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344" r:id="rId6"/>
    <p:sldId id="343" r:id="rId7"/>
    <p:sldId id="465" r:id="rId8"/>
    <p:sldId id="345" r:id="rId9"/>
    <p:sldId id="346" r:id="rId10"/>
    <p:sldId id="464" r:id="rId11"/>
    <p:sldId id="468" r:id="rId12"/>
    <p:sldId id="341" r:id="rId13"/>
    <p:sldId id="321" r:id="rId14"/>
    <p:sldId id="373" r:id="rId15"/>
    <p:sldId id="469" r:id="rId16"/>
    <p:sldId id="320" r:id="rId17"/>
    <p:sldId id="330" r:id="rId18"/>
    <p:sldId id="317" r:id="rId19"/>
    <p:sldId id="329" r:id="rId20"/>
    <p:sldId id="332" r:id="rId21"/>
    <p:sldId id="327" r:id="rId22"/>
    <p:sldId id="331" r:id="rId23"/>
    <p:sldId id="3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80376" autoAdjust="0"/>
  </p:normalViewPr>
  <p:slideViewPr>
    <p:cSldViewPr snapToGrid="0" showGuides="1">
      <p:cViewPr varScale="1">
        <p:scale>
          <a:sx n="72" d="100"/>
          <a:sy n="72" d="100"/>
        </p:scale>
        <p:origin x="594" y="39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infometricsnz-my.sharepoint.com/personal/andreww_infometrics_co_nz/Documents/Infometrics/Trade%20DSM/Top%20of%20the%20south%20export%20opportunities_Infometrics%2014April2021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CG Times (W1)"/>
                <a:cs typeface="Segoe UI" panose="020B0502040204020203" pitchFamily="34" charset="0"/>
              </a:defRPr>
            </a:pPr>
            <a:r>
              <a:rPr lang="en-NZ" sz="16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 of NZ's goods exports going to China</a:t>
            </a:r>
          </a:p>
        </c:rich>
      </c:tx>
      <c:layout>
        <c:manualLayout>
          <c:xMode val="edge"/>
          <c:yMode val="edge"/>
          <c:x val="3.0959752321981426E-3"/>
          <c:y val="4.347826086956531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672806382480782E-2"/>
          <c:y val="0.12768497628656414"/>
          <c:w val="0.89418121890520064"/>
          <c:h val="0.7685369060802687"/>
        </c:manualLayout>
      </c:layout>
      <c:lineChart>
        <c:grouping val="standard"/>
        <c:varyColors val="0"/>
        <c:ser>
          <c:idx val="2"/>
          <c:order val="0"/>
          <c:spPr>
            <a:ln w="22225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'[1]Intro data'!$E$173:$E$402</c:f>
              <c:strCache>
                <c:ptCount val="217"/>
                <c:pt idx="0">
                  <c:v>02</c:v>
                </c:pt>
                <c:pt idx="24">
                  <c:v>04</c:v>
                </c:pt>
                <c:pt idx="48">
                  <c:v>06</c:v>
                </c:pt>
                <c:pt idx="72">
                  <c:v>08</c:v>
                </c:pt>
                <c:pt idx="96">
                  <c:v>10</c:v>
                </c:pt>
                <c:pt idx="120">
                  <c:v>12</c:v>
                </c:pt>
                <c:pt idx="144">
                  <c:v>14</c:v>
                </c:pt>
                <c:pt idx="168">
                  <c:v>16</c:v>
                </c:pt>
                <c:pt idx="192">
                  <c:v>18</c:v>
                </c:pt>
                <c:pt idx="216">
                  <c:v>20</c:v>
                </c:pt>
              </c:strCache>
            </c:strRef>
          </c:cat>
          <c:val>
            <c:numRef>
              <c:f>'[1]Intro data'!$F$173:$F$402</c:f>
              <c:numCache>
                <c:formatCode>0.0%</c:formatCode>
                <c:ptCount val="230"/>
                <c:pt idx="0">
                  <c:v>4.2728744562126178E-2</c:v>
                </c:pt>
                <c:pt idx="1">
                  <c:v>4.2975916947252828E-2</c:v>
                </c:pt>
                <c:pt idx="2">
                  <c:v>4.3337655612889721E-2</c:v>
                </c:pt>
                <c:pt idx="3">
                  <c:v>4.3122641433376227E-2</c:v>
                </c:pt>
                <c:pt idx="4">
                  <c:v>4.4961401411682471E-2</c:v>
                </c:pt>
                <c:pt idx="5">
                  <c:v>4.5849675582930328E-2</c:v>
                </c:pt>
                <c:pt idx="6">
                  <c:v>4.5982911024363311E-2</c:v>
                </c:pt>
                <c:pt idx="7">
                  <c:v>4.6086728209702298E-2</c:v>
                </c:pt>
                <c:pt idx="8">
                  <c:v>4.6330136308631753E-2</c:v>
                </c:pt>
                <c:pt idx="9">
                  <c:v>4.6236081974998317E-2</c:v>
                </c:pt>
                <c:pt idx="10">
                  <c:v>4.6529221552217039E-2</c:v>
                </c:pt>
                <c:pt idx="11">
                  <c:v>4.7674113776615366E-2</c:v>
                </c:pt>
                <c:pt idx="12">
                  <c:v>4.929472033795515E-2</c:v>
                </c:pt>
                <c:pt idx="13">
                  <c:v>5.0301005509020905E-2</c:v>
                </c:pt>
                <c:pt idx="14">
                  <c:v>5.1739506901152553E-2</c:v>
                </c:pt>
                <c:pt idx="15">
                  <c:v>5.2358154674480128E-2</c:v>
                </c:pt>
                <c:pt idx="16">
                  <c:v>5.1936609870518353E-2</c:v>
                </c:pt>
                <c:pt idx="17">
                  <c:v>5.1182557959969899E-2</c:v>
                </c:pt>
                <c:pt idx="18">
                  <c:v>5.1231313799057925E-2</c:v>
                </c:pt>
                <c:pt idx="19">
                  <c:v>5.114178230884283E-2</c:v>
                </c:pt>
                <c:pt idx="20">
                  <c:v>5.1751228279520743E-2</c:v>
                </c:pt>
                <c:pt idx="21">
                  <c:v>5.0846595927952598E-2</c:v>
                </c:pt>
                <c:pt idx="22">
                  <c:v>5.0632350271684987E-2</c:v>
                </c:pt>
                <c:pt idx="23">
                  <c:v>4.9999297978657875E-2</c:v>
                </c:pt>
                <c:pt idx="24">
                  <c:v>5.0817762107470452E-2</c:v>
                </c:pt>
                <c:pt idx="25">
                  <c:v>5.1749963887534153E-2</c:v>
                </c:pt>
                <c:pt idx="26">
                  <c:v>5.2828235232433393E-2</c:v>
                </c:pt>
                <c:pt idx="27">
                  <c:v>5.3428286501977618E-2</c:v>
                </c:pt>
                <c:pt idx="28">
                  <c:v>5.4769077024818938E-2</c:v>
                </c:pt>
                <c:pt idx="29">
                  <c:v>5.5046962363452537E-2</c:v>
                </c:pt>
                <c:pt idx="30">
                  <c:v>5.6031714382473903E-2</c:v>
                </c:pt>
                <c:pt idx="31">
                  <c:v>5.650047659383485E-2</c:v>
                </c:pt>
                <c:pt idx="32">
                  <c:v>5.5854343437478249E-2</c:v>
                </c:pt>
                <c:pt idx="33">
                  <c:v>5.5674125057565055E-2</c:v>
                </c:pt>
                <c:pt idx="34">
                  <c:v>5.6111826400533027E-2</c:v>
                </c:pt>
                <c:pt idx="35">
                  <c:v>5.6790102131156144E-2</c:v>
                </c:pt>
                <c:pt idx="36">
                  <c:v>5.5521126734927949E-2</c:v>
                </c:pt>
                <c:pt idx="37">
                  <c:v>5.5071363195622114E-2</c:v>
                </c:pt>
                <c:pt idx="38">
                  <c:v>5.3413122067238826E-2</c:v>
                </c:pt>
                <c:pt idx="39">
                  <c:v>5.3133999327126161E-2</c:v>
                </c:pt>
                <c:pt idx="40">
                  <c:v>5.3042114224818498E-2</c:v>
                </c:pt>
                <c:pt idx="41">
                  <c:v>5.2979246160304624E-2</c:v>
                </c:pt>
                <c:pt idx="42">
                  <c:v>5.2160704623659043E-2</c:v>
                </c:pt>
                <c:pt idx="43">
                  <c:v>5.2025367510852301E-2</c:v>
                </c:pt>
                <c:pt idx="44">
                  <c:v>5.184433688367155E-2</c:v>
                </c:pt>
                <c:pt idx="45">
                  <c:v>5.270739661859792E-2</c:v>
                </c:pt>
                <c:pt idx="46">
                  <c:v>5.2755791886954395E-2</c:v>
                </c:pt>
                <c:pt idx="47">
                  <c:v>5.277903716478366E-2</c:v>
                </c:pt>
                <c:pt idx="48">
                  <c:v>5.3107319694700263E-2</c:v>
                </c:pt>
                <c:pt idx="49">
                  <c:v>5.4151843777000747E-2</c:v>
                </c:pt>
                <c:pt idx="50">
                  <c:v>5.5131956049405309E-2</c:v>
                </c:pt>
                <c:pt idx="51">
                  <c:v>5.5247024007740397E-2</c:v>
                </c:pt>
                <c:pt idx="52">
                  <c:v>5.5788881566102955E-2</c:v>
                </c:pt>
                <c:pt idx="53">
                  <c:v>5.6190374099178181E-2</c:v>
                </c:pt>
                <c:pt idx="54">
                  <c:v>5.6180563849086304E-2</c:v>
                </c:pt>
                <c:pt idx="55">
                  <c:v>5.6161945633142453E-2</c:v>
                </c:pt>
                <c:pt idx="56">
                  <c:v>5.6462830478298226E-2</c:v>
                </c:pt>
                <c:pt idx="57">
                  <c:v>5.6736223979619395E-2</c:v>
                </c:pt>
                <c:pt idx="58">
                  <c:v>5.6931955208398055E-2</c:v>
                </c:pt>
                <c:pt idx="59">
                  <c:v>5.7053911711032183E-2</c:v>
                </c:pt>
                <c:pt idx="60">
                  <c:v>5.6350068453612998E-2</c:v>
                </c:pt>
                <c:pt idx="61">
                  <c:v>5.6030752223457096E-2</c:v>
                </c:pt>
                <c:pt idx="62">
                  <c:v>5.5936875201353181E-2</c:v>
                </c:pt>
                <c:pt idx="63">
                  <c:v>5.6332553342350475E-2</c:v>
                </c:pt>
                <c:pt idx="64">
                  <c:v>5.5290461236573579E-2</c:v>
                </c:pt>
                <c:pt idx="65">
                  <c:v>5.594837982013056E-2</c:v>
                </c:pt>
                <c:pt idx="66">
                  <c:v>5.6517345548641483E-2</c:v>
                </c:pt>
                <c:pt idx="67">
                  <c:v>5.6768334397119223E-2</c:v>
                </c:pt>
                <c:pt idx="68">
                  <c:v>5.6959730131857636E-2</c:v>
                </c:pt>
                <c:pt idx="69">
                  <c:v>5.5482882750922419E-2</c:v>
                </c:pt>
                <c:pt idx="70">
                  <c:v>5.5796970238752519E-2</c:v>
                </c:pt>
                <c:pt idx="71">
                  <c:v>5.5218309792013628E-2</c:v>
                </c:pt>
                <c:pt idx="72">
                  <c:v>5.4781865503444487E-2</c:v>
                </c:pt>
                <c:pt idx="73">
                  <c:v>5.5022030379608317E-2</c:v>
                </c:pt>
                <c:pt idx="74">
                  <c:v>5.4721301306684719E-2</c:v>
                </c:pt>
                <c:pt idx="75">
                  <c:v>5.4026815584587357E-2</c:v>
                </c:pt>
                <c:pt idx="76">
                  <c:v>5.3844330585066588E-2</c:v>
                </c:pt>
                <c:pt idx="77">
                  <c:v>5.3846961588652625E-2</c:v>
                </c:pt>
                <c:pt idx="78">
                  <c:v>5.440473468992664E-2</c:v>
                </c:pt>
                <c:pt idx="79">
                  <c:v>5.445897462019484E-2</c:v>
                </c:pt>
                <c:pt idx="80">
                  <c:v>5.5112891100543522E-2</c:v>
                </c:pt>
                <c:pt idx="81">
                  <c:v>5.6201248177625507E-2</c:v>
                </c:pt>
                <c:pt idx="82">
                  <c:v>5.8274329539246147E-2</c:v>
                </c:pt>
                <c:pt idx="83">
                  <c:v>6.1119497353065072E-2</c:v>
                </c:pt>
                <c:pt idx="84">
                  <c:v>6.4716255287210464E-2</c:v>
                </c:pt>
                <c:pt idx="85">
                  <c:v>6.6655669341370391E-2</c:v>
                </c:pt>
                <c:pt idx="86">
                  <c:v>7.1026531036125259E-2</c:v>
                </c:pt>
                <c:pt idx="87">
                  <c:v>7.4433215969181288E-2</c:v>
                </c:pt>
                <c:pt idx="88">
                  <c:v>7.8277959648468579E-2</c:v>
                </c:pt>
                <c:pt idx="89">
                  <c:v>8.1467483201787982E-2</c:v>
                </c:pt>
                <c:pt idx="90">
                  <c:v>8.4464704326378648E-2</c:v>
                </c:pt>
                <c:pt idx="91">
                  <c:v>8.6940460817483967E-2</c:v>
                </c:pt>
                <c:pt idx="92">
                  <c:v>8.8545319939993997E-2</c:v>
                </c:pt>
                <c:pt idx="93">
                  <c:v>9.163118137702117E-2</c:v>
                </c:pt>
                <c:pt idx="94">
                  <c:v>9.282457067672753E-2</c:v>
                </c:pt>
                <c:pt idx="95">
                  <c:v>9.564234955470155E-2</c:v>
                </c:pt>
                <c:pt idx="96">
                  <c:v>9.7857484864716279E-2</c:v>
                </c:pt>
                <c:pt idx="97">
                  <c:v>9.9270187156387815E-2</c:v>
                </c:pt>
                <c:pt idx="98">
                  <c:v>0.10018722730669546</c:v>
                </c:pt>
                <c:pt idx="99">
                  <c:v>0.1029302025407333</c:v>
                </c:pt>
                <c:pt idx="100">
                  <c:v>0.10464766251569894</c:v>
                </c:pt>
                <c:pt idx="101">
                  <c:v>0.10497073560773169</c:v>
                </c:pt>
                <c:pt idx="102">
                  <c:v>0.10586061534522935</c:v>
                </c:pt>
                <c:pt idx="103">
                  <c:v>0.10589244732982372</c:v>
                </c:pt>
                <c:pt idx="104">
                  <c:v>0.10758274484633017</c:v>
                </c:pt>
                <c:pt idx="105">
                  <c:v>0.1109365061811084</c:v>
                </c:pt>
                <c:pt idx="106">
                  <c:v>0.1125598287567216</c:v>
                </c:pt>
                <c:pt idx="107">
                  <c:v>0.11514042501920704</c:v>
                </c:pt>
                <c:pt idx="108">
                  <c:v>0.11709509634735112</c:v>
                </c:pt>
                <c:pt idx="109">
                  <c:v>0.12235603080184676</c:v>
                </c:pt>
                <c:pt idx="110">
                  <c:v>0.12522897938211083</c:v>
                </c:pt>
                <c:pt idx="111">
                  <c:v>0.12615329666723715</c:v>
                </c:pt>
                <c:pt idx="112">
                  <c:v>0.12735354200787893</c:v>
                </c:pt>
                <c:pt idx="113">
                  <c:v>0.12700869394396092</c:v>
                </c:pt>
                <c:pt idx="114">
                  <c:v>0.12687421867293466</c:v>
                </c:pt>
                <c:pt idx="115">
                  <c:v>0.12827694166033277</c:v>
                </c:pt>
                <c:pt idx="116">
                  <c:v>0.12836141393708486</c:v>
                </c:pt>
                <c:pt idx="117">
                  <c:v>0.12809441420174139</c:v>
                </c:pt>
                <c:pt idx="118">
                  <c:v>0.12761898155756421</c:v>
                </c:pt>
                <c:pt idx="119">
                  <c:v>0.12773625455759247</c:v>
                </c:pt>
                <c:pt idx="120">
                  <c:v>0.13028721942814298</c:v>
                </c:pt>
                <c:pt idx="121">
                  <c:v>0.12904020268374816</c:v>
                </c:pt>
                <c:pt idx="122">
                  <c:v>0.12926027427063111</c:v>
                </c:pt>
                <c:pt idx="123">
                  <c:v>0.13012680767610937</c:v>
                </c:pt>
                <c:pt idx="124">
                  <c:v>0.13134584753592254</c:v>
                </c:pt>
                <c:pt idx="125">
                  <c:v>0.1355043351004323</c:v>
                </c:pt>
                <c:pt idx="126">
                  <c:v>0.13772203609283973</c:v>
                </c:pt>
                <c:pt idx="127">
                  <c:v>0.14009845119292297</c:v>
                </c:pt>
                <c:pt idx="128">
                  <c:v>0.14260426202922605</c:v>
                </c:pt>
                <c:pt idx="129">
                  <c:v>0.14315526132037762</c:v>
                </c:pt>
                <c:pt idx="130">
                  <c:v>0.14900700781436288</c:v>
                </c:pt>
                <c:pt idx="131">
                  <c:v>0.15421804955355217</c:v>
                </c:pt>
                <c:pt idx="132">
                  <c:v>0.15584444819310125</c:v>
                </c:pt>
                <c:pt idx="133">
                  <c:v>0.16070599730581864</c:v>
                </c:pt>
                <c:pt idx="134">
                  <c:v>0.16602349017625931</c:v>
                </c:pt>
                <c:pt idx="135">
                  <c:v>0.16857362034190149</c:v>
                </c:pt>
                <c:pt idx="136">
                  <c:v>0.17156853695881882</c:v>
                </c:pt>
                <c:pt idx="137">
                  <c:v>0.17444261220538751</c:v>
                </c:pt>
                <c:pt idx="138">
                  <c:v>0.17801432635272896</c:v>
                </c:pt>
                <c:pt idx="139">
                  <c:v>0.18020661325968149</c:v>
                </c:pt>
                <c:pt idx="140">
                  <c:v>0.18584847067026286</c:v>
                </c:pt>
                <c:pt idx="141">
                  <c:v>0.19638850521487142</c:v>
                </c:pt>
                <c:pt idx="142">
                  <c:v>0.20578163842181885</c:v>
                </c:pt>
                <c:pt idx="143">
                  <c:v>0.21458179349225168</c:v>
                </c:pt>
                <c:pt idx="144">
                  <c:v>0.22392319638688038</c:v>
                </c:pt>
                <c:pt idx="145">
                  <c:v>0.22875331892042913</c:v>
                </c:pt>
                <c:pt idx="146">
                  <c:v>0.23125260205417572</c:v>
                </c:pt>
                <c:pt idx="147">
                  <c:v>0.23372505890820791</c:v>
                </c:pt>
                <c:pt idx="148">
                  <c:v>0.23516554677751203</c:v>
                </c:pt>
                <c:pt idx="149">
                  <c:v>0.23403819897623024</c:v>
                </c:pt>
                <c:pt idx="150">
                  <c:v>0.23380310693661449</c:v>
                </c:pt>
                <c:pt idx="151">
                  <c:v>0.23370247395106258</c:v>
                </c:pt>
                <c:pt idx="152">
                  <c:v>0.22973967586836827</c:v>
                </c:pt>
                <c:pt idx="153">
                  <c:v>0.22172698398372651</c:v>
                </c:pt>
                <c:pt idx="154">
                  <c:v>0.21244753719123002</c:v>
                </c:pt>
                <c:pt idx="155">
                  <c:v>0.2058700795808435</c:v>
                </c:pt>
                <c:pt idx="156">
                  <c:v>0.19420812462550463</c:v>
                </c:pt>
                <c:pt idx="157">
                  <c:v>0.18805358986987958</c:v>
                </c:pt>
                <c:pt idx="158">
                  <c:v>0.18204320742983182</c:v>
                </c:pt>
                <c:pt idx="159">
                  <c:v>0.17995427851352652</c:v>
                </c:pt>
                <c:pt idx="160">
                  <c:v>0.1767690938006998</c:v>
                </c:pt>
                <c:pt idx="161">
                  <c:v>0.17724210996886886</c:v>
                </c:pt>
                <c:pt idx="162">
                  <c:v>0.17727549853068655</c:v>
                </c:pt>
                <c:pt idx="163">
                  <c:v>0.17721968707118324</c:v>
                </c:pt>
                <c:pt idx="164">
                  <c:v>0.17712085039247336</c:v>
                </c:pt>
                <c:pt idx="165">
                  <c:v>0.17903368079619331</c:v>
                </c:pt>
                <c:pt idx="166">
                  <c:v>0.18144177052943633</c:v>
                </c:pt>
                <c:pt idx="167">
                  <c:v>0.18319930527340531</c:v>
                </c:pt>
                <c:pt idx="168">
                  <c:v>0.18541696262043711</c:v>
                </c:pt>
                <c:pt idx="169">
                  <c:v>0.18533435449255983</c:v>
                </c:pt>
                <c:pt idx="170">
                  <c:v>0.18666162472121064</c:v>
                </c:pt>
                <c:pt idx="171">
                  <c:v>0.1876588430011239</c:v>
                </c:pt>
                <c:pt idx="172">
                  <c:v>0.19043399603631395</c:v>
                </c:pt>
                <c:pt idx="173">
                  <c:v>0.19271463914658363</c:v>
                </c:pt>
                <c:pt idx="174">
                  <c:v>0.19308558291257683</c:v>
                </c:pt>
                <c:pt idx="175">
                  <c:v>0.19473068306867858</c:v>
                </c:pt>
                <c:pt idx="176">
                  <c:v>0.19727870735701197</c:v>
                </c:pt>
                <c:pt idx="177">
                  <c:v>0.19799431019875829</c:v>
                </c:pt>
                <c:pt idx="178">
                  <c:v>0.1992145527077647</c:v>
                </c:pt>
                <c:pt idx="179">
                  <c:v>0.20264781690314199</c:v>
                </c:pt>
                <c:pt idx="180">
                  <c:v>0.2048680589092059</c:v>
                </c:pt>
                <c:pt idx="181">
                  <c:v>0.20601969204258239</c:v>
                </c:pt>
                <c:pt idx="182">
                  <c:v>0.21090582437570626</c:v>
                </c:pt>
                <c:pt idx="183">
                  <c:v>0.21269191780220745</c:v>
                </c:pt>
                <c:pt idx="184">
                  <c:v>0.21338517887425551</c:v>
                </c:pt>
                <c:pt idx="185">
                  <c:v>0.2156082223241802</c:v>
                </c:pt>
                <c:pt idx="186">
                  <c:v>0.21955864830100447</c:v>
                </c:pt>
                <c:pt idx="187">
                  <c:v>0.21990468829870843</c:v>
                </c:pt>
                <c:pt idx="188">
                  <c:v>0.22276909159667818</c:v>
                </c:pt>
                <c:pt idx="189">
                  <c:v>0.22521839416180556</c:v>
                </c:pt>
                <c:pt idx="190">
                  <c:v>0.22983643757655531</c:v>
                </c:pt>
                <c:pt idx="191">
                  <c:v>0.23270747350733093</c:v>
                </c:pt>
                <c:pt idx="192">
                  <c:v>0.23225732053837903</c:v>
                </c:pt>
                <c:pt idx="193">
                  <c:v>0.23260661083536577</c:v>
                </c:pt>
                <c:pt idx="194">
                  <c:v>0.23059286234294676</c:v>
                </c:pt>
                <c:pt idx="195">
                  <c:v>0.23209737980697506</c:v>
                </c:pt>
                <c:pt idx="196">
                  <c:v>0.23512512481413411</c:v>
                </c:pt>
                <c:pt idx="197">
                  <c:v>0.23575782226191208</c:v>
                </c:pt>
                <c:pt idx="198">
                  <c:v>0.23891280603037104</c:v>
                </c:pt>
                <c:pt idx="199">
                  <c:v>0.2405720777396809</c:v>
                </c:pt>
                <c:pt idx="200">
                  <c:v>0.24055322735665416</c:v>
                </c:pt>
                <c:pt idx="201">
                  <c:v>0.24343661762128194</c:v>
                </c:pt>
                <c:pt idx="202">
                  <c:v>0.24532890680714259</c:v>
                </c:pt>
                <c:pt idx="203">
                  <c:v>0.2498440270219672</c:v>
                </c:pt>
                <c:pt idx="204">
                  <c:v>0.25105254121653403</c:v>
                </c:pt>
                <c:pt idx="205">
                  <c:v>0.25482180414974526</c:v>
                </c:pt>
                <c:pt idx="206">
                  <c:v>0.26016991150812285</c:v>
                </c:pt>
                <c:pt idx="207">
                  <c:v>0.2626502961334351</c:v>
                </c:pt>
                <c:pt idx="208">
                  <c:v>0.26687550469496324</c:v>
                </c:pt>
                <c:pt idx="209">
                  <c:v>0.27104900750350341</c:v>
                </c:pt>
                <c:pt idx="210">
                  <c:v>0.2725431183017375</c:v>
                </c:pt>
                <c:pt idx="211">
                  <c:v>0.27392764771146993</c:v>
                </c:pt>
                <c:pt idx="212">
                  <c:v>0.2767651599850996</c:v>
                </c:pt>
                <c:pt idx="213">
                  <c:v>0.28056732366419646</c:v>
                </c:pt>
                <c:pt idx="214">
                  <c:v>0.28740918933424453</c:v>
                </c:pt>
                <c:pt idx="215">
                  <c:v>0.28810750181609757</c:v>
                </c:pt>
                <c:pt idx="216">
                  <c:v>0.29115034700709647</c:v>
                </c:pt>
                <c:pt idx="217">
                  <c:v>0.28830837703689099</c:v>
                </c:pt>
                <c:pt idx="218">
                  <c:v>0.28582259812806327</c:v>
                </c:pt>
                <c:pt idx="219">
                  <c:v>0.28611564668906686</c:v>
                </c:pt>
                <c:pt idx="220">
                  <c:v>0.28597726793516426</c:v>
                </c:pt>
                <c:pt idx="221">
                  <c:v>0.28526976213649391</c:v>
                </c:pt>
                <c:pt idx="222">
                  <c:v>0.28451680419546665</c:v>
                </c:pt>
                <c:pt idx="223">
                  <c:v>0.28579682268778972</c:v>
                </c:pt>
                <c:pt idx="224">
                  <c:v>0.28542331422128886</c:v>
                </c:pt>
                <c:pt idx="225">
                  <c:v>0.28560826254271232</c:v>
                </c:pt>
                <c:pt idx="226">
                  <c:v>0.28839811208290395</c:v>
                </c:pt>
                <c:pt idx="227">
                  <c:v>0.28752559387597254</c:v>
                </c:pt>
                <c:pt idx="228">
                  <c:v>0.29037755022628914</c:v>
                </c:pt>
                <c:pt idx="229">
                  <c:v>0.29879312032914901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24-4A36-B778-CD23AB955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39232"/>
        <c:axId val="24442496"/>
      </c:lineChart>
      <c:catAx>
        <c:axId val="244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Helvetica"/>
                <a:cs typeface="Segoe UI" panose="020B0502040204020203" pitchFamily="34" charset="0"/>
              </a:defRPr>
            </a:pPr>
            <a:endParaRPr lang="en-US"/>
          </a:p>
        </c:txPr>
        <c:crossAx val="24442496"/>
        <c:crosses val="autoZero"/>
        <c:auto val="0"/>
        <c:lblAlgn val="ctr"/>
        <c:lblOffset val="100"/>
        <c:tickLblSkip val="24"/>
        <c:tickMarkSkip val="24"/>
        <c:noMultiLvlLbl val="0"/>
      </c:catAx>
      <c:valAx>
        <c:axId val="24442496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none"/>
        <c:minorTickMark val="none"/>
        <c:tickLblPos val="low"/>
        <c:spPr>
          <a:ln w="317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Helvetica"/>
                <a:cs typeface="Segoe UI" panose="020B0502040204020203" pitchFamily="34" charset="0"/>
              </a:defRPr>
            </a:pPr>
            <a:endParaRPr lang="en-US"/>
          </a:p>
        </c:txPr>
        <c:crossAx val="24439232"/>
        <c:crossesAt val="19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G Times (W1)"/>
          <a:ea typeface="CG Times (W1)"/>
          <a:cs typeface="CG Times (W1)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1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CG Times (W1)"/>
                <a:cs typeface="Segoe UI" panose="020B0502040204020203" pitchFamily="34" charset="0"/>
              </a:defRPr>
            </a:pPr>
            <a:r>
              <a:rPr lang="en-NZ" sz="14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export potential</a:t>
            </a:r>
          </a:p>
          <a:p>
            <a:pPr algn="l">
              <a:defRPr sz="11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CG Times (W1)"/>
                <a:cs typeface="Segoe UI" panose="020B0502040204020203" pitchFamily="34" charset="0"/>
              </a:defRPr>
            </a:pPr>
            <a:r>
              <a:rPr lang="en-NZ" sz="10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 Tauihu's major exports, $m</a:t>
            </a:r>
          </a:p>
        </c:rich>
      </c:tx>
      <c:layout>
        <c:manualLayout>
          <c:xMode val="edge"/>
          <c:yMode val="edge"/>
          <c:x val="5.7689701897018974E-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346502371273713"/>
          <c:y val="0.11888568616422947"/>
          <c:w val="0.91219093556510389"/>
          <c:h val="0.756510358080239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'[Report graphs.xlsx]Potential data'!$D$38</c:f>
              <c:strCache>
                <c:ptCount val="1"/>
                <c:pt idx="0">
                  <c:v>Current NZ exports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cat>
            <c:strRef>
              <c:f>'[2]Potential data'!$A$39:$A$46</c:f>
              <c:strCache>
                <c:ptCount val="8"/>
                <c:pt idx="0">
                  <c:v>Wine</c:v>
                </c:pt>
                <c:pt idx="1">
                  <c:v>Seafood &amp; aquaculture</c:v>
                </c:pt>
                <c:pt idx="2">
                  <c:v>Wood products</c:v>
                </c:pt>
                <c:pt idx="3">
                  <c:v>Logs</c:v>
                </c:pt>
                <c:pt idx="4">
                  <c:v>Appples &amp; Kiwifruit</c:v>
                </c:pt>
                <c:pt idx="5">
                  <c:v>Meat</c:v>
                </c:pt>
                <c:pt idx="6">
                  <c:v>Dairy products</c:v>
                </c:pt>
                <c:pt idx="7">
                  <c:v>Other food</c:v>
                </c:pt>
              </c:strCache>
            </c:strRef>
          </c:cat>
          <c:val>
            <c:numRef>
              <c:f>'[2]Potential data'!$D$39:$D$46</c:f>
              <c:numCache>
                <c:formatCode>General</c:formatCode>
                <c:ptCount val="8"/>
                <c:pt idx="0">
                  <c:v>1966</c:v>
                </c:pt>
                <c:pt idx="1">
                  <c:v>981</c:v>
                </c:pt>
                <c:pt idx="2">
                  <c:v>1125</c:v>
                </c:pt>
                <c:pt idx="3">
                  <c:v>3067</c:v>
                </c:pt>
                <c:pt idx="4">
                  <c:v>3578</c:v>
                </c:pt>
                <c:pt idx="5">
                  <c:v>5350</c:v>
                </c:pt>
                <c:pt idx="6">
                  <c:v>8939</c:v>
                </c:pt>
                <c:pt idx="7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1-4947-9750-C0990A8B530C}"/>
            </c:ext>
          </c:extLst>
        </c:ser>
        <c:ser>
          <c:idx val="1"/>
          <c:order val="1"/>
          <c:tx>
            <c:strRef>
              <c:f>'[Report graphs.xlsx]Potential data'!$F$38</c:f>
              <c:strCache>
                <c:ptCount val="1"/>
                <c:pt idx="0">
                  <c:v>Additional potential</c:v>
                </c:pt>
              </c:strCache>
            </c:strRef>
          </c:tx>
          <c:spPr>
            <a:solidFill>
              <a:srgbClr val="003352"/>
            </a:solidFill>
            <a:ln>
              <a:solidFill>
                <a:srgbClr val="003352"/>
              </a:solidFill>
            </a:ln>
          </c:spPr>
          <c:invertIfNegative val="0"/>
          <c:cat>
            <c:strRef>
              <c:f>'[2]Potential data'!$A$39:$A$46</c:f>
              <c:strCache>
                <c:ptCount val="8"/>
                <c:pt idx="0">
                  <c:v>Wine</c:v>
                </c:pt>
                <c:pt idx="1">
                  <c:v>Seafood &amp; aquaculture</c:v>
                </c:pt>
                <c:pt idx="2">
                  <c:v>Wood products</c:v>
                </c:pt>
                <c:pt idx="3">
                  <c:v>Logs</c:v>
                </c:pt>
                <c:pt idx="4">
                  <c:v>Appples &amp; Kiwifruit</c:v>
                </c:pt>
                <c:pt idx="5">
                  <c:v>Meat</c:v>
                </c:pt>
                <c:pt idx="6">
                  <c:v>Dairy products</c:v>
                </c:pt>
                <c:pt idx="7">
                  <c:v>Other food</c:v>
                </c:pt>
              </c:strCache>
            </c:strRef>
          </c:cat>
          <c:val>
            <c:numRef>
              <c:f>'[2]Potential data'!$F$39:$F$46</c:f>
              <c:numCache>
                <c:formatCode>General</c:formatCode>
                <c:ptCount val="8"/>
                <c:pt idx="0">
                  <c:v>5277</c:v>
                </c:pt>
                <c:pt idx="1">
                  <c:v>3200</c:v>
                </c:pt>
                <c:pt idx="2">
                  <c:v>4053</c:v>
                </c:pt>
                <c:pt idx="3">
                  <c:v>966</c:v>
                </c:pt>
                <c:pt idx="4">
                  <c:v>1017</c:v>
                </c:pt>
                <c:pt idx="5">
                  <c:v>2981</c:v>
                </c:pt>
                <c:pt idx="6">
                  <c:v>2087</c:v>
                </c:pt>
                <c:pt idx="7">
                  <c:v>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1-4947-9750-C0990A8B5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-365025264"/>
        <c:axId val="-365031792"/>
      </c:barChart>
      <c:catAx>
        <c:axId val="-365025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Helvetica"/>
                <a:cs typeface="Segoe UI" panose="020B0502040204020203" pitchFamily="34" charset="0"/>
              </a:defRPr>
            </a:pPr>
            <a:endParaRPr lang="en-US"/>
          </a:p>
        </c:txPr>
        <c:crossAx val="-365031792"/>
        <c:crosses val="autoZero"/>
        <c:auto val="0"/>
        <c:lblAlgn val="ctr"/>
        <c:lblOffset val="100"/>
        <c:noMultiLvlLbl val="0"/>
      </c:catAx>
      <c:valAx>
        <c:axId val="-365031792"/>
        <c:scaling>
          <c:orientation val="minMax"/>
        </c:scaling>
        <c:delete val="0"/>
        <c:axPos val="t"/>
        <c:majorGridlines>
          <c:spPr>
            <a:ln w="3175"/>
          </c:spPr>
        </c:majorGridlines>
        <c:numFmt formatCode="#,##0" sourceLinked="0"/>
        <c:majorTickMark val="none"/>
        <c:minorTickMark val="none"/>
        <c:tickLblPos val="high"/>
        <c:spPr>
          <a:ln w="3175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  <a:ea typeface="Helvetica"/>
                <a:cs typeface="Segoe UI" panose="020B0502040204020203" pitchFamily="34" charset="0"/>
              </a:defRPr>
            </a:pPr>
            <a:endParaRPr lang="en-US"/>
          </a:p>
        </c:txPr>
        <c:crossAx val="-365025264"/>
        <c:crossesAt val="19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9443887363766377"/>
          <c:y val="0.27366255999002759"/>
          <c:w val="0.27831210034027581"/>
          <c:h val="0.1136738031228703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G Times (W1)"/>
          <a:ea typeface="CG Times (W1)"/>
          <a:cs typeface="CG Times (W1)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8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0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5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1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29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7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27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83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0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7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1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1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7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17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5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3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3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7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9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6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6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97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0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4" y="1977431"/>
            <a:ext cx="11906250" cy="6149376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Exports and 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New Zealand’s Regions</a:t>
            </a:r>
            <a:br>
              <a:rPr lang="en-GB" sz="5400" b="1" dirty="0">
                <a:solidFill>
                  <a:schemeClr val="bg1"/>
                </a:solidFill>
              </a:rPr>
            </a:br>
            <a:br>
              <a:rPr lang="en-GB" sz="5400" b="1" dirty="0">
                <a:solidFill>
                  <a:schemeClr val="bg1"/>
                </a:solidFill>
              </a:rPr>
            </a:b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rgbClr val="003352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FF6600"/>
                </a:solidFill>
              </a:rPr>
              <a:t>EDNZ Conference </a:t>
            </a:r>
            <a:br>
              <a:rPr lang="en-US" sz="3600" dirty="0">
                <a:solidFill>
                  <a:srgbClr val="FF6600"/>
                </a:solidFill>
              </a:rPr>
            </a:br>
            <a:r>
              <a:rPr lang="en-US" sz="3600" dirty="0">
                <a:solidFill>
                  <a:srgbClr val="FF6600"/>
                </a:solidFill>
              </a:rPr>
              <a:t>Palmerston North</a:t>
            </a:r>
            <a:br>
              <a:rPr lang="en-US" sz="3600" dirty="0">
                <a:solidFill>
                  <a:srgbClr val="FF6600"/>
                </a:solidFill>
              </a:rPr>
            </a:br>
            <a:r>
              <a:rPr lang="en-US" sz="3600" dirty="0">
                <a:solidFill>
                  <a:srgbClr val="FF6600"/>
                </a:solidFill>
              </a:rPr>
              <a:t>May 2021</a:t>
            </a:r>
            <a:br>
              <a:rPr lang="en-US" sz="4000" dirty="0">
                <a:solidFill>
                  <a:srgbClr val="FF6600"/>
                </a:solidFill>
              </a:rPr>
            </a:br>
            <a:br>
              <a:rPr lang="en-US" sz="4000" dirty="0">
                <a:solidFill>
                  <a:srgbClr val="FF6600"/>
                </a:solidFill>
              </a:rPr>
            </a:br>
            <a:br>
              <a:rPr lang="en-US" sz="500" dirty="0">
                <a:solidFill>
                  <a:srgbClr val="FF6600"/>
                </a:solidFill>
              </a:rPr>
            </a:br>
            <a:r>
              <a:rPr lang="en-US" sz="500" dirty="0">
                <a:solidFill>
                  <a:srgbClr val="003352"/>
                </a:solidFill>
              </a:rPr>
              <a:t>.</a:t>
            </a:r>
            <a:br>
              <a:rPr lang="en-US" sz="4000" dirty="0">
                <a:solidFill>
                  <a:srgbClr val="FF6600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6C57D4-8A80-4031-A7E8-9D0533290F87}"/>
              </a:ext>
            </a:extLst>
          </p:cNvPr>
          <p:cNvSpPr/>
          <p:nvPr/>
        </p:nvSpPr>
        <p:spPr>
          <a:xfrm>
            <a:off x="0" y="-18662"/>
            <a:ext cx="12192000" cy="11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2" name="Picture 2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6ABC747F-77EE-46C8-9717-FD4993097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45" y="211365"/>
            <a:ext cx="5366509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7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60296" y="522898"/>
            <a:ext cx="353170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Investing in export data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53833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833433D-11A3-4CAE-A6B4-30DD21A6B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FD8D-13E1-4B3D-875E-21C501364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9" y="1125787"/>
            <a:ext cx="10289416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271" y="2985801"/>
            <a:ext cx="9713458" cy="132959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NZ" sz="4800" b="1" dirty="0">
                <a:solidFill>
                  <a:schemeClr val="bg1"/>
                </a:solidFill>
              </a:rPr>
              <a:t>What does this mean for exporters in your regions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6C57D4-8A80-4031-A7E8-9D0533290F87}"/>
              </a:ext>
            </a:extLst>
          </p:cNvPr>
          <p:cNvSpPr/>
          <p:nvPr/>
        </p:nvSpPr>
        <p:spPr>
          <a:xfrm>
            <a:off x="0" y="-18661"/>
            <a:ext cx="12192000" cy="11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2" name="Picture 2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6ABC747F-77EE-46C8-9717-FD4993097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36" y="391289"/>
            <a:ext cx="2189888" cy="2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9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6455" y="522898"/>
            <a:ext cx="258554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China is gobbling up our exports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250146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9370A86-5C83-4E1D-8C90-1FA3EA98C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326605"/>
              </p:ext>
            </p:extLst>
          </p:nvPr>
        </p:nvGraphicFramePr>
        <p:xfrm>
          <a:off x="1639348" y="1127094"/>
          <a:ext cx="8200938" cy="507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731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04938" y="522898"/>
            <a:ext cx="158706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Fundamental questions for regions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3961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ED6CF8-5DE1-4841-9BD8-F92E0DACA636}"/>
              </a:ext>
            </a:extLst>
          </p:cNvPr>
          <p:cNvSpPr txBox="1"/>
          <p:nvPr/>
        </p:nvSpPr>
        <p:spPr>
          <a:xfrm>
            <a:off x="1277340" y="1361660"/>
            <a:ext cx="9012076" cy="3441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30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region produces this basket of goods &amp; services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products have the greatest potential for growth, and in which markets?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does this mean for investment decisions in our region?</a:t>
            </a:r>
          </a:p>
        </p:txBody>
      </p:sp>
    </p:spTree>
    <p:extLst>
      <p:ext uri="{BB962C8B-B14F-4D97-AF65-F5344CB8AC3E}">
        <p14:creationId xmlns:p14="http://schemas.microsoft.com/office/powerpoint/2010/main" val="24118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10345" y="522898"/>
            <a:ext cx="168165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Growth is good but so is market diversity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744717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ED6CF8-5DE1-4841-9BD8-F92E0DACA636}"/>
              </a:ext>
            </a:extLst>
          </p:cNvPr>
          <p:cNvSpPr txBox="1"/>
          <p:nvPr/>
        </p:nvSpPr>
        <p:spPr>
          <a:xfrm>
            <a:off x="1744717" y="1810242"/>
            <a:ext cx="51080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Export growth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Revenue for exporters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Jobs and incomes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GDP growth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investment </a:t>
            </a:r>
          </a:p>
          <a:p>
            <a:endParaRPr lang="en-US" sz="3200" dirty="0">
              <a:solidFill>
                <a:srgbClr val="0033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32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 diversity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Economic resilience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11E8A-C844-448D-8E45-A788241B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4" y="1941447"/>
            <a:ext cx="2975106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21687" y="522898"/>
            <a:ext cx="267031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62A9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Infometric</a:t>
            </a:r>
            <a:r>
              <a:rPr lang="en-US" sz="3400" b="1" dirty="0">
                <a:solidFill>
                  <a:srgbClr val="0062A9">
                    <a:lumMod val="50000"/>
                  </a:srgb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62A9">
                    <a:lumMod val="5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Export Market Finder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263718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08F5D8BC-6347-4400-9C3C-CA21418DA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39" y="1397877"/>
            <a:ext cx="7879961" cy="50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89416" y="522898"/>
            <a:ext cx="190258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New Zealand’s additional export potential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86033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50A137-2D8D-4C6E-96F0-00F7AA58B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518" y="4563008"/>
            <a:ext cx="1626038" cy="162825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5788217-C449-4EE1-AD26-DF64E2BF2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506755"/>
              </p:ext>
            </p:extLst>
          </p:nvPr>
        </p:nvGraphicFramePr>
        <p:xfrm>
          <a:off x="1089565" y="1159667"/>
          <a:ext cx="7896780" cy="527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B4E31C1C-18CE-49DA-B199-572D18FD4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9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86926" y="522898"/>
            <a:ext cx="360507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Finding new markets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72066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ED6CF8-5DE1-4841-9BD8-F92E0DACA636}"/>
              </a:ext>
            </a:extLst>
          </p:cNvPr>
          <p:cNvSpPr txBox="1"/>
          <p:nvPr/>
        </p:nvSpPr>
        <p:spPr>
          <a:xfrm>
            <a:off x="833700" y="1441455"/>
            <a:ext cx="68703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Businesses are experts in their products and markets</a:t>
            </a:r>
          </a:p>
          <a:p>
            <a:endParaRPr lang="en-US" sz="2800" dirty="0">
              <a:solidFill>
                <a:srgbClr val="0033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</a:t>
            </a:r>
          </a:p>
          <a:p>
            <a:pPr algn="ctr"/>
            <a:endParaRPr lang="en-US" sz="2800" dirty="0">
              <a:solidFill>
                <a:srgbClr val="0033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Big data can give a different perspective</a:t>
            </a:r>
          </a:p>
          <a:p>
            <a:pPr algn="ctr"/>
            <a:endParaRPr lang="en-US" sz="2800" dirty="0">
              <a:solidFill>
                <a:srgbClr val="0033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shows the global picture</a:t>
            </a:r>
          </a:p>
          <a:p>
            <a:pPr algn="ctr"/>
            <a:r>
              <a:rPr lang="en-US" sz="28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Measures untapped potential</a:t>
            </a:r>
          </a:p>
          <a:p>
            <a:pPr algn="ctr"/>
            <a:r>
              <a:rPr lang="en-US" sz="2800" dirty="0">
                <a:solidFill>
                  <a:srgbClr val="0033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Helps identify the unusual suspects</a:t>
            </a:r>
          </a:p>
          <a:p>
            <a:endParaRPr lang="en-US" sz="3200" dirty="0">
              <a:solidFill>
                <a:srgbClr val="0033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C9F5856-94A5-43E4-8B44-E1F9D3393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55" y="2012264"/>
            <a:ext cx="2976877" cy="29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2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23586" y="522898"/>
            <a:ext cx="346841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Lots more in the report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51045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2614DE-38B0-4E88-855E-60FF625BD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47" y="1802360"/>
            <a:ext cx="4891152" cy="3410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839191-2630-49F3-9637-36ACF25F813D}"/>
              </a:ext>
            </a:extLst>
          </p:cNvPr>
          <p:cNvSpPr txBox="1"/>
          <p:nvPr/>
        </p:nvSpPr>
        <p:spPr>
          <a:xfrm>
            <a:off x="2574097" y="1116462"/>
            <a:ext cx="7367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0" i="0" u="none" strike="noStrike" baseline="0" dirty="0">
                <a:solidFill>
                  <a:srgbClr val="FF6600"/>
                </a:solidFill>
                <a:latin typeface="SegoeUI"/>
              </a:rPr>
              <a:t>www.infometrics.co.nz/reports/export-market-finder-report-2021</a:t>
            </a:r>
            <a:endParaRPr lang="en-NZ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66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568" y="1886750"/>
            <a:ext cx="6492059" cy="3084499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Alistair Schorn – Senior Economist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alistair.schorn@Infometrics.co.nz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+64 27 527 7133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6C57D4-8A80-4031-A7E8-9D0533290F87}"/>
              </a:ext>
            </a:extLst>
          </p:cNvPr>
          <p:cNvSpPr/>
          <p:nvPr/>
        </p:nvSpPr>
        <p:spPr>
          <a:xfrm>
            <a:off x="0" y="-18661"/>
            <a:ext cx="12192000" cy="11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2" name="Picture 2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6ABC747F-77EE-46C8-9717-FD4993097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46" y="211365"/>
            <a:ext cx="5366509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8FF75C-6150-44FB-B649-88EAF363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3" y="1"/>
            <a:ext cx="10539011" cy="680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9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05461" y="522898"/>
            <a:ext cx="328653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world still needs to eat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22027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1026" name="Picture 5">
            <a:extLst>
              <a:ext uri="{FF2B5EF4-FFF2-40B4-BE49-F238E27FC236}">
                <a16:creationId xmlns:a16="http://schemas.microsoft.com/office/drawing/2014/main" id="{5181468A-5BA6-4FC1-8026-E5981B0E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44" y="1338471"/>
            <a:ext cx="9540309" cy="437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11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55426" y="522898"/>
            <a:ext cx="273657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Global trade is recovering in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266962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5D2280-91D8-4E7D-833E-F8E60FB35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115" y="1093524"/>
            <a:ext cx="7929770" cy="52415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37F29-9345-4C72-9FAD-7B8481577BCB}"/>
              </a:ext>
            </a:extLst>
          </p:cNvPr>
          <p:cNvSpPr txBox="1"/>
          <p:nvPr/>
        </p:nvSpPr>
        <p:spPr>
          <a:xfrm>
            <a:off x="2131115" y="6335102"/>
            <a:ext cx="8298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Source: WTO 2021</a:t>
            </a:r>
          </a:p>
        </p:txBody>
      </p:sp>
    </p:spTree>
    <p:extLst>
      <p:ext uri="{BB962C8B-B14F-4D97-AF65-F5344CB8AC3E}">
        <p14:creationId xmlns:p14="http://schemas.microsoft.com/office/powerpoint/2010/main" val="351863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08435" y="522898"/>
            <a:ext cx="268356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Global trade is recovering in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266962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10974-F5B7-4654-9776-51947E8B7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814" y="1155839"/>
            <a:ext cx="9291109" cy="49564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AF0E82-BD62-4CB5-A1E8-89EEF87D1845}"/>
              </a:ext>
            </a:extLst>
          </p:cNvPr>
          <p:cNvSpPr txBox="1"/>
          <p:nvPr/>
        </p:nvSpPr>
        <p:spPr>
          <a:xfrm>
            <a:off x="1260613" y="6112317"/>
            <a:ext cx="85990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dirty="0"/>
              <a:t>Source: Compilation on data from the Institute of Shipping Economics and Logistics</a:t>
            </a:r>
          </a:p>
        </p:txBody>
      </p:sp>
    </p:spTree>
    <p:extLst>
      <p:ext uri="{BB962C8B-B14F-4D97-AF65-F5344CB8AC3E}">
        <p14:creationId xmlns:p14="http://schemas.microsoft.com/office/powerpoint/2010/main" val="64934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79565" y="522898"/>
            <a:ext cx="34124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Transport prices are rising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33954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4BE9F1BF-4F23-4BC1-B167-2B0F24622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7CF27A-ECCC-4BED-A4C7-B108436A2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9" y="1107291"/>
            <a:ext cx="10831095" cy="50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271" y="2985801"/>
            <a:ext cx="9713458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NZ" sz="4800" b="1" dirty="0">
                <a:solidFill>
                  <a:schemeClr val="bg1"/>
                </a:solidFill>
              </a:rPr>
              <a:t>Understanding regional exports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6C57D4-8A80-4031-A7E8-9D0533290F87}"/>
              </a:ext>
            </a:extLst>
          </p:cNvPr>
          <p:cNvSpPr/>
          <p:nvPr/>
        </p:nvSpPr>
        <p:spPr>
          <a:xfrm>
            <a:off x="0" y="-18661"/>
            <a:ext cx="12192000" cy="11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2" name="Picture 2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6ABC747F-77EE-46C8-9717-FD4993097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36" y="391289"/>
            <a:ext cx="2189888" cy="2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0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96400" y="522898"/>
            <a:ext cx="2895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Understanding regional exports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282271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54F680F-B10F-40EE-96A4-69CD4E3D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4375663-48DE-4586-9600-309FC9B475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14973" r="1799" b="10466"/>
          <a:stretch/>
        </p:blipFill>
        <p:spPr>
          <a:xfrm>
            <a:off x="1929148" y="883362"/>
            <a:ext cx="8333705" cy="59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0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00661" y="522898"/>
            <a:ext cx="359133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328999"/>
            <a:ext cx="11734800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Investing in export data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50532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monitor&#10;&#10;Description generated with very high confidence">
            <a:extLst>
              <a:ext uri="{FF2B5EF4-FFF2-40B4-BE49-F238E27FC236}">
                <a16:creationId xmlns:a16="http://schemas.microsoft.com/office/drawing/2014/main" id="{8833433D-11A3-4CAE-A6B4-30DD21A6B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16" y="6468259"/>
            <a:ext cx="1673984" cy="191843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8276A05-B5FE-4883-A80D-0C270E30D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447842"/>
            <a:ext cx="4339902" cy="2328862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5050F8F-E5B3-4A68-8664-7AE5CD6A4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98" y="1525809"/>
            <a:ext cx="4248027" cy="2880193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B59163E3-2704-4B58-AC7B-F1D120454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3" y="4018186"/>
            <a:ext cx="4105275" cy="28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1_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609EDA-869E-4BE5-AE5D-B898C584B6F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0</TotalTime>
  <Words>325</Words>
  <Application>Microsoft Office PowerPoint</Application>
  <PresentationFormat>Widescreen</PresentationFormat>
  <Paragraphs>79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SegoeUI</vt:lpstr>
      <vt:lpstr>Arial</vt:lpstr>
      <vt:lpstr>Calibri</vt:lpstr>
      <vt:lpstr>Century Gothic</vt:lpstr>
      <vt:lpstr>Segoe UI</vt:lpstr>
      <vt:lpstr>Segoe UI Light</vt:lpstr>
      <vt:lpstr>Segoe UI Semibold</vt:lpstr>
      <vt:lpstr>Office Theme</vt:lpstr>
      <vt:lpstr>1_Office Theme</vt:lpstr>
      <vt:lpstr>Exports and  New Zealand’s Regions   . EDNZ Conference  Palmerston North May 2021   . </vt:lpstr>
      <vt:lpstr>PowerPoint Presentation</vt:lpstr>
      <vt:lpstr>Project analysis slide 2</vt:lpstr>
      <vt:lpstr>Project analysis slide 2</vt:lpstr>
      <vt:lpstr>Project analysis slide 2</vt:lpstr>
      <vt:lpstr>Project analysis slide 2</vt:lpstr>
      <vt:lpstr>Understanding regional exports</vt:lpstr>
      <vt:lpstr>Project analysis slide 2</vt:lpstr>
      <vt:lpstr>Project analysis slide 2</vt:lpstr>
      <vt:lpstr>Project analysis slide 2</vt:lpstr>
      <vt:lpstr>What does this mean for exporters in your regions</vt:lpstr>
      <vt:lpstr>Project analysis slide 2</vt:lpstr>
      <vt:lpstr>Project analysis slide 2</vt:lpstr>
      <vt:lpstr>Project analysis slide 2</vt:lpstr>
      <vt:lpstr>Project analysis slide 2</vt:lpstr>
      <vt:lpstr>Project analysis slide 2</vt:lpstr>
      <vt:lpstr>Project analysis slide 2</vt:lpstr>
      <vt:lpstr>Project analysis slide 2</vt:lpstr>
      <vt:lpstr> Alistair Schorn – Senior Economist alistair.schorn@Infometrics.co.nz +64 27 527 7133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2019-07-14T05:33:12Z</dcterms:created>
  <dcterms:modified xsi:type="dcterms:W3CDTF">2021-05-27T21:56:18Z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