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87" r:id="rId3"/>
    <p:sldId id="292" r:id="rId4"/>
    <p:sldId id="256" r:id="rId5"/>
    <p:sldId id="293" r:id="rId6"/>
    <p:sldId id="294" r:id="rId7"/>
    <p:sldId id="291" r:id="rId8"/>
    <p:sldId id="289" r:id="rId9"/>
    <p:sldId id="298" r:id="rId10"/>
    <p:sldId id="288" r:id="rId11"/>
    <p:sldId id="290" r:id="rId12"/>
    <p:sldId id="302" r:id="rId13"/>
    <p:sldId id="301" r:id="rId14"/>
    <p:sldId id="296" r:id="rId15"/>
    <p:sldId id="297" r:id="rId16"/>
    <p:sldId id="299" r:id="rId17"/>
    <p:sldId id="300" r:id="rId18"/>
    <p:sldId id="29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D7E33B-40E4-48EE-AF67-9CCDF6F5F5FC}"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NZ"/>
        </a:p>
      </dgm:t>
    </dgm:pt>
    <dgm:pt modelId="{D6888F69-B736-4414-8B61-FBC6A68E2F83}">
      <dgm:prSet phldrT="[Text]" custT="1"/>
      <dgm:spPr/>
      <dgm:t>
        <a:bodyPr/>
        <a:lstStyle/>
        <a:p>
          <a:pPr algn="l"/>
          <a:r>
            <a:rPr lang="en-NZ" sz="1400" dirty="0"/>
            <a:t>National focus, centralised policies</a:t>
          </a:r>
        </a:p>
        <a:p>
          <a:pPr algn="l"/>
          <a:r>
            <a:rPr lang="en-NZ" sz="1400" dirty="0"/>
            <a:t>Free markets, industry, sector  development</a:t>
          </a:r>
        </a:p>
        <a:p>
          <a:pPr algn="l"/>
          <a:r>
            <a:rPr lang="en-NZ" sz="1400" dirty="0"/>
            <a:t>Resources to drive technological innovation</a:t>
          </a:r>
        </a:p>
        <a:p>
          <a:pPr algn="l"/>
          <a:r>
            <a:rPr lang="en-NZ" sz="1400" dirty="0"/>
            <a:t>Labour mobility                            Large cities as growth engines</a:t>
          </a:r>
        </a:p>
        <a:p>
          <a:pPr algn="l"/>
          <a:r>
            <a:rPr lang="en-NZ" sz="1400" dirty="0"/>
            <a:t>Devolution of policies and $ seen as a risk to Govt</a:t>
          </a:r>
        </a:p>
      </dgm:t>
    </dgm:pt>
    <dgm:pt modelId="{892400EF-00CF-4142-9A75-EBD8150E0587}" type="parTrans" cxnId="{D14AD4D7-41B1-4DB8-B27B-037E0441EED2}">
      <dgm:prSet/>
      <dgm:spPr/>
      <dgm:t>
        <a:bodyPr/>
        <a:lstStyle/>
        <a:p>
          <a:endParaRPr lang="en-NZ"/>
        </a:p>
      </dgm:t>
    </dgm:pt>
    <dgm:pt modelId="{4EE55C92-43F0-41A2-B103-DE65CF567115}" type="sibTrans" cxnId="{D14AD4D7-41B1-4DB8-B27B-037E0441EED2}">
      <dgm:prSet/>
      <dgm:spPr/>
      <dgm:t>
        <a:bodyPr/>
        <a:lstStyle/>
        <a:p>
          <a:endParaRPr lang="en-NZ"/>
        </a:p>
      </dgm:t>
    </dgm:pt>
    <dgm:pt modelId="{998E2C42-45A8-45F5-A9A5-3AE681F0D765}">
      <dgm:prSet phldrT="[Text]"/>
      <dgm:spPr/>
      <dgm:t>
        <a:bodyPr/>
        <a:lstStyle/>
        <a:p>
          <a:pPr algn="l"/>
          <a:r>
            <a:rPr lang="en-NZ" dirty="0"/>
            <a:t>City, Region and Community focus</a:t>
          </a:r>
        </a:p>
        <a:p>
          <a:pPr algn="l"/>
          <a:r>
            <a:rPr lang="en-NZ" dirty="0"/>
            <a:t>Strategic support for places</a:t>
          </a:r>
        </a:p>
        <a:p>
          <a:pPr algn="l"/>
          <a:r>
            <a:rPr lang="en-NZ" dirty="0"/>
            <a:t>Labour embeddedness</a:t>
          </a:r>
        </a:p>
        <a:p>
          <a:pPr algn="l"/>
          <a:r>
            <a:rPr lang="en-NZ" dirty="0"/>
            <a:t>Dispersed growth</a:t>
          </a:r>
        </a:p>
        <a:p>
          <a:pPr algn="l"/>
          <a:r>
            <a:rPr lang="en-NZ" dirty="0"/>
            <a:t>Growth for all</a:t>
          </a:r>
        </a:p>
        <a:p>
          <a:pPr algn="l"/>
          <a:r>
            <a:rPr lang="en-NZ" dirty="0"/>
            <a:t>Inequality seen as a risk to growth</a:t>
          </a:r>
        </a:p>
      </dgm:t>
    </dgm:pt>
    <dgm:pt modelId="{F1456B65-F2D6-429D-8744-E411B6A5ECB2}" type="parTrans" cxnId="{4DDFCF15-BAB5-47ED-8A98-B52209761535}">
      <dgm:prSet/>
      <dgm:spPr/>
      <dgm:t>
        <a:bodyPr/>
        <a:lstStyle/>
        <a:p>
          <a:endParaRPr lang="en-NZ"/>
        </a:p>
      </dgm:t>
    </dgm:pt>
    <dgm:pt modelId="{54F27779-A295-4C62-98E2-8EA38823AB96}" type="sibTrans" cxnId="{4DDFCF15-BAB5-47ED-8A98-B52209761535}">
      <dgm:prSet/>
      <dgm:spPr/>
      <dgm:t>
        <a:bodyPr/>
        <a:lstStyle/>
        <a:p>
          <a:endParaRPr lang="en-NZ"/>
        </a:p>
      </dgm:t>
    </dgm:pt>
    <dgm:pt modelId="{58EF738B-2EB4-4169-A9C8-BE7A8E490DA4}" type="pres">
      <dgm:prSet presAssocID="{87D7E33B-40E4-48EE-AF67-9CCDF6F5F5FC}" presName="diagram" presStyleCnt="0">
        <dgm:presLayoutVars>
          <dgm:dir/>
          <dgm:resizeHandles val="exact"/>
        </dgm:presLayoutVars>
      </dgm:prSet>
      <dgm:spPr/>
    </dgm:pt>
    <dgm:pt modelId="{2FBD47EB-FD9B-4CDC-8662-36362F6B86E7}" type="pres">
      <dgm:prSet presAssocID="{D6888F69-B736-4414-8B61-FBC6A68E2F83}" presName="arrow" presStyleLbl="node1" presStyleIdx="0" presStyleCnt="2" custScaleX="109514" custScaleY="100358" custRadScaleRad="100001" custRadScaleInc="-623">
        <dgm:presLayoutVars>
          <dgm:bulletEnabled val="1"/>
        </dgm:presLayoutVars>
      </dgm:prSet>
      <dgm:spPr/>
    </dgm:pt>
    <dgm:pt modelId="{E0DAA2C7-31A4-497C-B126-E698A7CC82EF}" type="pres">
      <dgm:prSet presAssocID="{998E2C42-45A8-45F5-A9A5-3AE681F0D765}" presName="arrow" presStyleLbl="node1" presStyleIdx="1" presStyleCnt="2" custScaleX="103310" custScaleY="100151">
        <dgm:presLayoutVars>
          <dgm:bulletEnabled val="1"/>
        </dgm:presLayoutVars>
      </dgm:prSet>
      <dgm:spPr/>
    </dgm:pt>
  </dgm:ptLst>
  <dgm:cxnLst>
    <dgm:cxn modelId="{4DDFCF15-BAB5-47ED-8A98-B52209761535}" srcId="{87D7E33B-40E4-48EE-AF67-9CCDF6F5F5FC}" destId="{998E2C42-45A8-45F5-A9A5-3AE681F0D765}" srcOrd="1" destOrd="0" parTransId="{F1456B65-F2D6-429D-8744-E411B6A5ECB2}" sibTransId="{54F27779-A295-4C62-98E2-8EA38823AB96}"/>
    <dgm:cxn modelId="{6A7E151F-3585-4447-A765-B209E62F5DB8}" type="presOf" srcId="{D6888F69-B736-4414-8B61-FBC6A68E2F83}" destId="{2FBD47EB-FD9B-4CDC-8662-36362F6B86E7}" srcOrd="0" destOrd="0" presId="urn:microsoft.com/office/officeart/2005/8/layout/arrow5"/>
    <dgm:cxn modelId="{FB1FCD77-BD3F-499B-B6EF-0B65F644DAB5}" type="presOf" srcId="{87D7E33B-40E4-48EE-AF67-9CCDF6F5F5FC}" destId="{58EF738B-2EB4-4169-A9C8-BE7A8E490DA4}" srcOrd="0" destOrd="0" presId="urn:microsoft.com/office/officeart/2005/8/layout/arrow5"/>
    <dgm:cxn modelId="{5A93F2B5-5A0D-4663-95A6-A3ABB8EABA81}" type="presOf" srcId="{998E2C42-45A8-45F5-A9A5-3AE681F0D765}" destId="{E0DAA2C7-31A4-497C-B126-E698A7CC82EF}" srcOrd="0" destOrd="0" presId="urn:microsoft.com/office/officeart/2005/8/layout/arrow5"/>
    <dgm:cxn modelId="{D14AD4D7-41B1-4DB8-B27B-037E0441EED2}" srcId="{87D7E33B-40E4-48EE-AF67-9CCDF6F5F5FC}" destId="{D6888F69-B736-4414-8B61-FBC6A68E2F83}" srcOrd="0" destOrd="0" parTransId="{892400EF-00CF-4142-9A75-EBD8150E0587}" sibTransId="{4EE55C92-43F0-41A2-B103-DE65CF567115}"/>
    <dgm:cxn modelId="{10AF1A6E-212E-4F9F-9483-FC4654D3574D}" type="presParOf" srcId="{58EF738B-2EB4-4169-A9C8-BE7A8E490DA4}" destId="{2FBD47EB-FD9B-4CDC-8662-36362F6B86E7}" srcOrd="0" destOrd="0" presId="urn:microsoft.com/office/officeart/2005/8/layout/arrow5"/>
    <dgm:cxn modelId="{0076B2D3-C1AC-45B5-9D53-2016219A8071}" type="presParOf" srcId="{58EF738B-2EB4-4169-A9C8-BE7A8E490DA4}" destId="{E0DAA2C7-31A4-497C-B126-E698A7CC82EF}"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89F370-F868-4F1E-8D77-AA1641307C5A}" type="doc">
      <dgm:prSet loTypeId="urn:microsoft.com/office/officeart/2005/8/layout/cycle7" loCatId="cycle" qsTypeId="urn:microsoft.com/office/officeart/2005/8/quickstyle/3d2" qsCatId="3D" csTypeId="urn:microsoft.com/office/officeart/2005/8/colors/accent1_2" csCatId="accent1" phldr="1"/>
      <dgm:spPr/>
      <dgm:t>
        <a:bodyPr/>
        <a:lstStyle/>
        <a:p>
          <a:endParaRPr lang="en-NZ"/>
        </a:p>
      </dgm:t>
    </dgm:pt>
    <dgm:pt modelId="{30F2FB26-6806-4957-B3FA-1C3C8FA13377}">
      <dgm:prSet phldrT="[Text]"/>
      <dgm:spPr>
        <a:solidFill>
          <a:srgbClr val="00B0F0"/>
        </a:solidFill>
      </dgm:spPr>
      <dgm:t>
        <a:bodyPr/>
        <a:lstStyle/>
        <a:p>
          <a:r>
            <a:rPr lang="en-NZ" dirty="0"/>
            <a:t>Governance</a:t>
          </a:r>
        </a:p>
      </dgm:t>
    </dgm:pt>
    <dgm:pt modelId="{4D37A845-6555-4F54-8B8C-66F12526EA55}" type="parTrans" cxnId="{AF464DFD-5324-4E05-B900-6BD5228FED51}">
      <dgm:prSet/>
      <dgm:spPr/>
      <dgm:t>
        <a:bodyPr/>
        <a:lstStyle/>
        <a:p>
          <a:endParaRPr lang="en-NZ"/>
        </a:p>
      </dgm:t>
    </dgm:pt>
    <dgm:pt modelId="{55205624-AB37-4B9E-9199-6B158D6007B4}" type="sibTrans" cxnId="{AF464DFD-5324-4E05-B900-6BD5228FED51}">
      <dgm:prSet/>
      <dgm:spPr/>
      <dgm:t>
        <a:bodyPr/>
        <a:lstStyle/>
        <a:p>
          <a:endParaRPr lang="en-NZ"/>
        </a:p>
      </dgm:t>
    </dgm:pt>
    <dgm:pt modelId="{F0CF1FBC-7779-4A7E-AF44-BC9B9B7A1AE3}">
      <dgm:prSet phldrT="[Text]"/>
      <dgm:spPr>
        <a:solidFill>
          <a:srgbClr val="00B0F0"/>
        </a:solidFill>
      </dgm:spPr>
      <dgm:t>
        <a:bodyPr/>
        <a:lstStyle/>
        <a:p>
          <a:r>
            <a:rPr lang="en-NZ" dirty="0"/>
            <a:t>Leadership</a:t>
          </a:r>
        </a:p>
      </dgm:t>
    </dgm:pt>
    <dgm:pt modelId="{F13507F8-BE54-4230-BF74-308471DF8FF8}" type="parTrans" cxnId="{8FE7D389-EB42-4148-A3DA-364B1FF6FB2F}">
      <dgm:prSet/>
      <dgm:spPr/>
      <dgm:t>
        <a:bodyPr/>
        <a:lstStyle/>
        <a:p>
          <a:endParaRPr lang="en-NZ"/>
        </a:p>
      </dgm:t>
    </dgm:pt>
    <dgm:pt modelId="{C4C949E7-E03B-4299-8998-672388E9F571}" type="sibTrans" cxnId="{8FE7D389-EB42-4148-A3DA-364B1FF6FB2F}">
      <dgm:prSet/>
      <dgm:spPr/>
      <dgm:t>
        <a:bodyPr/>
        <a:lstStyle/>
        <a:p>
          <a:endParaRPr lang="en-NZ"/>
        </a:p>
      </dgm:t>
    </dgm:pt>
    <dgm:pt modelId="{982F9EE0-D6F2-4430-AF88-D4F3D6DD0815}">
      <dgm:prSet phldrT="[Text]"/>
      <dgm:spPr>
        <a:solidFill>
          <a:srgbClr val="00B0F0"/>
        </a:solidFill>
      </dgm:spPr>
      <dgm:t>
        <a:bodyPr/>
        <a:lstStyle/>
        <a:p>
          <a:r>
            <a:rPr lang="en-NZ" dirty="0"/>
            <a:t>Community wellbeing</a:t>
          </a:r>
        </a:p>
      </dgm:t>
    </dgm:pt>
    <dgm:pt modelId="{DAA685EF-5D96-425D-AAE1-EECB967319BF}" type="parTrans" cxnId="{C10767F7-7047-409A-BCB6-ACA55833B3E1}">
      <dgm:prSet/>
      <dgm:spPr/>
      <dgm:t>
        <a:bodyPr/>
        <a:lstStyle/>
        <a:p>
          <a:endParaRPr lang="en-NZ"/>
        </a:p>
      </dgm:t>
    </dgm:pt>
    <dgm:pt modelId="{E5CC0143-E39B-41C3-A8CF-6D82D7498CCD}" type="sibTrans" cxnId="{C10767F7-7047-409A-BCB6-ACA55833B3E1}">
      <dgm:prSet/>
      <dgm:spPr/>
      <dgm:t>
        <a:bodyPr/>
        <a:lstStyle/>
        <a:p>
          <a:endParaRPr lang="en-NZ"/>
        </a:p>
      </dgm:t>
    </dgm:pt>
    <dgm:pt modelId="{EE588944-B74A-4431-876F-919ED4DA09E2}">
      <dgm:prSet phldrT="[Text]"/>
      <dgm:spPr>
        <a:solidFill>
          <a:srgbClr val="00B0F0"/>
        </a:solidFill>
      </dgm:spPr>
      <dgm:t>
        <a:bodyPr/>
        <a:lstStyle/>
        <a:p>
          <a:r>
            <a:rPr lang="en-NZ" dirty="0"/>
            <a:t>Places</a:t>
          </a:r>
        </a:p>
      </dgm:t>
    </dgm:pt>
    <dgm:pt modelId="{5A08C592-6C32-475F-AC09-48581D619B06}" type="parTrans" cxnId="{9A5C3543-2086-4212-9E75-43B1621FA2F2}">
      <dgm:prSet/>
      <dgm:spPr/>
      <dgm:t>
        <a:bodyPr/>
        <a:lstStyle/>
        <a:p>
          <a:endParaRPr lang="en-NZ"/>
        </a:p>
      </dgm:t>
    </dgm:pt>
    <dgm:pt modelId="{B02A046F-5322-4083-A6FA-EDB44BA7FFDF}" type="sibTrans" cxnId="{9A5C3543-2086-4212-9E75-43B1621FA2F2}">
      <dgm:prSet/>
      <dgm:spPr/>
      <dgm:t>
        <a:bodyPr/>
        <a:lstStyle/>
        <a:p>
          <a:endParaRPr lang="en-NZ"/>
        </a:p>
      </dgm:t>
    </dgm:pt>
    <dgm:pt modelId="{88F1A31F-94D8-4DC7-B299-0EF7A0203FB0}" type="pres">
      <dgm:prSet presAssocID="{6C89F370-F868-4F1E-8D77-AA1641307C5A}" presName="Name0" presStyleCnt="0">
        <dgm:presLayoutVars>
          <dgm:dir/>
          <dgm:resizeHandles val="exact"/>
        </dgm:presLayoutVars>
      </dgm:prSet>
      <dgm:spPr/>
    </dgm:pt>
    <dgm:pt modelId="{3ED7F2CD-4FC8-4E47-A6DC-8FEB4D828F56}" type="pres">
      <dgm:prSet presAssocID="{30F2FB26-6806-4957-B3FA-1C3C8FA13377}" presName="node" presStyleLbl="node1" presStyleIdx="0" presStyleCnt="4">
        <dgm:presLayoutVars>
          <dgm:bulletEnabled val="1"/>
        </dgm:presLayoutVars>
      </dgm:prSet>
      <dgm:spPr/>
    </dgm:pt>
    <dgm:pt modelId="{4E5FBA51-2BD8-4D44-B536-047452F32BD1}" type="pres">
      <dgm:prSet presAssocID="{55205624-AB37-4B9E-9199-6B158D6007B4}" presName="sibTrans" presStyleLbl="sibTrans2D1" presStyleIdx="0" presStyleCnt="4"/>
      <dgm:spPr/>
    </dgm:pt>
    <dgm:pt modelId="{A9D6CFB6-41B5-4302-9436-71635F88CC27}" type="pres">
      <dgm:prSet presAssocID="{55205624-AB37-4B9E-9199-6B158D6007B4}" presName="connectorText" presStyleLbl="sibTrans2D1" presStyleIdx="0" presStyleCnt="4"/>
      <dgm:spPr/>
    </dgm:pt>
    <dgm:pt modelId="{847F58AA-BD3A-476D-BB93-0D83F9C190D9}" type="pres">
      <dgm:prSet presAssocID="{F0CF1FBC-7779-4A7E-AF44-BC9B9B7A1AE3}" presName="node" presStyleLbl="node1" presStyleIdx="1" presStyleCnt="4">
        <dgm:presLayoutVars>
          <dgm:bulletEnabled val="1"/>
        </dgm:presLayoutVars>
      </dgm:prSet>
      <dgm:spPr/>
    </dgm:pt>
    <dgm:pt modelId="{434146A1-AF93-4C5E-8E79-CBF932998F70}" type="pres">
      <dgm:prSet presAssocID="{C4C949E7-E03B-4299-8998-672388E9F571}" presName="sibTrans" presStyleLbl="sibTrans2D1" presStyleIdx="1" presStyleCnt="4"/>
      <dgm:spPr/>
    </dgm:pt>
    <dgm:pt modelId="{E5C1EA6F-877F-4A16-9F1D-AF63C524D8C4}" type="pres">
      <dgm:prSet presAssocID="{C4C949E7-E03B-4299-8998-672388E9F571}" presName="connectorText" presStyleLbl="sibTrans2D1" presStyleIdx="1" presStyleCnt="4"/>
      <dgm:spPr/>
    </dgm:pt>
    <dgm:pt modelId="{BB426C04-5105-4C3A-BF24-3F1CEFC9E74B}" type="pres">
      <dgm:prSet presAssocID="{982F9EE0-D6F2-4430-AF88-D4F3D6DD0815}" presName="node" presStyleLbl="node1" presStyleIdx="2" presStyleCnt="4">
        <dgm:presLayoutVars>
          <dgm:bulletEnabled val="1"/>
        </dgm:presLayoutVars>
      </dgm:prSet>
      <dgm:spPr/>
    </dgm:pt>
    <dgm:pt modelId="{14EE0749-AA91-4269-A9F1-A0CC759B2183}" type="pres">
      <dgm:prSet presAssocID="{E5CC0143-E39B-41C3-A8CF-6D82D7498CCD}" presName="sibTrans" presStyleLbl="sibTrans2D1" presStyleIdx="2" presStyleCnt="4"/>
      <dgm:spPr/>
    </dgm:pt>
    <dgm:pt modelId="{E992498E-8B4E-4AE8-B1DF-B4ECA6B05077}" type="pres">
      <dgm:prSet presAssocID="{E5CC0143-E39B-41C3-A8CF-6D82D7498CCD}" presName="connectorText" presStyleLbl="sibTrans2D1" presStyleIdx="2" presStyleCnt="4"/>
      <dgm:spPr/>
    </dgm:pt>
    <dgm:pt modelId="{552B18F9-6CB2-4AFC-BA2A-D53035D3385E}" type="pres">
      <dgm:prSet presAssocID="{EE588944-B74A-4431-876F-919ED4DA09E2}" presName="node" presStyleLbl="node1" presStyleIdx="3" presStyleCnt="4">
        <dgm:presLayoutVars>
          <dgm:bulletEnabled val="1"/>
        </dgm:presLayoutVars>
      </dgm:prSet>
      <dgm:spPr/>
    </dgm:pt>
    <dgm:pt modelId="{ED3DFE54-8659-4043-AFC1-FD25368B387F}" type="pres">
      <dgm:prSet presAssocID="{B02A046F-5322-4083-A6FA-EDB44BA7FFDF}" presName="sibTrans" presStyleLbl="sibTrans2D1" presStyleIdx="3" presStyleCnt="4"/>
      <dgm:spPr/>
    </dgm:pt>
    <dgm:pt modelId="{D377D469-CC13-4275-8CD9-3F502936D0D8}" type="pres">
      <dgm:prSet presAssocID="{B02A046F-5322-4083-A6FA-EDB44BA7FFDF}" presName="connectorText" presStyleLbl="sibTrans2D1" presStyleIdx="3" presStyleCnt="4"/>
      <dgm:spPr/>
    </dgm:pt>
  </dgm:ptLst>
  <dgm:cxnLst>
    <dgm:cxn modelId="{AB97A724-CE16-406A-887A-442AA04515AC}" type="presOf" srcId="{B02A046F-5322-4083-A6FA-EDB44BA7FFDF}" destId="{D377D469-CC13-4275-8CD9-3F502936D0D8}" srcOrd="1" destOrd="0" presId="urn:microsoft.com/office/officeart/2005/8/layout/cycle7"/>
    <dgm:cxn modelId="{AC37DD34-23C7-4FC8-B320-F97A2856DA23}" type="presOf" srcId="{30F2FB26-6806-4957-B3FA-1C3C8FA13377}" destId="{3ED7F2CD-4FC8-4E47-A6DC-8FEB4D828F56}" srcOrd="0" destOrd="0" presId="urn:microsoft.com/office/officeart/2005/8/layout/cycle7"/>
    <dgm:cxn modelId="{BBE68B36-CCAE-4A8D-9C47-CEAE0C9E115F}" type="presOf" srcId="{F0CF1FBC-7779-4A7E-AF44-BC9B9B7A1AE3}" destId="{847F58AA-BD3A-476D-BB93-0D83F9C190D9}" srcOrd="0" destOrd="0" presId="urn:microsoft.com/office/officeart/2005/8/layout/cycle7"/>
    <dgm:cxn modelId="{9A5C3543-2086-4212-9E75-43B1621FA2F2}" srcId="{6C89F370-F868-4F1E-8D77-AA1641307C5A}" destId="{EE588944-B74A-4431-876F-919ED4DA09E2}" srcOrd="3" destOrd="0" parTransId="{5A08C592-6C32-475F-AC09-48581D619B06}" sibTransId="{B02A046F-5322-4083-A6FA-EDB44BA7FFDF}"/>
    <dgm:cxn modelId="{17347767-FD51-4901-8220-93E712724099}" type="presOf" srcId="{E5CC0143-E39B-41C3-A8CF-6D82D7498CCD}" destId="{E992498E-8B4E-4AE8-B1DF-B4ECA6B05077}" srcOrd="1" destOrd="0" presId="urn:microsoft.com/office/officeart/2005/8/layout/cycle7"/>
    <dgm:cxn modelId="{C19B056C-8E3D-4458-BA69-D95B2FB61B19}" type="presOf" srcId="{982F9EE0-D6F2-4430-AF88-D4F3D6DD0815}" destId="{BB426C04-5105-4C3A-BF24-3F1CEFC9E74B}" srcOrd="0" destOrd="0" presId="urn:microsoft.com/office/officeart/2005/8/layout/cycle7"/>
    <dgm:cxn modelId="{8D11B47F-B283-4A7C-B322-FC5A8AF02A9F}" type="presOf" srcId="{C4C949E7-E03B-4299-8998-672388E9F571}" destId="{434146A1-AF93-4C5E-8E79-CBF932998F70}" srcOrd="0" destOrd="0" presId="urn:microsoft.com/office/officeart/2005/8/layout/cycle7"/>
    <dgm:cxn modelId="{8FE7D389-EB42-4148-A3DA-364B1FF6FB2F}" srcId="{6C89F370-F868-4F1E-8D77-AA1641307C5A}" destId="{F0CF1FBC-7779-4A7E-AF44-BC9B9B7A1AE3}" srcOrd="1" destOrd="0" parTransId="{F13507F8-BE54-4230-BF74-308471DF8FF8}" sibTransId="{C4C949E7-E03B-4299-8998-672388E9F571}"/>
    <dgm:cxn modelId="{D9462AA3-2ED0-4103-A5A7-73A19188460A}" type="presOf" srcId="{EE588944-B74A-4431-876F-919ED4DA09E2}" destId="{552B18F9-6CB2-4AFC-BA2A-D53035D3385E}" srcOrd="0" destOrd="0" presId="urn:microsoft.com/office/officeart/2005/8/layout/cycle7"/>
    <dgm:cxn modelId="{2C619DB8-8AB8-466F-BC52-DBCA0C45D55F}" type="presOf" srcId="{6C89F370-F868-4F1E-8D77-AA1641307C5A}" destId="{88F1A31F-94D8-4DC7-B299-0EF7A0203FB0}" srcOrd="0" destOrd="0" presId="urn:microsoft.com/office/officeart/2005/8/layout/cycle7"/>
    <dgm:cxn modelId="{C4855BBA-78B2-4BD6-83A4-859B1A4F1295}" type="presOf" srcId="{E5CC0143-E39B-41C3-A8CF-6D82D7498CCD}" destId="{14EE0749-AA91-4269-A9F1-A0CC759B2183}" srcOrd="0" destOrd="0" presId="urn:microsoft.com/office/officeart/2005/8/layout/cycle7"/>
    <dgm:cxn modelId="{CC39E1BB-2121-4DEC-A149-DCE9AE770841}" type="presOf" srcId="{55205624-AB37-4B9E-9199-6B158D6007B4}" destId="{A9D6CFB6-41B5-4302-9436-71635F88CC27}" srcOrd="1" destOrd="0" presId="urn:microsoft.com/office/officeart/2005/8/layout/cycle7"/>
    <dgm:cxn modelId="{CAFE83CE-C8E7-461C-A664-B084211A5D3D}" type="presOf" srcId="{C4C949E7-E03B-4299-8998-672388E9F571}" destId="{E5C1EA6F-877F-4A16-9F1D-AF63C524D8C4}" srcOrd="1" destOrd="0" presId="urn:microsoft.com/office/officeart/2005/8/layout/cycle7"/>
    <dgm:cxn modelId="{9FE49FD5-8DBE-4AB7-B4A9-8E93369CFAD2}" type="presOf" srcId="{B02A046F-5322-4083-A6FA-EDB44BA7FFDF}" destId="{ED3DFE54-8659-4043-AFC1-FD25368B387F}" srcOrd="0" destOrd="0" presId="urn:microsoft.com/office/officeart/2005/8/layout/cycle7"/>
    <dgm:cxn modelId="{C10767F7-7047-409A-BCB6-ACA55833B3E1}" srcId="{6C89F370-F868-4F1E-8D77-AA1641307C5A}" destId="{982F9EE0-D6F2-4430-AF88-D4F3D6DD0815}" srcOrd="2" destOrd="0" parTransId="{DAA685EF-5D96-425D-AAE1-EECB967319BF}" sibTransId="{E5CC0143-E39B-41C3-A8CF-6D82D7498CCD}"/>
    <dgm:cxn modelId="{AF464DFD-5324-4E05-B900-6BD5228FED51}" srcId="{6C89F370-F868-4F1E-8D77-AA1641307C5A}" destId="{30F2FB26-6806-4957-B3FA-1C3C8FA13377}" srcOrd="0" destOrd="0" parTransId="{4D37A845-6555-4F54-8B8C-66F12526EA55}" sibTransId="{55205624-AB37-4B9E-9199-6B158D6007B4}"/>
    <dgm:cxn modelId="{151839FE-3C46-40DD-83C8-42CE8C052D36}" type="presOf" srcId="{55205624-AB37-4B9E-9199-6B158D6007B4}" destId="{4E5FBA51-2BD8-4D44-B536-047452F32BD1}" srcOrd="0" destOrd="0" presId="urn:microsoft.com/office/officeart/2005/8/layout/cycle7"/>
    <dgm:cxn modelId="{9B8EBB2C-2384-4CA7-81AB-C9A965652BA1}" type="presParOf" srcId="{88F1A31F-94D8-4DC7-B299-0EF7A0203FB0}" destId="{3ED7F2CD-4FC8-4E47-A6DC-8FEB4D828F56}" srcOrd="0" destOrd="0" presId="urn:microsoft.com/office/officeart/2005/8/layout/cycle7"/>
    <dgm:cxn modelId="{6656F161-0AF1-4245-93E9-C43E45F3FC85}" type="presParOf" srcId="{88F1A31F-94D8-4DC7-B299-0EF7A0203FB0}" destId="{4E5FBA51-2BD8-4D44-B536-047452F32BD1}" srcOrd="1" destOrd="0" presId="urn:microsoft.com/office/officeart/2005/8/layout/cycle7"/>
    <dgm:cxn modelId="{C75C482F-1D70-4A3E-AD03-667C8F1A92D7}" type="presParOf" srcId="{4E5FBA51-2BD8-4D44-B536-047452F32BD1}" destId="{A9D6CFB6-41B5-4302-9436-71635F88CC27}" srcOrd="0" destOrd="0" presId="urn:microsoft.com/office/officeart/2005/8/layout/cycle7"/>
    <dgm:cxn modelId="{A499EC98-F4EB-42FE-8749-02DE52AABF96}" type="presParOf" srcId="{88F1A31F-94D8-4DC7-B299-0EF7A0203FB0}" destId="{847F58AA-BD3A-476D-BB93-0D83F9C190D9}" srcOrd="2" destOrd="0" presId="urn:microsoft.com/office/officeart/2005/8/layout/cycle7"/>
    <dgm:cxn modelId="{08D64F35-E57E-448D-961B-A08F93457A66}" type="presParOf" srcId="{88F1A31F-94D8-4DC7-B299-0EF7A0203FB0}" destId="{434146A1-AF93-4C5E-8E79-CBF932998F70}" srcOrd="3" destOrd="0" presId="urn:microsoft.com/office/officeart/2005/8/layout/cycle7"/>
    <dgm:cxn modelId="{A7107CC0-404B-4754-9578-4026E84D2F90}" type="presParOf" srcId="{434146A1-AF93-4C5E-8E79-CBF932998F70}" destId="{E5C1EA6F-877F-4A16-9F1D-AF63C524D8C4}" srcOrd="0" destOrd="0" presId="urn:microsoft.com/office/officeart/2005/8/layout/cycle7"/>
    <dgm:cxn modelId="{878C2A2F-36D9-465B-BCAE-3C39C025AA73}" type="presParOf" srcId="{88F1A31F-94D8-4DC7-B299-0EF7A0203FB0}" destId="{BB426C04-5105-4C3A-BF24-3F1CEFC9E74B}" srcOrd="4" destOrd="0" presId="urn:microsoft.com/office/officeart/2005/8/layout/cycle7"/>
    <dgm:cxn modelId="{3EA5D2AF-553E-4264-9BA8-7E03C1E2238D}" type="presParOf" srcId="{88F1A31F-94D8-4DC7-B299-0EF7A0203FB0}" destId="{14EE0749-AA91-4269-A9F1-A0CC759B2183}" srcOrd="5" destOrd="0" presId="urn:microsoft.com/office/officeart/2005/8/layout/cycle7"/>
    <dgm:cxn modelId="{73E4FDA7-48C3-4BDA-81A2-CC642DFA45DB}" type="presParOf" srcId="{14EE0749-AA91-4269-A9F1-A0CC759B2183}" destId="{E992498E-8B4E-4AE8-B1DF-B4ECA6B05077}" srcOrd="0" destOrd="0" presId="urn:microsoft.com/office/officeart/2005/8/layout/cycle7"/>
    <dgm:cxn modelId="{5FB01715-12A8-480E-A935-B4C0C23AED06}" type="presParOf" srcId="{88F1A31F-94D8-4DC7-B299-0EF7A0203FB0}" destId="{552B18F9-6CB2-4AFC-BA2A-D53035D3385E}" srcOrd="6" destOrd="0" presId="urn:microsoft.com/office/officeart/2005/8/layout/cycle7"/>
    <dgm:cxn modelId="{FE2BC31C-731F-4719-AB80-62922C59CDEA}" type="presParOf" srcId="{88F1A31F-94D8-4DC7-B299-0EF7A0203FB0}" destId="{ED3DFE54-8659-4043-AFC1-FD25368B387F}" srcOrd="7" destOrd="0" presId="urn:microsoft.com/office/officeart/2005/8/layout/cycle7"/>
    <dgm:cxn modelId="{0C5309B4-1058-403F-BF8A-2AA7DFFDB2B0}" type="presParOf" srcId="{ED3DFE54-8659-4043-AFC1-FD25368B387F}" destId="{D377D469-CC13-4275-8CD9-3F502936D0D8}"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A85D09-B7A6-4880-8532-7822B17ED084}" type="doc">
      <dgm:prSet loTypeId="urn:microsoft.com/office/officeart/2005/8/layout/arrow2" loCatId="process" qsTypeId="urn:microsoft.com/office/officeart/2005/8/quickstyle/simple1" qsCatId="simple" csTypeId="urn:microsoft.com/office/officeart/2005/8/colors/accent1_2" csCatId="accent1" phldr="1"/>
      <dgm:spPr/>
    </dgm:pt>
    <dgm:pt modelId="{CF553E16-76FD-46AA-ADA7-F4933CED4529}">
      <dgm:prSet phldrT="[Text]" custT="1"/>
      <dgm:spPr/>
      <dgm:t>
        <a:bodyPr/>
        <a:lstStyle/>
        <a:p>
          <a:r>
            <a:rPr lang="en-NZ" sz="2000" dirty="0"/>
            <a:t>Challenge</a:t>
          </a:r>
        </a:p>
      </dgm:t>
    </dgm:pt>
    <dgm:pt modelId="{1AEFA3DD-CEFF-4D2B-81F1-3F6DBDA167B0}" type="parTrans" cxnId="{8B4E7D6A-5106-4F3F-9980-1C7ABA52BE62}">
      <dgm:prSet/>
      <dgm:spPr/>
      <dgm:t>
        <a:bodyPr/>
        <a:lstStyle/>
        <a:p>
          <a:endParaRPr lang="en-NZ"/>
        </a:p>
      </dgm:t>
    </dgm:pt>
    <dgm:pt modelId="{A3659790-090B-433E-A0A9-D9E79DF7C56E}" type="sibTrans" cxnId="{8B4E7D6A-5106-4F3F-9980-1C7ABA52BE62}">
      <dgm:prSet/>
      <dgm:spPr/>
      <dgm:t>
        <a:bodyPr/>
        <a:lstStyle/>
        <a:p>
          <a:endParaRPr lang="en-NZ"/>
        </a:p>
      </dgm:t>
    </dgm:pt>
    <dgm:pt modelId="{7CB292E0-CAF4-48A8-A922-ED677EE2725A}">
      <dgm:prSet phldrT="[Text]" custT="1"/>
      <dgm:spPr/>
      <dgm:t>
        <a:bodyPr/>
        <a:lstStyle/>
        <a:p>
          <a:r>
            <a:rPr lang="en-NZ" sz="2000" dirty="0"/>
            <a:t>Policy solution</a:t>
          </a:r>
        </a:p>
      </dgm:t>
    </dgm:pt>
    <dgm:pt modelId="{00BFE116-DFCC-4262-ADF5-7147EB4CF206}" type="parTrans" cxnId="{41296577-D582-4496-8D8A-0BC5EE847D53}">
      <dgm:prSet/>
      <dgm:spPr/>
      <dgm:t>
        <a:bodyPr/>
        <a:lstStyle/>
        <a:p>
          <a:endParaRPr lang="en-NZ"/>
        </a:p>
      </dgm:t>
    </dgm:pt>
    <dgm:pt modelId="{EB9EC69F-DD81-4BED-BFF7-437D3D7CA451}" type="sibTrans" cxnId="{41296577-D582-4496-8D8A-0BC5EE847D53}">
      <dgm:prSet/>
      <dgm:spPr/>
      <dgm:t>
        <a:bodyPr/>
        <a:lstStyle/>
        <a:p>
          <a:endParaRPr lang="en-NZ"/>
        </a:p>
      </dgm:t>
    </dgm:pt>
    <dgm:pt modelId="{89631BB3-D3FC-430F-80B8-C2CF34897AF6}">
      <dgm:prSet phldrT="[Text]" custT="1"/>
      <dgm:spPr/>
      <dgm:t>
        <a:bodyPr/>
        <a:lstStyle/>
        <a:p>
          <a:r>
            <a:rPr lang="en-NZ" sz="2000" dirty="0"/>
            <a:t>High hopes</a:t>
          </a:r>
        </a:p>
      </dgm:t>
    </dgm:pt>
    <dgm:pt modelId="{D732CC8A-55F6-4F46-AACE-3620BAEECD17}" type="parTrans" cxnId="{B2A5DCD1-09C5-4C5D-9239-D77B0A1579B6}">
      <dgm:prSet/>
      <dgm:spPr/>
      <dgm:t>
        <a:bodyPr/>
        <a:lstStyle/>
        <a:p>
          <a:endParaRPr lang="en-NZ"/>
        </a:p>
      </dgm:t>
    </dgm:pt>
    <dgm:pt modelId="{A908E8FA-BC1C-42EF-A8BA-F0D276531C56}" type="sibTrans" cxnId="{B2A5DCD1-09C5-4C5D-9239-D77B0A1579B6}">
      <dgm:prSet/>
      <dgm:spPr/>
      <dgm:t>
        <a:bodyPr/>
        <a:lstStyle/>
        <a:p>
          <a:endParaRPr lang="en-NZ"/>
        </a:p>
      </dgm:t>
    </dgm:pt>
    <dgm:pt modelId="{8FDDB7E7-928F-426D-9329-99B62FC5C580}" type="pres">
      <dgm:prSet presAssocID="{EBA85D09-B7A6-4880-8532-7822B17ED084}" presName="arrowDiagram" presStyleCnt="0">
        <dgm:presLayoutVars>
          <dgm:chMax val="5"/>
          <dgm:dir/>
          <dgm:resizeHandles val="exact"/>
        </dgm:presLayoutVars>
      </dgm:prSet>
      <dgm:spPr/>
    </dgm:pt>
    <dgm:pt modelId="{72592EC5-8F95-421D-B087-4995543DD93E}" type="pres">
      <dgm:prSet presAssocID="{EBA85D09-B7A6-4880-8532-7822B17ED084}" presName="arrow" presStyleLbl="bgShp" presStyleIdx="0" presStyleCnt="1" custScaleX="74599" custScaleY="49523" custLinFactNeighborX="-39337" custLinFactNeighborY="22968"/>
      <dgm:spPr/>
    </dgm:pt>
    <dgm:pt modelId="{30DD7719-1BB1-42BC-8694-E71E9F362ED5}" type="pres">
      <dgm:prSet presAssocID="{EBA85D09-B7A6-4880-8532-7822B17ED084}" presName="arrowDiagram3" presStyleCnt="0"/>
      <dgm:spPr/>
    </dgm:pt>
    <dgm:pt modelId="{3A7579C9-C5FA-41BD-B5B3-EBD5EB7DA5DA}" type="pres">
      <dgm:prSet presAssocID="{CF553E16-76FD-46AA-ADA7-F4933CED4529}" presName="bullet3a" presStyleLbl="node1" presStyleIdx="0" presStyleCnt="3" custScaleX="261081" custScaleY="197528" custLinFactX="-600000" custLinFactY="177525" custLinFactNeighborX="-605259" custLinFactNeighborY="200000"/>
      <dgm:spPr/>
    </dgm:pt>
    <dgm:pt modelId="{75F39BB8-2D39-4388-9A63-CA83FBAC79EF}" type="pres">
      <dgm:prSet presAssocID="{CF553E16-76FD-46AA-ADA7-F4933CED4529}" presName="textBox3a" presStyleLbl="revTx" presStyleIdx="0" presStyleCnt="3" custScaleY="42336" custLinFactX="-62515" custLinFactNeighborX="-100000" custLinFactNeighborY="51629">
        <dgm:presLayoutVars>
          <dgm:bulletEnabled val="1"/>
        </dgm:presLayoutVars>
      </dgm:prSet>
      <dgm:spPr/>
    </dgm:pt>
    <dgm:pt modelId="{F12BFE5D-B219-4B4E-B24C-AEF41BDFFC0E}" type="pres">
      <dgm:prSet presAssocID="{7CB292E0-CAF4-48A8-A922-ED677EE2725A}" presName="bullet3b" presStyleLbl="node1" presStyleIdx="1" presStyleCnt="3" custScaleX="189983" custScaleY="150588" custLinFactX="-336201" custLinFactY="138156" custLinFactNeighborX="-400000" custLinFactNeighborY="200000"/>
      <dgm:spPr/>
    </dgm:pt>
    <dgm:pt modelId="{1B277EB3-8D1F-4BF1-9A14-1D7451ED7B21}" type="pres">
      <dgm:prSet presAssocID="{7CB292E0-CAF4-48A8-A922-ED677EE2725A}" presName="textBox3b" presStyleLbl="revTx" presStyleIdx="1" presStyleCnt="3" custScaleY="14024" custLinFactX="-62022" custLinFactNeighborX="-100000" custLinFactNeighborY="18807">
        <dgm:presLayoutVars>
          <dgm:bulletEnabled val="1"/>
        </dgm:presLayoutVars>
      </dgm:prSet>
      <dgm:spPr/>
    </dgm:pt>
    <dgm:pt modelId="{97949133-007E-429C-AAE9-C02527F5369C}" type="pres">
      <dgm:prSet presAssocID="{89631BB3-D3FC-430F-80B8-C2CF34897AF6}" presName="bullet3c" presStyleLbl="node1" presStyleIdx="2" presStyleCnt="3" custScaleX="158240" custScaleY="133250" custLinFactX="-208869" custLinFactY="100000" custLinFactNeighborX="-300000" custLinFactNeighborY="197395"/>
      <dgm:spPr/>
    </dgm:pt>
    <dgm:pt modelId="{88720FD6-9E02-47EB-AA25-410B82D6B067}" type="pres">
      <dgm:prSet presAssocID="{89631BB3-D3FC-430F-80B8-C2CF34897AF6}" presName="textBox3c" presStyleLbl="revTx" presStyleIdx="2" presStyleCnt="3" custScaleY="8980" custLinFactX="-66463" custLinFactNeighborX="-100000" custLinFactNeighborY="14979">
        <dgm:presLayoutVars>
          <dgm:bulletEnabled val="1"/>
        </dgm:presLayoutVars>
      </dgm:prSet>
      <dgm:spPr/>
    </dgm:pt>
  </dgm:ptLst>
  <dgm:cxnLst>
    <dgm:cxn modelId="{B71E3260-A76D-41FC-9492-37E6B8F90A69}" type="presOf" srcId="{CF553E16-76FD-46AA-ADA7-F4933CED4529}" destId="{75F39BB8-2D39-4388-9A63-CA83FBAC79EF}" srcOrd="0" destOrd="0" presId="urn:microsoft.com/office/officeart/2005/8/layout/arrow2"/>
    <dgm:cxn modelId="{4BE3A746-E809-4EB4-A198-FB9C03CB4ECD}" type="presOf" srcId="{EBA85D09-B7A6-4880-8532-7822B17ED084}" destId="{8FDDB7E7-928F-426D-9329-99B62FC5C580}" srcOrd="0" destOrd="0" presId="urn:microsoft.com/office/officeart/2005/8/layout/arrow2"/>
    <dgm:cxn modelId="{8B4E7D6A-5106-4F3F-9980-1C7ABA52BE62}" srcId="{EBA85D09-B7A6-4880-8532-7822B17ED084}" destId="{CF553E16-76FD-46AA-ADA7-F4933CED4529}" srcOrd="0" destOrd="0" parTransId="{1AEFA3DD-CEFF-4D2B-81F1-3F6DBDA167B0}" sibTransId="{A3659790-090B-433E-A0A9-D9E79DF7C56E}"/>
    <dgm:cxn modelId="{41296577-D582-4496-8D8A-0BC5EE847D53}" srcId="{EBA85D09-B7A6-4880-8532-7822B17ED084}" destId="{7CB292E0-CAF4-48A8-A922-ED677EE2725A}" srcOrd="1" destOrd="0" parTransId="{00BFE116-DFCC-4262-ADF5-7147EB4CF206}" sibTransId="{EB9EC69F-DD81-4BED-BFF7-437D3D7CA451}"/>
    <dgm:cxn modelId="{25620493-299A-4DA7-A9F5-84E33DFC9B5A}" type="presOf" srcId="{7CB292E0-CAF4-48A8-A922-ED677EE2725A}" destId="{1B277EB3-8D1F-4BF1-9A14-1D7451ED7B21}" srcOrd="0" destOrd="0" presId="urn:microsoft.com/office/officeart/2005/8/layout/arrow2"/>
    <dgm:cxn modelId="{8C193FB1-DEE2-4509-84BE-F5681BF3897F}" type="presOf" srcId="{89631BB3-D3FC-430F-80B8-C2CF34897AF6}" destId="{88720FD6-9E02-47EB-AA25-410B82D6B067}" srcOrd="0" destOrd="0" presId="urn:microsoft.com/office/officeart/2005/8/layout/arrow2"/>
    <dgm:cxn modelId="{B2A5DCD1-09C5-4C5D-9239-D77B0A1579B6}" srcId="{EBA85D09-B7A6-4880-8532-7822B17ED084}" destId="{89631BB3-D3FC-430F-80B8-C2CF34897AF6}" srcOrd="2" destOrd="0" parTransId="{D732CC8A-55F6-4F46-AACE-3620BAEECD17}" sibTransId="{A908E8FA-BC1C-42EF-A8BA-F0D276531C56}"/>
    <dgm:cxn modelId="{0C5D34AC-AD8A-456A-BB1D-53FFA9B258D8}" type="presParOf" srcId="{8FDDB7E7-928F-426D-9329-99B62FC5C580}" destId="{72592EC5-8F95-421D-B087-4995543DD93E}" srcOrd="0" destOrd="0" presId="urn:microsoft.com/office/officeart/2005/8/layout/arrow2"/>
    <dgm:cxn modelId="{15093503-6AE3-4758-A77E-3AAE1C7169AF}" type="presParOf" srcId="{8FDDB7E7-928F-426D-9329-99B62FC5C580}" destId="{30DD7719-1BB1-42BC-8694-E71E9F362ED5}" srcOrd="1" destOrd="0" presId="urn:microsoft.com/office/officeart/2005/8/layout/arrow2"/>
    <dgm:cxn modelId="{39C79FE6-8D11-4A73-879B-463DCC0D7D08}" type="presParOf" srcId="{30DD7719-1BB1-42BC-8694-E71E9F362ED5}" destId="{3A7579C9-C5FA-41BD-B5B3-EBD5EB7DA5DA}" srcOrd="0" destOrd="0" presId="urn:microsoft.com/office/officeart/2005/8/layout/arrow2"/>
    <dgm:cxn modelId="{1EACF2DF-F4EA-46C0-ACF4-83F5803F1718}" type="presParOf" srcId="{30DD7719-1BB1-42BC-8694-E71E9F362ED5}" destId="{75F39BB8-2D39-4388-9A63-CA83FBAC79EF}" srcOrd="1" destOrd="0" presId="urn:microsoft.com/office/officeart/2005/8/layout/arrow2"/>
    <dgm:cxn modelId="{E5E83533-A7DD-4C23-A877-895A674D7EE1}" type="presParOf" srcId="{30DD7719-1BB1-42BC-8694-E71E9F362ED5}" destId="{F12BFE5D-B219-4B4E-B24C-AEF41BDFFC0E}" srcOrd="2" destOrd="0" presId="urn:microsoft.com/office/officeart/2005/8/layout/arrow2"/>
    <dgm:cxn modelId="{83C2ECCA-6FF5-48B4-BCBB-962CEF4BF04B}" type="presParOf" srcId="{30DD7719-1BB1-42BC-8694-E71E9F362ED5}" destId="{1B277EB3-8D1F-4BF1-9A14-1D7451ED7B21}" srcOrd="3" destOrd="0" presId="urn:microsoft.com/office/officeart/2005/8/layout/arrow2"/>
    <dgm:cxn modelId="{EF05B61B-5031-4A6E-BE69-6FCB1985FBA1}" type="presParOf" srcId="{30DD7719-1BB1-42BC-8694-E71E9F362ED5}" destId="{97949133-007E-429C-AAE9-C02527F5369C}" srcOrd="4" destOrd="0" presId="urn:microsoft.com/office/officeart/2005/8/layout/arrow2"/>
    <dgm:cxn modelId="{8F5180FB-4EEF-4523-AAD2-3CB66CB7E0E7}" type="presParOf" srcId="{30DD7719-1BB1-42BC-8694-E71E9F362ED5}" destId="{88720FD6-9E02-47EB-AA25-410B82D6B067}"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0E12B1-FBBD-418E-B6F3-D26EBF2ECF36}"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NZ"/>
        </a:p>
      </dgm:t>
    </dgm:pt>
    <dgm:pt modelId="{DA3265F8-6EBF-4545-81BC-6ABE5DE456F0}">
      <dgm:prSet phldrT="[Text]"/>
      <dgm:spPr/>
      <dgm:t>
        <a:bodyPr/>
        <a:lstStyle/>
        <a:p>
          <a:r>
            <a:rPr lang="en-NZ" dirty="0"/>
            <a:t>Vision</a:t>
          </a:r>
        </a:p>
      </dgm:t>
    </dgm:pt>
    <dgm:pt modelId="{BFBA0198-D0B6-4CC4-AB38-328EB010B37B}" type="parTrans" cxnId="{757AEA0D-575E-41B0-947A-1B3BEE0D068F}">
      <dgm:prSet/>
      <dgm:spPr/>
      <dgm:t>
        <a:bodyPr/>
        <a:lstStyle/>
        <a:p>
          <a:endParaRPr lang="en-NZ"/>
        </a:p>
      </dgm:t>
    </dgm:pt>
    <dgm:pt modelId="{038EBE72-2155-44D3-9A14-DB28EF28C785}" type="sibTrans" cxnId="{757AEA0D-575E-41B0-947A-1B3BEE0D068F}">
      <dgm:prSet/>
      <dgm:spPr/>
      <dgm:t>
        <a:bodyPr/>
        <a:lstStyle/>
        <a:p>
          <a:endParaRPr lang="en-NZ"/>
        </a:p>
      </dgm:t>
    </dgm:pt>
    <dgm:pt modelId="{A8FE7D35-B5A8-4A6D-A60D-C82B2561AE8F}" type="pres">
      <dgm:prSet presAssocID="{290E12B1-FBBD-418E-B6F3-D26EBF2ECF36}" presName="Name0" presStyleCnt="0">
        <dgm:presLayoutVars>
          <dgm:chMax val="7"/>
          <dgm:chPref val="5"/>
        </dgm:presLayoutVars>
      </dgm:prSet>
      <dgm:spPr/>
    </dgm:pt>
    <dgm:pt modelId="{61C39775-D83B-4A46-854C-C4D5F55307B6}" type="pres">
      <dgm:prSet presAssocID="{290E12B1-FBBD-418E-B6F3-D26EBF2ECF36}" presName="arrowNode" presStyleLbl="node1" presStyleIdx="0" presStyleCnt="1" custFlipVert="0" custFlipHor="1" custScaleX="187095" custLinFactNeighborX="-44372" custLinFactNeighborY="27171"/>
      <dgm:spPr/>
    </dgm:pt>
    <dgm:pt modelId="{F9B40312-984B-49F1-A6FE-64450FA8DD0D}" type="pres">
      <dgm:prSet presAssocID="{DA3265F8-6EBF-4545-81BC-6ABE5DE456F0}" presName="txNode1" presStyleLbl="revTx" presStyleIdx="0" presStyleCnt="1" custLinFactY="86788" custLinFactNeighborX="-80709" custLinFactNeighborY="100000">
        <dgm:presLayoutVars>
          <dgm:bulletEnabled val="1"/>
        </dgm:presLayoutVars>
      </dgm:prSet>
      <dgm:spPr/>
    </dgm:pt>
  </dgm:ptLst>
  <dgm:cxnLst>
    <dgm:cxn modelId="{757AEA0D-575E-41B0-947A-1B3BEE0D068F}" srcId="{290E12B1-FBBD-418E-B6F3-D26EBF2ECF36}" destId="{DA3265F8-6EBF-4545-81BC-6ABE5DE456F0}" srcOrd="0" destOrd="0" parTransId="{BFBA0198-D0B6-4CC4-AB38-328EB010B37B}" sibTransId="{038EBE72-2155-44D3-9A14-DB28EF28C785}"/>
    <dgm:cxn modelId="{2D0AD1DA-F897-4C48-89F0-DAEFFB862D85}" type="presOf" srcId="{290E12B1-FBBD-418E-B6F3-D26EBF2ECF36}" destId="{A8FE7D35-B5A8-4A6D-A60D-C82B2561AE8F}" srcOrd="0" destOrd="0" presId="urn:microsoft.com/office/officeart/2009/3/layout/DescendingProcess"/>
    <dgm:cxn modelId="{524CEEEE-6A09-4F5B-9E0E-82F0AD55423A}" type="presOf" srcId="{DA3265F8-6EBF-4545-81BC-6ABE5DE456F0}" destId="{F9B40312-984B-49F1-A6FE-64450FA8DD0D}" srcOrd="0" destOrd="0" presId="urn:microsoft.com/office/officeart/2009/3/layout/DescendingProcess"/>
    <dgm:cxn modelId="{049BA8F3-9D54-42BF-AD32-9365D863C5F5}" type="presParOf" srcId="{A8FE7D35-B5A8-4A6D-A60D-C82B2561AE8F}" destId="{61C39775-D83B-4A46-854C-C4D5F55307B6}" srcOrd="0" destOrd="0" presId="urn:microsoft.com/office/officeart/2009/3/layout/DescendingProcess"/>
    <dgm:cxn modelId="{73E3DBFE-0348-4643-ACB7-3A043B6451B2}" type="presParOf" srcId="{A8FE7D35-B5A8-4A6D-A60D-C82B2561AE8F}" destId="{F9B40312-984B-49F1-A6FE-64450FA8DD0D}" srcOrd="1" destOrd="0" presId="urn:microsoft.com/office/officeart/2009/3/layout/Descending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7BAC03-265C-4FBC-8B55-F35E0D792316}" type="doc">
      <dgm:prSet loTypeId="urn:microsoft.com/office/officeart/2005/8/layout/chevron1" loCatId="process" qsTypeId="urn:microsoft.com/office/officeart/2005/8/quickstyle/simple1" qsCatId="simple" csTypeId="urn:microsoft.com/office/officeart/2005/8/colors/accent1_2" csCatId="accent1" phldr="1"/>
      <dgm:spPr/>
    </dgm:pt>
    <dgm:pt modelId="{5ADAF576-DD62-4C8E-921B-68308170BBAA}">
      <dgm:prSet phldrT="[Text]" custT="1"/>
      <dgm:spPr/>
      <dgm:t>
        <a:bodyPr/>
        <a:lstStyle/>
        <a:p>
          <a:pPr algn="l"/>
          <a:r>
            <a:rPr lang="en-NZ" sz="1600" dirty="0"/>
            <a:t>Inadequate Governance Capacity</a:t>
          </a:r>
        </a:p>
      </dgm:t>
    </dgm:pt>
    <dgm:pt modelId="{BAFFA466-F524-4DAF-A3F8-90653D514F4C}" type="parTrans" cxnId="{5A114497-D0A3-4B8C-A805-6303D5D7D89F}">
      <dgm:prSet/>
      <dgm:spPr/>
      <dgm:t>
        <a:bodyPr/>
        <a:lstStyle/>
        <a:p>
          <a:endParaRPr lang="en-NZ"/>
        </a:p>
      </dgm:t>
    </dgm:pt>
    <dgm:pt modelId="{3C9B3EA1-DC9B-4B6B-B753-0B9FAE5A3117}" type="sibTrans" cxnId="{5A114497-D0A3-4B8C-A805-6303D5D7D89F}">
      <dgm:prSet/>
      <dgm:spPr/>
      <dgm:t>
        <a:bodyPr/>
        <a:lstStyle/>
        <a:p>
          <a:endParaRPr lang="en-NZ"/>
        </a:p>
      </dgm:t>
    </dgm:pt>
    <dgm:pt modelId="{8048821C-4A97-4740-9A02-DB78610B0D0E}">
      <dgm:prSet phldrT="[Text]" custT="1"/>
      <dgm:spPr>
        <a:solidFill>
          <a:schemeClr val="tx1"/>
        </a:solidFill>
      </dgm:spPr>
      <dgm:t>
        <a:bodyPr/>
        <a:lstStyle/>
        <a:p>
          <a:pPr algn="l"/>
          <a:r>
            <a:rPr lang="en-NZ" sz="1600" dirty="0">
              <a:solidFill>
                <a:schemeClr val="bg1"/>
              </a:solidFill>
            </a:rPr>
            <a:t>(hollow) </a:t>
          </a:r>
        </a:p>
        <a:p>
          <a:pPr algn="l"/>
          <a:r>
            <a:rPr lang="en-NZ" sz="1600" dirty="0">
              <a:solidFill>
                <a:schemeClr val="bg1"/>
              </a:solidFill>
            </a:rPr>
            <a:t>Action </a:t>
          </a:r>
          <a:r>
            <a:rPr lang="en-NZ" sz="1600" dirty="0"/>
            <a:t>on</a:t>
          </a:r>
        </a:p>
      </dgm:t>
    </dgm:pt>
    <dgm:pt modelId="{8316B38F-2C33-477E-9307-AE00E446C59D}" type="parTrans" cxnId="{332C0955-43CD-452C-9E8B-FC020227B3B1}">
      <dgm:prSet/>
      <dgm:spPr/>
      <dgm:t>
        <a:bodyPr/>
        <a:lstStyle/>
        <a:p>
          <a:endParaRPr lang="en-NZ"/>
        </a:p>
      </dgm:t>
    </dgm:pt>
    <dgm:pt modelId="{C543D2FB-357B-4428-B160-B16012185FB2}" type="sibTrans" cxnId="{332C0955-43CD-452C-9E8B-FC020227B3B1}">
      <dgm:prSet/>
      <dgm:spPr/>
      <dgm:t>
        <a:bodyPr/>
        <a:lstStyle/>
        <a:p>
          <a:endParaRPr lang="en-NZ"/>
        </a:p>
      </dgm:t>
    </dgm:pt>
    <dgm:pt modelId="{DDAFD2B6-893E-45A5-B83E-3EB17A68DE19}">
      <dgm:prSet phldrT="[Text]" custT="1"/>
      <dgm:spPr/>
      <dgm:t>
        <a:bodyPr/>
        <a:lstStyle/>
        <a:p>
          <a:r>
            <a:rPr lang="en-NZ" sz="1600" dirty="0"/>
            <a:t>Disappointment</a:t>
          </a:r>
        </a:p>
      </dgm:t>
    </dgm:pt>
    <dgm:pt modelId="{B8ACF956-CAA7-4199-B508-6932AEA7671D}" type="parTrans" cxnId="{0930731D-31AF-4A06-9DF6-A73BED0D913B}">
      <dgm:prSet/>
      <dgm:spPr/>
      <dgm:t>
        <a:bodyPr/>
        <a:lstStyle/>
        <a:p>
          <a:endParaRPr lang="en-NZ"/>
        </a:p>
      </dgm:t>
    </dgm:pt>
    <dgm:pt modelId="{9FD3BE9D-75F0-4AB7-AC45-373F6A055670}" type="sibTrans" cxnId="{0930731D-31AF-4A06-9DF6-A73BED0D913B}">
      <dgm:prSet/>
      <dgm:spPr/>
      <dgm:t>
        <a:bodyPr/>
        <a:lstStyle/>
        <a:p>
          <a:endParaRPr lang="en-NZ"/>
        </a:p>
      </dgm:t>
    </dgm:pt>
    <dgm:pt modelId="{DD0B7515-E05A-4B88-BF34-F6A9C03229F6}" type="pres">
      <dgm:prSet presAssocID="{BE7BAC03-265C-4FBC-8B55-F35E0D792316}" presName="Name0" presStyleCnt="0">
        <dgm:presLayoutVars>
          <dgm:dir/>
          <dgm:animLvl val="lvl"/>
          <dgm:resizeHandles val="exact"/>
        </dgm:presLayoutVars>
      </dgm:prSet>
      <dgm:spPr/>
    </dgm:pt>
    <dgm:pt modelId="{8937BEA1-EA1C-4960-A965-0F739A314709}" type="pres">
      <dgm:prSet presAssocID="{5ADAF576-DD62-4C8E-921B-68308170BBAA}" presName="parTxOnly" presStyleLbl="node1" presStyleIdx="0" presStyleCnt="3">
        <dgm:presLayoutVars>
          <dgm:chMax val="0"/>
          <dgm:chPref val="0"/>
          <dgm:bulletEnabled val="1"/>
        </dgm:presLayoutVars>
      </dgm:prSet>
      <dgm:spPr/>
    </dgm:pt>
    <dgm:pt modelId="{C2C0AA9D-1D56-4977-93DA-F459C26CF845}" type="pres">
      <dgm:prSet presAssocID="{3C9B3EA1-DC9B-4B6B-B753-0B9FAE5A3117}" presName="parTxOnlySpace" presStyleCnt="0"/>
      <dgm:spPr/>
    </dgm:pt>
    <dgm:pt modelId="{1B379617-9734-4919-9A4F-31AAFBF554FD}" type="pres">
      <dgm:prSet presAssocID="{8048821C-4A97-4740-9A02-DB78610B0D0E}" presName="parTxOnly" presStyleLbl="node1" presStyleIdx="1" presStyleCnt="3">
        <dgm:presLayoutVars>
          <dgm:chMax val="0"/>
          <dgm:chPref val="0"/>
          <dgm:bulletEnabled val="1"/>
        </dgm:presLayoutVars>
      </dgm:prSet>
      <dgm:spPr/>
    </dgm:pt>
    <dgm:pt modelId="{8DBED7EE-6F8D-4978-BDD2-0A4812B1D8F8}" type="pres">
      <dgm:prSet presAssocID="{C543D2FB-357B-4428-B160-B16012185FB2}" presName="parTxOnlySpace" presStyleCnt="0"/>
      <dgm:spPr/>
    </dgm:pt>
    <dgm:pt modelId="{2D8843CE-5291-4F88-90B4-451639628392}" type="pres">
      <dgm:prSet presAssocID="{DDAFD2B6-893E-45A5-B83E-3EB17A68DE19}" presName="parTxOnly" presStyleLbl="node1" presStyleIdx="2" presStyleCnt="3">
        <dgm:presLayoutVars>
          <dgm:chMax val="0"/>
          <dgm:chPref val="0"/>
          <dgm:bulletEnabled val="1"/>
        </dgm:presLayoutVars>
      </dgm:prSet>
      <dgm:spPr/>
    </dgm:pt>
  </dgm:ptLst>
  <dgm:cxnLst>
    <dgm:cxn modelId="{0930731D-31AF-4A06-9DF6-A73BED0D913B}" srcId="{BE7BAC03-265C-4FBC-8B55-F35E0D792316}" destId="{DDAFD2B6-893E-45A5-B83E-3EB17A68DE19}" srcOrd="2" destOrd="0" parTransId="{B8ACF956-CAA7-4199-B508-6932AEA7671D}" sibTransId="{9FD3BE9D-75F0-4AB7-AC45-373F6A055670}"/>
    <dgm:cxn modelId="{6B007834-8112-45AB-9083-8C415186433B}" type="presOf" srcId="{BE7BAC03-265C-4FBC-8B55-F35E0D792316}" destId="{DD0B7515-E05A-4B88-BF34-F6A9C03229F6}" srcOrd="0" destOrd="0" presId="urn:microsoft.com/office/officeart/2005/8/layout/chevron1"/>
    <dgm:cxn modelId="{332C0955-43CD-452C-9E8B-FC020227B3B1}" srcId="{BE7BAC03-265C-4FBC-8B55-F35E0D792316}" destId="{8048821C-4A97-4740-9A02-DB78610B0D0E}" srcOrd="1" destOrd="0" parTransId="{8316B38F-2C33-477E-9307-AE00E446C59D}" sibTransId="{C543D2FB-357B-4428-B160-B16012185FB2}"/>
    <dgm:cxn modelId="{39A7C684-CE4A-4D62-A2DF-C645570B77DA}" type="presOf" srcId="{8048821C-4A97-4740-9A02-DB78610B0D0E}" destId="{1B379617-9734-4919-9A4F-31AAFBF554FD}" srcOrd="0" destOrd="0" presId="urn:microsoft.com/office/officeart/2005/8/layout/chevron1"/>
    <dgm:cxn modelId="{5A114497-D0A3-4B8C-A805-6303D5D7D89F}" srcId="{BE7BAC03-265C-4FBC-8B55-F35E0D792316}" destId="{5ADAF576-DD62-4C8E-921B-68308170BBAA}" srcOrd="0" destOrd="0" parTransId="{BAFFA466-F524-4DAF-A3F8-90653D514F4C}" sibTransId="{3C9B3EA1-DC9B-4B6B-B753-0B9FAE5A3117}"/>
    <dgm:cxn modelId="{436E79AA-570C-4C40-9C20-5F9232B2849B}" type="presOf" srcId="{DDAFD2B6-893E-45A5-B83E-3EB17A68DE19}" destId="{2D8843CE-5291-4F88-90B4-451639628392}" srcOrd="0" destOrd="0" presId="urn:microsoft.com/office/officeart/2005/8/layout/chevron1"/>
    <dgm:cxn modelId="{A7D96FF9-98A1-4A61-B261-9B27AA44FADC}" type="presOf" srcId="{5ADAF576-DD62-4C8E-921B-68308170BBAA}" destId="{8937BEA1-EA1C-4960-A965-0F739A314709}" srcOrd="0" destOrd="0" presId="urn:microsoft.com/office/officeart/2005/8/layout/chevron1"/>
    <dgm:cxn modelId="{0DE62600-8419-4BDD-B610-459B95C4C15F}" type="presParOf" srcId="{DD0B7515-E05A-4B88-BF34-F6A9C03229F6}" destId="{8937BEA1-EA1C-4960-A965-0F739A314709}" srcOrd="0" destOrd="0" presId="urn:microsoft.com/office/officeart/2005/8/layout/chevron1"/>
    <dgm:cxn modelId="{A18E0E1A-BCD9-4E59-936F-C059B819CA11}" type="presParOf" srcId="{DD0B7515-E05A-4B88-BF34-F6A9C03229F6}" destId="{C2C0AA9D-1D56-4977-93DA-F459C26CF845}" srcOrd="1" destOrd="0" presId="urn:microsoft.com/office/officeart/2005/8/layout/chevron1"/>
    <dgm:cxn modelId="{B84C534A-3DFC-4B90-8933-779AEA77D154}" type="presParOf" srcId="{DD0B7515-E05A-4B88-BF34-F6A9C03229F6}" destId="{1B379617-9734-4919-9A4F-31AAFBF554FD}" srcOrd="2" destOrd="0" presId="urn:microsoft.com/office/officeart/2005/8/layout/chevron1"/>
    <dgm:cxn modelId="{819975B8-D449-49DA-AAA5-7D022391CDA6}" type="presParOf" srcId="{DD0B7515-E05A-4B88-BF34-F6A9C03229F6}" destId="{8DBED7EE-6F8D-4978-BDD2-0A4812B1D8F8}" srcOrd="3" destOrd="0" presId="urn:microsoft.com/office/officeart/2005/8/layout/chevron1"/>
    <dgm:cxn modelId="{1265D718-1E7B-407F-B32F-683533956525}" type="presParOf" srcId="{DD0B7515-E05A-4B88-BF34-F6A9C03229F6}" destId="{2D8843CE-5291-4F88-90B4-451639628392}" srcOrd="4" destOrd="0" presId="urn:microsoft.com/office/officeart/2005/8/layout/chevr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675A86-F99A-48A5-BF60-A311CDE6F9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1B7673C-98D3-464B-AF61-5371AD2912C7}">
      <dgm:prSet/>
      <dgm:spPr/>
      <dgm:t>
        <a:bodyPr/>
        <a:lstStyle/>
        <a:p>
          <a:r>
            <a:rPr lang="en-NZ" i="1"/>
            <a:t>Te Hiku Iwi Development Trust</a:t>
          </a:r>
          <a:endParaRPr lang="en-US"/>
        </a:p>
      </dgm:t>
    </dgm:pt>
    <dgm:pt modelId="{6A632C0A-82B7-471A-BC31-A8E3FE20FC46}" type="parTrans" cxnId="{E8CA2AE2-620A-487A-9F33-6F56ED057C77}">
      <dgm:prSet/>
      <dgm:spPr/>
      <dgm:t>
        <a:bodyPr/>
        <a:lstStyle/>
        <a:p>
          <a:endParaRPr lang="en-US"/>
        </a:p>
      </dgm:t>
    </dgm:pt>
    <dgm:pt modelId="{DC0791BA-FB55-4387-98D5-D6D91CA29CEB}" type="sibTrans" cxnId="{E8CA2AE2-620A-487A-9F33-6F56ED057C77}">
      <dgm:prSet/>
      <dgm:spPr/>
      <dgm:t>
        <a:bodyPr/>
        <a:lstStyle/>
        <a:p>
          <a:endParaRPr lang="en-US"/>
        </a:p>
      </dgm:t>
    </dgm:pt>
    <dgm:pt modelId="{E3B6DB2A-4443-4FEA-B879-884CFBA8E888}">
      <dgm:prSet/>
      <dgm:spPr/>
      <dgm:t>
        <a:bodyPr/>
        <a:lstStyle/>
        <a:p>
          <a:r>
            <a:rPr lang="en-NZ" i="1" dirty="0"/>
            <a:t>Ngawha Innovation and Enterprise Park</a:t>
          </a:r>
          <a:endParaRPr lang="en-US" dirty="0"/>
        </a:p>
      </dgm:t>
    </dgm:pt>
    <dgm:pt modelId="{4BB7E3D6-50DF-45C5-A303-FB8547E2E5B3}" type="parTrans" cxnId="{2740E55E-9D4A-466A-9398-994CBF8A33EA}">
      <dgm:prSet/>
      <dgm:spPr/>
      <dgm:t>
        <a:bodyPr/>
        <a:lstStyle/>
        <a:p>
          <a:endParaRPr lang="en-US"/>
        </a:p>
      </dgm:t>
    </dgm:pt>
    <dgm:pt modelId="{55E0D3A8-5C26-4239-8D1A-94CCAB5EA588}" type="sibTrans" cxnId="{2740E55E-9D4A-466A-9398-994CBF8A33EA}">
      <dgm:prSet/>
      <dgm:spPr/>
      <dgm:t>
        <a:bodyPr/>
        <a:lstStyle/>
        <a:p>
          <a:endParaRPr lang="en-US"/>
        </a:p>
      </dgm:t>
    </dgm:pt>
    <dgm:pt modelId="{08B0E335-4178-4056-A469-3844A61CD33A}">
      <dgm:prSet/>
      <dgm:spPr/>
      <dgm:t>
        <a:bodyPr/>
        <a:lstStyle/>
        <a:p>
          <a:r>
            <a:rPr lang="en-NZ" i="1"/>
            <a:t>The Orchard</a:t>
          </a:r>
          <a:endParaRPr lang="en-US"/>
        </a:p>
      </dgm:t>
    </dgm:pt>
    <dgm:pt modelId="{93CD6B73-78F8-4317-A8DB-1958A369109A}" type="parTrans" cxnId="{BE6F01A0-2DCF-4344-A722-A79D90B6E6A5}">
      <dgm:prSet/>
      <dgm:spPr/>
      <dgm:t>
        <a:bodyPr/>
        <a:lstStyle/>
        <a:p>
          <a:endParaRPr lang="en-US"/>
        </a:p>
      </dgm:t>
    </dgm:pt>
    <dgm:pt modelId="{C5590FBD-BB93-4D29-BB72-032B0EBEE940}" type="sibTrans" cxnId="{BE6F01A0-2DCF-4344-A722-A79D90B6E6A5}">
      <dgm:prSet/>
      <dgm:spPr/>
      <dgm:t>
        <a:bodyPr/>
        <a:lstStyle/>
        <a:p>
          <a:endParaRPr lang="en-US"/>
        </a:p>
      </dgm:t>
    </dgm:pt>
    <dgm:pt modelId="{E603B4C4-A34A-42C1-8459-3209311D0BBD}">
      <dgm:prSet/>
      <dgm:spPr/>
      <dgm:t>
        <a:bodyPr/>
        <a:lstStyle/>
        <a:p>
          <a:r>
            <a:rPr lang="en-NZ" i="1" dirty="0"/>
            <a:t>Hundertwasser Art Centre and Wairau Maori Art Gallery </a:t>
          </a:r>
          <a:endParaRPr lang="en-US" dirty="0"/>
        </a:p>
      </dgm:t>
    </dgm:pt>
    <dgm:pt modelId="{2C16FA9C-4B36-4DF5-9B06-CD41FD25CA80}" type="parTrans" cxnId="{F0B21C5E-051C-4EBC-ABBF-F1B8FD733041}">
      <dgm:prSet/>
      <dgm:spPr/>
      <dgm:t>
        <a:bodyPr/>
        <a:lstStyle/>
        <a:p>
          <a:endParaRPr lang="en-US"/>
        </a:p>
      </dgm:t>
    </dgm:pt>
    <dgm:pt modelId="{C5FC32F9-6089-4E98-A8A6-4ABE96ADC2A8}" type="sibTrans" cxnId="{F0B21C5E-051C-4EBC-ABBF-F1B8FD733041}">
      <dgm:prSet/>
      <dgm:spPr/>
      <dgm:t>
        <a:bodyPr/>
        <a:lstStyle/>
        <a:p>
          <a:endParaRPr lang="en-US"/>
        </a:p>
      </dgm:t>
    </dgm:pt>
    <dgm:pt modelId="{89C2ECD5-7075-4412-9507-3DAA811B5520}">
      <dgm:prSet/>
      <dgm:spPr/>
      <dgm:t>
        <a:bodyPr/>
        <a:lstStyle/>
        <a:p>
          <a:r>
            <a:rPr lang="en-NZ" i="1"/>
            <a:t>Manea Footprints of Kupe</a:t>
          </a:r>
          <a:endParaRPr lang="en-US"/>
        </a:p>
      </dgm:t>
    </dgm:pt>
    <dgm:pt modelId="{8EBB28B4-07FA-4CBB-839E-738BDF740FEB}" type="parTrans" cxnId="{B055BAD0-435E-4DC9-98A0-4C3C2BB03064}">
      <dgm:prSet/>
      <dgm:spPr/>
      <dgm:t>
        <a:bodyPr/>
        <a:lstStyle/>
        <a:p>
          <a:endParaRPr lang="en-US"/>
        </a:p>
      </dgm:t>
    </dgm:pt>
    <dgm:pt modelId="{1AF68E30-8A7C-4CC4-B21C-AB60E63F48BC}" type="sibTrans" cxnId="{B055BAD0-435E-4DC9-98A0-4C3C2BB03064}">
      <dgm:prSet/>
      <dgm:spPr/>
      <dgm:t>
        <a:bodyPr/>
        <a:lstStyle/>
        <a:p>
          <a:endParaRPr lang="en-US"/>
        </a:p>
      </dgm:t>
    </dgm:pt>
    <dgm:pt modelId="{70A64C28-B540-42B3-A38D-53B0C5EEC0E2}" type="pres">
      <dgm:prSet presAssocID="{BA675A86-F99A-48A5-BF60-A311CDE6F999}" presName="linear" presStyleCnt="0">
        <dgm:presLayoutVars>
          <dgm:animLvl val="lvl"/>
          <dgm:resizeHandles val="exact"/>
        </dgm:presLayoutVars>
      </dgm:prSet>
      <dgm:spPr/>
    </dgm:pt>
    <dgm:pt modelId="{D6B7C13B-D95B-4554-9BE2-5019BD52F810}" type="pres">
      <dgm:prSet presAssocID="{61B7673C-98D3-464B-AF61-5371AD2912C7}" presName="parentText" presStyleLbl="node1" presStyleIdx="0" presStyleCnt="5">
        <dgm:presLayoutVars>
          <dgm:chMax val="0"/>
          <dgm:bulletEnabled val="1"/>
        </dgm:presLayoutVars>
      </dgm:prSet>
      <dgm:spPr/>
    </dgm:pt>
    <dgm:pt modelId="{2F4D2116-6037-46F1-8E3C-D10DFD9F611E}" type="pres">
      <dgm:prSet presAssocID="{DC0791BA-FB55-4387-98D5-D6D91CA29CEB}" presName="spacer" presStyleCnt="0"/>
      <dgm:spPr/>
    </dgm:pt>
    <dgm:pt modelId="{5D5B5F89-3D13-4F95-8F5F-0267523207E2}" type="pres">
      <dgm:prSet presAssocID="{E3B6DB2A-4443-4FEA-B879-884CFBA8E888}" presName="parentText" presStyleLbl="node1" presStyleIdx="1" presStyleCnt="5">
        <dgm:presLayoutVars>
          <dgm:chMax val="0"/>
          <dgm:bulletEnabled val="1"/>
        </dgm:presLayoutVars>
      </dgm:prSet>
      <dgm:spPr/>
    </dgm:pt>
    <dgm:pt modelId="{49658FBE-2686-4E83-80E8-F0E67A20EDA5}" type="pres">
      <dgm:prSet presAssocID="{55E0D3A8-5C26-4239-8D1A-94CCAB5EA588}" presName="spacer" presStyleCnt="0"/>
      <dgm:spPr/>
    </dgm:pt>
    <dgm:pt modelId="{CF38DC1E-80DB-4F2B-BC0C-C8167CBDF5A8}" type="pres">
      <dgm:prSet presAssocID="{08B0E335-4178-4056-A469-3844A61CD33A}" presName="parentText" presStyleLbl="node1" presStyleIdx="2" presStyleCnt="5">
        <dgm:presLayoutVars>
          <dgm:chMax val="0"/>
          <dgm:bulletEnabled val="1"/>
        </dgm:presLayoutVars>
      </dgm:prSet>
      <dgm:spPr/>
    </dgm:pt>
    <dgm:pt modelId="{73447967-0597-4E41-8A82-FF6A626BF9E7}" type="pres">
      <dgm:prSet presAssocID="{C5590FBD-BB93-4D29-BB72-032B0EBEE940}" presName="spacer" presStyleCnt="0"/>
      <dgm:spPr/>
    </dgm:pt>
    <dgm:pt modelId="{50EB259D-6E3A-43DC-87CC-423BA2A4CB52}" type="pres">
      <dgm:prSet presAssocID="{E603B4C4-A34A-42C1-8459-3209311D0BBD}" presName="parentText" presStyleLbl="node1" presStyleIdx="3" presStyleCnt="5">
        <dgm:presLayoutVars>
          <dgm:chMax val="0"/>
          <dgm:bulletEnabled val="1"/>
        </dgm:presLayoutVars>
      </dgm:prSet>
      <dgm:spPr/>
    </dgm:pt>
    <dgm:pt modelId="{3F2A631A-CFAB-4A5F-B05C-5B795AD43D41}" type="pres">
      <dgm:prSet presAssocID="{C5FC32F9-6089-4E98-A8A6-4ABE96ADC2A8}" presName="spacer" presStyleCnt="0"/>
      <dgm:spPr/>
    </dgm:pt>
    <dgm:pt modelId="{D2A59AE0-6DD2-4FAD-81B1-0020A85A8921}" type="pres">
      <dgm:prSet presAssocID="{89C2ECD5-7075-4412-9507-3DAA811B5520}" presName="parentText" presStyleLbl="node1" presStyleIdx="4" presStyleCnt="5">
        <dgm:presLayoutVars>
          <dgm:chMax val="0"/>
          <dgm:bulletEnabled val="1"/>
        </dgm:presLayoutVars>
      </dgm:prSet>
      <dgm:spPr/>
    </dgm:pt>
  </dgm:ptLst>
  <dgm:cxnLst>
    <dgm:cxn modelId="{F0B21C5E-051C-4EBC-ABBF-F1B8FD733041}" srcId="{BA675A86-F99A-48A5-BF60-A311CDE6F999}" destId="{E603B4C4-A34A-42C1-8459-3209311D0BBD}" srcOrd="3" destOrd="0" parTransId="{2C16FA9C-4B36-4DF5-9B06-CD41FD25CA80}" sibTransId="{C5FC32F9-6089-4E98-A8A6-4ABE96ADC2A8}"/>
    <dgm:cxn modelId="{2740E55E-9D4A-466A-9398-994CBF8A33EA}" srcId="{BA675A86-F99A-48A5-BF60-A311CDE6F999}" destId="{E3B6DB2A-4443-4FEA-B879-884CFBA8E888}" srcOrd="1" destOrd="0" parTransId="{4BB7E3D6-50DF-45C5-A303-FB8547E2E5B3}" sibTransId="{55E0D3A8-5C26-4239-8D1A-94CCAB5EA588}"/>
    <dgm:cxn modelId="{5384CA75-66CC-4094-B1AA-F88F9266A3EB}" type="presOf" srcId="{61B7673C-98D3-464B-AF61-5371AD2912C7}" destId="{D6B7C13B-D95B-4554-9BE2-5019BD52F810}" srcOrd="0" destOrd="0" presId="urn:microsoft.com/office/officeart/2005/8/layout/vList2"/>
    <dgm:cxn modelId="{39EB8482-C57F-4EBF-9BFC-70E6A68E16F2}" type="presOf" srcId="{E603B4C4-A34A-42C1-8459-3209311D0BBD}" destId="{50EB259D-6E3A-43DC-87CC-423BA2A4CB52}" srcOrd="0" destOrd="0" presId="urn:microsoft.com/office/officeart/2005/8/layout/vList2"/>
    <dgm:cxn modelId="{794BA88E-3466-4493-ACC7-44081DC777B1}" type="presOf" srcId="{89C2ECD5-7075-4412-9507-3DAA811B5520}" destId="{D2A59AE0-6DD2-4FAD-81B1-0020A85A8921}" srcOrd="0" destOrd="0" presId="urn:microsoft.com/office/officeart/2005/8/layout/vList2"/>
    <dgm:cxn modelId="{BE6F01A0-2DCF-4344-A722-A79D90B6E6A5}" srcId="{BA675A86-F99A-48A5-BF60-A311CDE6F999}" destId="{08B0E335-4178-4056-A469-3844A61CD33A}" srcOrd="2" destOrd="0" parTransId="{93CD6B73-78F8-4317-A8DB-1958A369109A}" sibTransId="{C5590FBD-BB93-4D29-BB72-032B0EBEE940}"/>
    <dgm:cxn modelId="{B055BAD0-435E-4DC9-98A0-4C3C2BB03064}" srcId="{BA675A86-F99A-48A5-BF60-A311CDE6F999}" destId="{89C2ECD5-7075-4412-9507-3DAA811B5520}" srcOrd="4" destOrd="0" parTransId="{8EBB28B4-07FA-4CBB-839E-738BDF740FEB}" sibTransId="{1AF68E30-8A7C-4CC4-B21C-AB60E63F48BC}"/>
    <dgm:cxn modelId="{DF2384D1-58A2-4B05-9D48-7286991D1B5C}" type="presOf" srcId="{BA675A86-F99A-48A5-BF60-A311CDE6F999}" destId="{70A64C28-B540-42B3-A38D-53B0C5EEC0E2}" srcOrd="0" destOrd="0" presId="urn:microsoft.com/office/officeart/2005/8/layout/vList2"/>
    <dgm:cxn modelId="{E8CA2AE2-620A-487A-9F33-6F56ED057C77}" srcId="{BA675A86-F99A-48A5-BF60-A311CDE6F999}" destId="{61B7673C-98D3-464B-AF61-5371AD2912C7}" srcOrd="0" destOrd="0" parTransId="{6A632C0A-82B7-471A-BC31-A8E3FE20FC46}" sibTransId="{DC0791BA-FB55-4387-98D5-D6D91CA29CEB}"/>
    <dgm:cxn modelId="{C4922EF2-5456-4754-924E-044573BDAE48}" type="presOf" srcId="{08B0E335-4178-4056-A469-3844A61CD33A}" destId="{CF38DC1E-80DB-4F2B-BC0C-C8167CBDF5A8}" srcOrd="0" destOrd="0" presId="urn:microsoft.com/office/officeart/2005/8/layout/vList2"/>
    <dgm:cxn modelId="{6BBEF1F6-9E63-4621-B319-11BDB6EB6CB8}" type="presOf" srcId="{E3B6DB2A-4443-4FEA-B879-884CFBA8E888}" destId="{5D5B5F89-3D13-4F95-8F5F-0267523207E2}" srcOrd="0" destOrd="0" presId="urn:microsoft.com/office/officeart/2005/8/layout/vList2"/>
    <dgm:cxn modelId="{DE1D46A1-393A-4D9A-891D-E2E9EFC5D0E5}" type="presParOf" srcId="{70A64C28-B540-42B3-A38D-53B0C5EEC0E2}" destId="{D6B7C13B-D95B-4554-9BE2-5019BD52F810}" srcOrd="0" destOrd="0" presId="urn:microsoft.com/office/officeart/2005/8/layout/vList2"/>
    <dgm:cxn modelId="{033B637F-8640-44D1-AC64-688BE18DA32A}" type="presParOf" srcId="{70A64C28-B540-42B3-A38D-53B0C5EEC0E2}" destId="{2F4D2116-6037-46F1-8E3C-D10DFD9F611E}" srcOrd="1" destOrd="0" presId="urn:microsoft.com/office/officeart/2005/8/layout/vList2"/>
    <dgm:cxn modelId="{00309B5B-B2B2-41FB-BDDC-0AFCBD779E89}" type="presParOf" srcId="{70A64C28-B540-42B3-A38D-53B0C5EEC0E2}" destId="{5D5B5F89-3D13-4F95-8F5F-0267523207E2}" srcOrd="2" destOrd="0" presId="urn:microsoft.com/office/officeart/2005/8/layout/vList2"/>
    <dgm:cxn modelId="{8E04196D-E5E1-43D3-A300-871D468BDCBF}" type="presParOf" srcId="{70A64C28-B540-42B3-A38D-53B0C5EEC0E2}" destId="{49658FBE-2686-4E83-80E8-F0E67A20EDA5}" srcOrd="3" destOrd="0" presId="urn:microsoft.com/office/officeart/2005/8/layout/vList2"/>
    <dgm:cxn modelId="{665D0AAA-8EB8-49C5-81C9-F237BD838D23}" type="presParOf" srcId="{70A64C28-B540-42B3-A38D-53B0C5EEC0E2}" destId="{CF38DC1E-80DB-4F2B-BC0C-C8167CBDF5A8}" srcOrd="4" destOrd="0" presId="urn:microsoft.com/office/officeart/2005/8/layout/vList2"/>
    <dgm:cxn modelId="{8E9C8069-AB69-44A7-95CB-CB9262DB042A}" type="presParOf" srcId="{70A64C28-B540-42B3-A38D-53B0C5EEC0E2}" destId="{73447967-0597-4E41-8A82-FF6A626BF9E7}" srcOrd="5" destOrd="0" presId="urn:microsoft.com/office/officeart/2005/8/layout/vList2"/>
    <dgm:cxn modelId="{23F9D9EB-E3D4-4DF3-B0BE-C0898B1F9265}" type="presParOf" srcId="{70A64C28-B540-42B3-A38D-53B0C5EEC0E2}" destId="{50EB259D-6E3A-43DC-87CC-423BA2A4CB52}" srcOrd="6" destOrd="0" presId="urn:microsoft.com/office/officeart/2005/8/layout/vList2"/>
    <dgm:cxn modelId="{6C5229F1-BFB8-44EC-9E11-9AFE746FB576}" type="presParOf" srcId="{70A64C28-B540-42B3-A38D-53B0C5EEC0E2}" destId="{3F2A631A-CFAB-4A5F-B05C-5B795AD43D41}" srcOrd="7" destOrd="0" presId="urn:microsoft.com/office/officeart/2005/8/layout/vList2"/>
    <dgm:cxn modelId="{816B6699-AA1A-4D0A-8A63-8A8AC8F338D3}" type="presParOf" srcId="{70A64C28-B540-42B3-A38D-53B0C5EEC0E2}" destId="{D2A59AE0-6DD2-4FAD-81B1-0020A85A892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D47EB-FD9B-4CDC-8662-36362F6B86E7}">
      <dsp:nvSpPr>
        <dsp:cNvPr id="0" name=""/>
        <dsp:cNvSpPr/>
      </dsp:nvSpPr>
      <dsp:spPr>
        <a:xfrm rot="16200000">
          <a:off x="-118043" y="2"/>
          <a:ext cx="4121440" cy="3776864"/>
        </a:xfrm>
        <a:prstGeom prst="downArrow">
          <a:avLst>
            <a:gd name="adj1" fmla="val 50000"/>
            <a:gd name="adj2" fmla="val 35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NZ" sz="1400" kern="1200" dirty="0"/>
            <a:t>National focus, centralised policies</a:t>
          </a:r>
        </a:p>
        <a:p>
          <a:pPr marL="0" lvl="0" indent="0" algn="l" defTabSz="622300">
            <a:lnSpc>
              <a:spcPct val="90000"/>
            </a:lnSpc>
            <a:spcBef>
              <a:spcPct val="0"/>
            </a:spcBef>
            <a:spcAft>
              <a:spcPct val="35000"/>
            </a:spcAft>
            <a:buNone/>
          </a:pPr>
          <a:r>
            <a:rPr lang="en-NZ" sz="1400" kern="1200" dirty="0"/>
            <a:t>Free markets, industry, sector  development</a:t>
          </a:r>
        </a:p>
        <a:p>
          <a:pPr marL="0" lvl="0" indent="0" algn="l" defTabSz="622300">
            <a:lnSpc>
              <a:spcPct val="90000"/>
            </a:lnSpc>
            <a:spcBef>
              <a:spcPct val="0"/>
            </a:spcBef>
            <a:spcAft>
              <a:spcPct val="35000"/>
            </a:spcAft>
            <a:buNone/>
          </a:pPr>
          <a:r>
            <a:rPr lang="en-NZ" sz="1400" kern="1200" dirty="0"/>
            <a:t>Resources to drive technological innovation</a:t>
          </a:r>
        </a:p>
        <a:p>
          <a:pPr marL="0" lvl="0" indent="0" algn="l" defTabSz="622300">
            <a:lnSpc>
              <a:spcPct val="90000"/>
            </a:lnSpc>
            <a:spcBef>
              <a:spcPct val="0"/>
            </a:spcBef>
            <a:spcAft>
              <a:spcPct val="35000"/>
            </a:spcAft>
            <a:buNone/>
          </a:pPr>
          <a:r>
            <a:rPr lang="en-NZ" sz="1400" kern="1200" dirty="0"/>
            <a:t>Labour mobility                            Large cities as growth engines</a:t>
          </a:r>
        </a:p>
        <a:p>
          <a:pPr marL="0" lvl="0" indent="0" algn="l" defTabSz="622300">
            <a:lnSpc>
              <a:spcPct val="90000"/>
            </a:lnSpc>
            <a:spcBef>
              <a:spcPct val="0"/>
            </a:spcBef>
            <a:spcAft>
              <a:spcPct val="35000"/>
            </a:spcAft>
            <a:buNone/>
          </a:pPr>
          <a:r>
            <a:rPr lang="en-NZ" sz="1400" kern="1200" dirty="0"/>
            <a:t>Devolution of policies and $ seen as a risk to Govt</a:t>
          </a:r>
        </a:p>
      </dsp:txBody>
      <dsp:txXfrm rot="5400000">
        <a:off x="54246" y="858073"/>
        <a:ext cx="3115913" cy="2060720"/>
      </dsp:txXfrm>
    </dsp:sp>
    <dsp:sp modelId="{E0DAA2C7-31A4-497C-B126-E698A7CC82EF}">
      <dsp:nvSpPr>
        <dsp:cNvPr id="0" name=""/>
        <dsp:cNvSpPr/>
      </dsp:nvSpPr>
      <dsp:spPr>
        <a:xfrm rot="5400000">
          <a:off x="6266363" y="3898"/>
          <a:ext cx="3887959" cy="3769073"/>
        </a:xfrm>
        <a:prstGeom prst="downArrow">
          <a:avLst>
            <a:gd name="adj1" fmla="val 50000"/>
            <a:gd name="adj2" fmla="val 35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NZ" sz="1500" kern="1200" dirty="0"/>
            <a:t>City, Region and Community focus</a:t>
          </a:r>
        </a:p>
        <a:p>
          <a:pPr marL="0" lvl="0" indent="0" algn="l" defTabSz="666750">
            <a:lnSpc>
              <a:spcPct val="90000"/>
            </a:lnSpc>
            <a:spcBef>
              <a:spcPct val="0"/>
            </a:spcBef>
            <a:spcAft>
              <a:spcPct val="35000"/>
            </a:spcAft>
            <a:buNone/>
          </a:pPr>
          <a:r>
            <a:rPr lang="en-NZ" sz="1500" kern="1200" dirty="0"/>
            <a:t>Strategic support for places</a:t>
          </a:r>
        </a:p>
        <a:p>
          <a:pPr marL="0" lvl="0" indent="0" algn="l" defTabSz="666750">
            <a:lnSpc>
              <a:spcPct val="90000"/>
            </a:lnSpc>
            <a:spcBef>
              <a:spcPct val="0"/>
            </a:spcBef>
            <a:spcAft>
              <a:spcPct val="35000"/>
            </a:spcAft>
            <a:buNone/>
          </a:pPr>
          <a:r>
            <a:rPr lang="en-NZ" sz="1500" kern="1200" dirty="0"/>
            <a:t>Labour embeddedness</a:t>
          </a:r>
        </a:p>
        <a:p>
          <a:pPr marL="0" lvl="0" indent="0" algn="l" defTabSz="666750">
            <a:lnSpc>
              <a:spcPct val="90000"/>
            </a:lnSpc>
            <a:spcBef>
              <a:spcPct val="0"/>
            </a:spcBef>
            <a:spcAft>
              <a:spcPct val="35000"/>
            </a:spcAft>
            <a:buNone/>
          </a:pPr>
          <a:r>
            <a:rPr lang="en-NZ" sz="1500" kern="1200" dirty="0"/>
            <a:t>Dispersed growth</a:t>
          </a:r>
        </a:p>
        <a:p>
          <a:pPr marL="0" lvl="0" indent="0" algn="l" defTabSz="666750">
            <a:lnSpc>
              <a:spcPct val="90000"/>
            </a:lnSpc>
            <a:spcBef>
              <a:spcPct val="0"/>
            </a:spcBef>
            <a:spcAft>
              <a:spcPct val="35000"/>
            </a:spcAft>
            <a:buNone/>
          </a:pPr>
          <a:r>
            <a:rPr lang="en-NZ" sz="1500" kern="1200" dirty="0"/>
            <a:t>Growth for all</a:t>
          </a:r>
        </a:p>
        <a:p>
          <a:pPr marL="0" lvl="0" indent="0" algn="l" defTabSz="666750">
            <a:lnSpc>
              <a:spcPct val="90000"/>
            </a:lnSpc>
            <a:spcBef>
              <a:spcPct val="0"/>
            </a:spcBef>
            <a:spcAft>
              <a:spcPct val="35000"/>
            </a:spcAft>
            <a:buNone/>
          </a:pPr>
          <a:r>
            <a:rPr lang="en-NZ" sz="1500" kern="1200" dirty="0"/>
            <a:t>Inequality seen as a risk to growth</a:t>
          </a:r>
        </a:p>
      </dsp:txBody>
      <dsp:txXfrm rot="-5400000">
        <a:off x="6985394" y="916445"/>
        <a:ext cx="3109485" cy="19439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7F2CD-4FC8-4E47-A6DC-8FEB4D828F56}">
      <dsp:nvSpPr>
        <dsp:cNvPr id="0" name=""/>
        <dsp:cNvSpPr/>
      </dsp:nvSpPr>
      <dsp:spPr>
        <a:xfrm>
          <a:off x="4315007" y="1947"/>
          <a:ext cx="1548085" cy="774042"/>
        </a:xfrm>
        <a:prstGeom prst="roundRect">
          <a:avLst>
            <a:gd name="adj" fmla="val 10000"/>
          </a:avLst>
        </a:prstGeom>
        <a:solidFill>
          <a:srgbClr val="00B0F0"/>
        </a:soli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kern="1200" dirty="0"/>
            <a:t>Governance</a:t>
          </a:r>
        </a:p>
      </dsp:txBody>
      <dsp:txXfrm>
        <a:off x="4337678" y="24618"/>
        <a:ext cx="1502743" cy="728700"/>
      </dsp:txXfrm>
    </dsp:sp>
    <dsp:sp modelId="{4E5FBA51-2BD8-4D44-B536-047452F32BD1}">
      <dsp:nvSpPr>
        <dsp:cNvPr id="0" name=""/>
        <dsp:cNvSpPr/>
      </dsp:nvSpPr>
      <dsp:spPr>
        <a:xfrm rot="2700000">
          <a:off x="5429333" y="996298"/>
          <a:ext cx="805007" cy="270914"/>
        </a:xfrm>
        <a:prstGeom prst="leftRightArrow">
          <a:avLst>
            <a:gd name="adj1" fmla="val 60000"/>
            <a:gd name="adj2" fmla="val 50000"/>
          </a:avLst>
        </a:prstGeom>
        <a:solidFill>
          <a:schemeClr val="accent1">
            <a:tint val="60000"/>
            <a:hueOff val="0"/>
            <a:satOff val="0"/>
            <a:lumOff val="0"/>
            <a:alphaOff val="0"/>
          </a:schemeClr>
        </a:solidFill>
        <a:ln>
          <a:noFill/>
        </a:ln>
        <a:effectLst>
          <a:outerShdw blurRad="63500" dist="25400" dir="5400000"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NZ" sz="1200" kern="1200"/>
        </a:p>
      </dsp:txBody>
      <dsp:txXfrm>
        <a:off x="5510607" y="1050481"/>
        <a:ext cx="642459" cy="162548"/>
      </dsp:txXfrm>
    </dsp:sp>
    <dsp:sp modelId="{847F58AA-BD3A-476D-BB93-0D83F9C190D9}">
      <dsp:nvSpPr>
        <dsp:cNvPr id="0" name=""/>
        <dsp:cNvSpPr/>
      </dsp:nvSpPr>
      <dsp:spPr>
        <a:xfrm>
          <a:off x="5800582" y="1487522"/>
          <a:ext cx="1548085" cy="774042"/>
        </a:xfrm>
        <a:prstGeom prst="roundRect">
          <a:avLst>
            <a:gd name="adj" fmla="val 10000"/>
          </a:avLst>
        </a:prstGeom>
        <a:solidFill>
          <a:srgbClr val="00B0F0"/>
        </a:soli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kern="1200" dirty="0"/>
            <a:t>Leadership</a:t>
          </a:r>
        </a:p>
      </dsp:txBody>
      <dsp:txXfrm>
        <a:off x="5823253" y="1510193"/>
        <a:ext cx="1502743" cy="728700"/>
      </dsp:txXfrm>
    </dsp:sp>
    <dsp:sp modelId="{434146A1-AF93-4C5E-8E79-CBF932998F70}">
      <dsp:nvSpPr>
        <dsp:cNvPr id="0" name=""/>
        <dsp:cNvSpPr/>
      </dsp:nvSpPr>
      <dsp:spPr>
        <a:xfrm rot="8100000">
          <a:off x="5429333" y="2481874"/>
          <a:ext cx="805007" cy="270914"/>
        </a:xfrm>
        <a:prstGeom prst="leftRightArrow">
          <a:avLst>
            <a:gd name="adj1" fmla="val 60000"/>
            <a:gd name="adj2" fmla="val 50000"/>
          </a:avLst>
        </a:prstGeom>
        <a:solidFill>
          <a:schemeClr val="accent1">
            <a:tint val="60000"/>
            <a:hueOff val="0"/>
            <a:satOff val="0"/>
            <a:lumOff val="0"/>
            <a:alphaOff val="0"/>
          </a:schemeClr>
        </a:solidFill>
        <a:ln>
          <a:noFill/>
        </a:ln>
        <a:effectLst>
          <a:outerShdw blurRad="63500" dist="25400" dir="5400000"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NZ" sz="1200" kern="1200"/>
        </a:p>
      </dsp:txBody>
      <dsp:txXfrm rot="10800000">
        <a:off x="5510607" y="2536057"/>
        <a:ext cx="642459" cy="162548"/>
      </dsp:txXfrm>
    </dsp:sp>
    <dsp:sp modelId="{BB426C04-5105-4C3A-BF24-3F1CEFC9E74B}">
      <dsp:nvSpPr>
        <dsp:cNvPr id="0" name=""/>
        <dsp:cNvSpPr/>
      </dsp:nvSpPr>
      <dsp:spPr>
        <a:xfrm>
          <a:off x="4315007" y="2973098"/>
          <a:ext cx="1548085" cy="774042"/>
        </a:xfrm>
        <a:prstGeom prst="roundRect">
          <a:avLst>
            <a:gd name="adj" fmla="val 10000"/>
          </a:avLst>
        </a:prstGeom>
        <a:solidFill>
          <a:srgbClr val="00B0F0"/>
        </a:soli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kern="1200" dirty="0"/>
            <a:t>Community wellbeing</a:t>
          </a:r>
        </a:p>
      </dsp:txBody>
      <dsp:txXfrm>
        <a:off x="4337678" y="2995769"/>
        <a:ext cx="1502743" cy="728700"/>
      </dsp:txXfrm>
    </dsp:sp>
    <dsp:sp modelId="{14EE0749-AA91-4269-A9F1-A0CC759B2183}">
      <dsp:nvSpPr>
        <dsp:cNvPr id="0" name=""/>
        <dsp:cNvSpPr/>
      </dsp:nvSpPr>
      <dsp:spPr>
        <a:xfrm rot="13500000">
          <a:off x="3943758" y="2481874"/>
          <a:ext cx="805007" cy="270914"/>
        </a:xfrm>
        <a:prstGeom prst="leftRightArrow">
          <a:avLst>
            <a:gd name="adj1" fmla="val 60000"/>
            <a:gd name="adj2" fmla="val 50000"/>
          </a:avLst>
        </a:prstGeom>
        <a:solidFill>
          <a:schemeClr val="accent1">
            <a:tint val="60000"/>
            <a:hueOff val="0"/>
            <a:satOff val="0"/>
            <a:lumOff val="0"/>
            <a:alphaOff val="0"/>
          </a:schemeClr>
        </a:solidFill>
        <a:ln>
          <a:noFill/>
        </a:ln>
        <a:effectLst>
          <a:outerShdw blurRad="63500" dist="25400" dir="5400000"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NZ" sz="1200" kern="1200"/>
        </a:p>
      </dsp:txBody>
      <dsp:txXfrm rot="10800000">
        <a:off x="4025032" y="2536057"/>
        <a:ext cx="642459" cy="162548"/>
      </dsp:txXfrm>
    </dsp:sp>
    <dsp:sp modelId="{552B18F9-6CB2-4AFC-BA2A-D53035D3385E}">
      <dsp:nvSpPr>
        <dsp:cNvPr id="0" name=""/>
        <dsp:cNvSpPr/>
      </dsp:nvSpPr>
      <dsp:spPr>
        <a:xfrm>
          <a:off x="2829432" y="1487522"/>
          <a:ext cx="1548085" cy="774042"/>
        </a:xfrm>
        <a:prstGeom prst="roundRect">
          <a:avLst>
            <a:gd name="adj" fmla="val 10000"/>
          </a:avLst>
        </a:prstGeom>
        <a:solidFill>
          <a:srgbClr val="00B0F0"/>
        </a:soli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kern="1200" dirty="0"/>
            <a:t>Places</a:t>
          </a:r>
        </a:p>
      </dsp:txBody>
      <dsp:txXfrm>
        <a:off x="2852103" y="1510193"/>
        <a:ext cx="1502743" cy="728700"/>
      </dsp:txXfrm>
    </dsp:sp>
    <dsp:sp modelId="{ED3DFE54-8659-4043-AFC1-FD25368B387F}">
      <dsp:nvSpPr>
        <dsp:cNvPr id="0" name=""/>
        <dsp:cNvSpPr/>
      </dsp:nvSpPr>
      <dsp:spPr>
        <a:xfrm rot="18900000">
          <a:off x="3943758" y="996298"/>
          <a:ext cx="805007" cy="270914"/>
        </a:xfrm>
        <a:prstGeom prst="leftRightArrow">
          <a:avLst>
            <a:gd name="adj1" fmla="val 60000"/>
            <a:gd name="adj2" fmla="val 50000"/>
          </a:avLst>
        </a:prstGeom>
        <a:solidFill>
          <a:schemeClr val="accent1">
            <a:tint val="60000"/>
            <a:hueOff val="0"/>
            <a:satOff val="0"/>
            <a:lumOff val="0"/>
            <a:alphaOff val="0"/>
          </a:schemeClr>
        </a:solidFill>
        <a:ln>
          <a:noFill/>
        </a:ln>
        <a:effectLst>
          <a:outerShdw blurRad="63500" dist="25400" dir="5400000"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NZ" sz="1200" kern="1200"/>
        </a:p>
      </dsp:txBody>
      <dsp:txXfrm>
        <a:off x="4025032" y="1050481"/>
        <a:ext cx="642459" cy="1625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592EC5-8F95-421D-B087-4995543DD93E}">
      <dsp:nvSpPr>
        <dsp:cNvPr id="0" name=""/>
        <dsp:cNvSpPr/>
      </dsp:nvSpPr>
      <dsp:spPr>
        <a:xfrm>
          <a:off x="413868" y="1565198"/>
          <a:ext cx="4602915" cy="190979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7579C9-C5FA-41BD-B5B3-EBD5EB7DA5DA}">
      <dsp:nvSpPr>
        <dsp:cNvPr id="0" name=""/>
        <dsp:cNvSpPr/>
      </dsp:nvSpPr>
      <dsp:spPr>
        <a:xfrm>
          <a:off x="778263" y="2895262"/>
          <a:ext cx="418840" cy="316885"/>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F39BB8-2D39-4388-9A63-CA83FBAC79EF}">
      <dsp:nvSpPr>
        <dsp:cNvPr id="0" name=""/>
        <dsp:cNvSpPr/>
      </dsp:nvSpPr>
      <dsp:spPr>
        <a:xfrm>
          <a:off x="584814" y="3344792"/>
          <a:ext cx="1437659" cy="471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06" tIns="0" rIns="0" bIns="0" numCol="1" spcCol="1270" anchor="t" anchorCtr="0">
          <a:noAutofit/>
        </a:bodyPr>
        <a:lstStyle/>
        <a:p>
          <a:pPr marL="0" lvl="0" indent="0" algn="l" defTabSz="889000">
            <a:lnSpc>
              <a:spcPct val="90000"/>
            </a:lnSpc>
            <a:spcBef>
              <a:spcPct val="0"/>
            </a:spcBef>
            <a:spcAft>
              <a:spcPct val="35000"/>
            </a:spcAft>
            <a:buNone/>
          </a:pPr>
          <a:r>
            <a:rPr lang="en-NZ" sz="2000" kern="1200" dirty="0"/>
            <a:t>Challenge</a:t>
          </a:r>
        </a:p>
      </dsp:txBody>
      <dsp:txXfrm>
        <a:off x="584814" y="3344792"/>
        <a:ext cx="1437659" cy="471832"/>
      </dsp:txXfrm>
    </dsp:sp>
    <dsp:sp modelId="{F12BFE5D-B219-4B4E-B24C-AEF41BDFFC0E}">
      <dsp:nvSpPr>
        <dsp:cNvPr id="0" name=""/>
        <dsp:cNvSpPr/>
      </dsp:nvSpPr>
      <dsp:spPr>
        <a:xfrm>
          <a:off x="1991619" y="2226981"/>
          <a:ext cx="550950" cy="436705"/>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277EB3-8D1F-4BF1-9A14-1D7451ED7B21}">
      <dsp:nvSpPr>
        <dsp:cNvPr id="0" name=""/>
        <dsp:cNvSpPr/>
      </dsp:nvSpPr>
      <dsp:spPr>
        <a:xfrm>
          <a:off x="2002773" y="2761061"/>
          <a:ext cx="1480850" cy="294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665" tIns="0" rIns="0" bIns="0" numCol="1" spcCol="1270" anchor="t" anchorCtr="0">
          <a:noAutofit/>
        </a:bodyPr>
        <a:lstStyle/>
        <a:p>
          <a:pPr marL="0" lvl="0" indent="0" algn="l" defTabSz="889000">
            <a:lnSpc>
              <a:spcPct val="90000"/>
            </a:lnSpc>
            <a:spcBef>
              <a:spcPct val="0"/>
            </a:spcBef>
            <a:spcAft>
              <a:spcPct val="35000"/>
            </a:spcAft>
            <a:buNone/>
          </a:pPr>
          <a:r>
            <a:rPr lang="en-NZ" sz="2000" kern="1200" dirty="0"/>
            <a:t>Policy solution</a:t>
          </a:r>
        </a:p>
      </dsp:txBody>
      <dsp:txXfrm>
        <a:off x="2002773" y="2761061"/>
        <a:ext cx="1480850" cy="294205"/>
      </dsp:txXfrm>
    </dsp:sp>
    <dsp:sp modelId="{97949133-007E-429C-AAE9-C02527F5369C}">
      <dsp:nvSpPr>
        <dsp:cNvPr id="0" name=""/>
        <dsp:cNvSpPr/>
      </dsp:nvSpPr>
      <dsp:spPr>
        <a:xfrm>
          <a:off x="3802376" y="1807902"/>
          <a:ext cx="634643" cy="534417"/>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720FD6-9E02-47EB-AA25-410B82D6B067}">
      <dsp:nvSpPr>
        <dsp:cNvPr id="0" name=""/>
        <dsp:cNvSpPr/>
      </dsp:nvSpPr>
      <dsp:spPr>
        <a:xfrm>
          <a:off x="3695518" y="2503585"/>
          <a:ext cx="1480850" cy="240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515" tIns="0" rIns="0" bIns="0" numCol="1" spcCol="1270" anchor="t" anchorCtr="0">
          <a:noAutofit/>
        </a:bodyPr>
        <a:lstStyle/>
        <a:p>
          <a:pPr marL="0" lvl="0" indent="0" algn="l" defTabSz="889000">
            <a:lnSpc>
              <a:spcPct val="90000"/>
            </a:lnSpc>
            <a:spcBef>
              <a:spcPct val="0"/>
            </a:spcBef>
            <a:spcAft>
              <a:spcPct val="35000"/>
            </a:spcAft>
            <a:buNone/>
          </a:pPr>
          <a:r>
            <a:rPr lang="en-NZ" sz="2000" kern="1200" dirty="0"/>
            <a:t>High hopes</a:t>
          </a:r>
        </a:p>
      </dsp:txBody>
      <dsp:txXfrm>
        <a:off x="3695518" y="2503585"/>
        <a:ext cx="1480850" cy="2406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39775-D83B-4A46-854C-C4D5F55307B6}">
      <dsp:nvSpPr>
        <dsp:cNvPr id="0" name=""/>
        <dsp:cNvSpPr/>
      </dsp:nvSpPr>
      <dsp:spPr>
        <a:xfrm rot="17203626" flipH="1">
          <a:off x="1217691" y="-559931"/>
          <a:ext cx="1614741" cy="3743793"/>
        </a:xfrm>
        <a:prstGeom prst="swooshArrow">
          <a:avLst>
            <a:gd name="adj1" fmla="val 16310"/>
            <a:gd name="adj2" fmla="val 3137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B40312-984B-49F1-A6FE-64450FA8DD0D}">
      <dsp:nvSpPr>
        <dsp:cNvPr id="0" name=""/>
        <dsp:cNvSpPr/>
      </dsp:nvSpPr>
      <dsp:spPr>
        <a:xfrm>
          <a:off x="387036" y="784189"/>
          <a:ext cx="1067939" cy="419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b" anchorCtr="0">
          <a:noAutofit/>
        </a:bodyPr>
        <a:lstStyle/>
        <a:p>
          <a:pPr marL="0" lvl="0" indent="0" algn="ctr" defTabSz="1155700">
            <a:lnSpc>
              <a:spcPct val="90000"/>
            </a:lnSpc>
            <a:spcBef>
              <a:spcPct val="0"/>
            </a:spcBef>
            <a:spcAft>
              <a:spcPct val="35000"/>
            </a:spcAft>
            <a:buNone/>
          </a:pPr>
          <a:r>
            <a:rPr lang="en-NZ" sz="2600" kern="1200" dirty="0"/>
            <a:t>Vision</a:t>
          </a:r>
        </a:p>
      </dsp:txBody>
      <dsp:txXfrm>
        <a:off x="387036" y="784189"/>
        <a:ext cx="1067939" cy="4198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7BEA1-EA1C-4960-A965-0F739A314709}">
      <dsp:nvSpPr>
        <dsp:cNvPr id="0" name=""/>
        <dsp:cNvSpPr/>
      </dsp:nvSpPr>
      <dsp:spPr>
        <a:xfrm>
          <a:off x="2034" y="298700"/>
          <a:ext cx="2478596" cy="991438"/>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l" defTabSz="711200">
            <a:lnSpc>
              <a:spcPct val="90000"/>
            </a:lnSpc>
            <a:spcBef>
              <a:spcPct val="0"/>
            </a:spcBef>
            <a:spcAft>
              <a:spcPct val="35000"/>
            </a:spcAft>
            <a:buNone/>
          </a:pPr>
          <a:r>
            <a:rPr lang="en-NZ" sz="1600" kern="1200" dirty="0"/>
            <a:t>Inadequate Governance Capacity</a:t>
          </a:r>
        </a:p>
      </dsp:txBody>
      <dsp:txXfrm>
        <a:off x="497753" y="298700"/>
        <a:ext cx="1487158" cy="991438"/>
      </dsp:txXfrm>
    </dsp:sp>
    <dsp:sp modelId="{1B379617-9734-4919-9A4F-31AAFBF554FD}">
      <dsp:nvSpPr>
        <dsp:cNvPr id="0" name=""/>
        <dsp:cNvSpPr/>
      </dsp:nvSpPr>
      <dsp:spPr>
        <a:xfrm>
          <a:off x="2232770" y="298700"/>
          <a:ext cx="2478596" cy="991438"/>
        </a:xfrm>
        <a:prstGeom prst="chevron">
          <a:avLst/>
        </a:prstGeom>
        <a:solidFill>
          <a:schemeClr val="tx1"/>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l" defTabSz="711200">
            <a:lnSpc>
              <a:spcPct val="90000"/>
            </a:lnSpc>
            <a:spcBef>
              <a:spcPct val="0"/>
            </a:spcBef>
            <a:spcAft>
              <a:spcPct val="35000"/>
            </a:spcAft>
            <a:buNone/>
          </a:pPr>
          <a:r>
            <a:rPr lang="en-NZ" sz="1600" kern="1200" dirty="0">
              <a:solidFill>
                <a:schemeClr val="bg1"/>
              </a:solidFill>
            </a:rPr>
            <a:t>(hollow) </a:t>
          </a:r>
        </a:p>
        <a:p>
          <a:pPr marL="0" lvl="0" indent="0" algn="l" defTabSz="711200">
            <a:lnSpc>
              <a:spcPct val="90000"/>
            </a:lnSpc>
            <a:spcBef>
              <a:spcPct val="0"/>
            </a:spcBef>
            <a:spcAft>
              <a:spcPct val="35000"/>
            </a:spcAft>
            <a:buNone/>
          </a:pPr>
          <a:r>
            <a:rPr lang="en-NZ" sz="1600" kern="1200" dirty="0">
              <a:solidFill>
                <a:schemeClr val="bg1"/>
              </a:solidFill>
            </a:rPr>
            <a:t>Action </a:t>
          </a:r>
          <a:r>
            <a:rPr lang="en-NZ" sz="1600" kern="1200" dirty="0"/>
            <a:t>on</a:t>
          </a:r>
        </a:p>
      </dsp:txBody>
      <dsp:txXfrm>
        <a:off x="2728489" y="298700"/>
        <a:ext cx="1487158" cy="991438"/>
      </dsp:txXfrm>
    </dsp:sp>
    <dsp:sp modelId="{2D8843CE-5291-4F88-90B4-451639628392}">
      <dsp:nvSpPr>
        <dsp:cNvPr id="0" name=""/>
        <dsp:cNvSpPr/>
      </dsp:nvSpPr>
      <dsp:spPr>
        <a:xfrm>
          <a:off x="4463507" y="298700"/>
          <a:ext cx="2478596" cy="991438"/>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NZ" sz="1600" kern="1200" dirty="0"/>
            <a:t>Disappointment</a:t>
          </a:r>
        </a:p>
      </dsp:txBody>
      <dsp:txXfrm>
        <a:off x="4959226" y="298700"/>
        <a:ext cx="1487158" cy="9914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7C13B-D95B-4554-9BE2-5019BD52F810}">
      <dsp:nvSpPr>
        <dsp:cNvPr id="0" name=""/>
        <dsp:cNvSpPr/>
      </dsp:nvSpPr>
      <dsp:spPr>
        <a:xfrm>
          <a:off x="0" y="36325"/>
          <a:ext cx="6950641" cy="4446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NZ" sz="1900" i="1" kern="1200"/>
            <a:t>Te Hiku Iwi Development Trust</a:t>
          </a:r>
          <a:endParaRPr lang="en-US" sz="1900" kern="1200"/>
        </a:p>
      </dsp:txBody>
      <dsp:txXfrm>
        <a:off x="21704" y="58029"/>
        <a:ext cx="6907233" cy="401192"/>
      </dsp:txXfrm>
    </dsp:sp>
    <dsp:sp modelId="{5D5B5F89-3D13-4F95-8F5F-0267523207E2}">
      <dsp:nvSpPr>
        <dsp:cNvPr id="0" name=""/>
        <dsp:cNvSpPr/>
      </dsp:nvSpPr>
      <dsp:spPr>
        <a:xfrm>
          <a:off x="0" y="535645"/>
          <a:ext cx="6950641" cy="4446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NZ" sz="1900" i="1" kern="1200" dirty="0"/>
            <a:t>Ngawha Innovation and Enterprise Park</a:t>
          </a:r>
          <a:endParaRPr lang="en-US" sz="1900" kern="1200" dirty="0"/>
        </a:p>
      </dsp:txBody>
      <dsp:txXfrm>
        <a:off x="21704" y="557349"/>
        <a:ext cx="6907233" cy="401192"/>
      </dsp:txXfrm>
    </dsp:sp>
    <dsp:sp modelId="{CF38DC1E-80DB-4F2B-BC0C-C8167CBDF5A8}">
      <dsp:nvSpPr>
        <dsp:cNvPr id="0" name=""/>
        <dsp:cNvSpPr/>
      </dsp:nvSpPr>
      <dsp:spPr>
        <a:xfrm>
          <a:off x="0" y="1034965"/>
          <a:ext cx="6950641" cy="4446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NZ" sz="1900" i="1" kern="1200"/>
            <a:t>The Orchard</a:t>
          </a:r>
          <a:endParaRPr lang="en-US" sz="1900" kern="1200"/>
        </a:p>
      </dsp:txBody>
      <dsp:txXfrm>
        <a:off x="21704" y="1056669"/>
        <a:ext cx="6907233" cy="401192"/>
      </dsp:txXfrm>
    </dsp:sp>
    <dsp:sp modelId="{50EB259D-6E3A-43DC-87CC-423BA2A4CB52}">
      <dsp:nvSpPr>
        <dsp:cNvPr id="0" name=""/>
        <dsp:cNvSpPr/>
      </dsp:nvSpPr>
      <dsp:spPr>
        <a:xfrm>
          <a:off x="0" y="1534285"/>
          <a:ext cx="6950641" cy="4446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NZ" sz="1900" i="1" kern="1200" dirty="0"/>
            <a:t>Hundertwasser Art Centre and Wairau Maori Art Gallery </a:t>
          </a:r>
          <a:endParaRPr lang="en-US" sz="1900" kern="1200" dirty="0"/>
        </a:p>
      </dsp:txBody>
      <dsp:txXfrm>
        <a:off x="21704" y="1555989"/>
        <a:ext cx="6907233" cy="401192"/>
      </dsp:txXfrm>
    </dsp:sp>
    <dsp:sp modelId="{D2A59AE0-6DD2-4FAD-81B1-0020A85A8921}">
      <dsp:nvSpPr>
        <dsp:cNvPr id="0" name=""/>
        <dsp:cNvSpPr/>
      </dsp:nvSpPr>
      <dsp:spPr>
        <a:xfrm>
          <a:off x="0" y="2033605"/>
          <a:ext cx="6950641" cy="4446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NZ" sz="1900" i="1" kern="1200"/>
            <a:t>Manea Footprints of Kupe</a:t>
          </a:r>
          <a:endParaRPr lang="en-US" sz="1900" kern="1200"/>
        </a:p>
      </dsp:txBody>
      <dsp:txXfrm>
        <a:off x="21704" y="2055309"/>
        <a:ext cx="6907233" cy="401192"/>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862D8-090B-419C-9C8F-ED8F4957D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89E849FC-DF94-4B00-A066-4C9D6B1700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B8261F91-3103-4A56-90E4-4BE04F7AC070}"/>
              </a:ext>
            </a:extLst>
          </p:cNvPr>
          <p:cNvSpPr>
            <a:spLocks noGrp="1"/>
          </p:cNvSpPr>
          <p:nvPr>
            <p:ph type="dt" sz="half" idx="10"/>
          </p:nvPr>
        </p:nvSpPr>
        <p:spPr/>
        <p:txBody>
          <a:bodyPr/>
          <a:lstStyle/>
          <a:p>
            <a:fld id="{B8D61670-2C8E-40EB-8BA7-BC8FF862C981}" type="datetimeFigureOut">
              <a:rPr lang="en-NZ" smtClean="0"/>
              <a:t>20/05/2021</a:t>
            </a:fld>
            <a:endParaRPr lang="en-NZ"/>
          </a:p>
        </p:txBody>
      </p:sp>
      <p:sp>
        <p:nvSpPr>
          <p:cNvPr id="5" name="Footer Placeholder 4">
            <a:extLst>
              <a:ext uri="{FF2B5EF4-FFF2-40B4-BE49-F238E27FC236}">
                <a16:creationId xmlns:a16="http://schemas.microsoft.com/office/drawing/2014/main" id="{46FD1A30-67B6-423E-86EE-B103EFFD07A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60129FD-FF2D-4608-A975-F753CD2A5CFF}"/>
              </a:ext>
            </a:extLst>
          </p:cNvPr>
          <p:cNvSpPr>
            <a:spLocks noGrp="1"/>
          </p:cNvSpPr>
          <p:nvPr>
            <p:ph type="sldNum" sz="quarter" idx="12"/>
          </p:nvPr>
        </p:nvSpPr>
        <p:spPr/>
        <p:txBody>
          <a:bodyPr/>
          <a:lstStyle/>
          <a:p>
            <a:fld id="{2F41B060-EA74-4EAF-92A4-ABB95673EFA2}" type="slidenum">
              <a:rPr lang="en-NZ" smtClean="0"/>
              <a:t>‹#›</a:t>
            </a:fld>
            <a:endParaRPr lang="en-NZ"/>
          </a:p>
        </p:txBody>
      </p:sp>
    </p:spTree>
    <p:extLst>
      <p:ext uri="{BB962C8B-B14F-4D97-AF65-F5344CB8AC3E}">
        <p14:creationId xmlns:p14="http://schemas.microsoft.com/office/powerpoint/2010/main" val="2185487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82752-C8D5-498A-9B08-9DD337F8FD37}"/>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F505E4AA-E799-4C29-9ED0-CD268BE379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EA4D340-9BF0-4C30-8870-AAD7A0EDF82F}"/>
              </a:ext>
            </a:extLst>
          </p:cNvPr>
          <p:cNvSpPr>
            <a:spLocks noGrp="1"/>
          </p:cNvSpPr>
          <p:nvPr>
            <p:ph type="dt" sz="half" idx="10"/>
          </p:nvPr>
        </p:nvSpPr>
        <p:spPr/>
        <p:txBody>
          <a:bodyPr/>
          <a:lstStyle/>
          <a:p>
            <a:fld id="{B8D61670-2C8E-40EB-8BA7-BC8FF862C981}" type="datetimeFigureOut">
              <a:rPr lang="en-NZ" smtClean="0"/>
              <a:t>20/05/2021</a:t>
            </a:fld>
            <a:endParaRPr lang="en-NZ"/>
          </a:p>
        </p:txBody>
      </p:sp>
      <p:sp>
        <p:nvSpPr>
          <p:cNvPr id="5" name="Footer Placeholder 4">
            <a:extLst>
              <a:ext uri="{FF2B5EF4-FFF2-40B4-BE49-F238E27FC236}">
                <a16:creationId xmlns:a16="http://schemas.microsoft.com/office/drawing/2014/main" id="{BE1F1CFF-7800-47AC-8A24-21A3794B865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89573E6-FEC2-41D2-BAFB-58873574EAEA}"/>
              </a:ext>
            </a:extLst>
          </p:cNvPr>
          <p:cNvSpPr>
            <a:spLocks noGrp="1"/>
          </p:cNvSpPr>
          <p:nvPr>
            <p:ph type="sldNum" sz="quarter" idx="12"/>
          </p:nvPr>
        </p:nvSpPr>
        <p:spPr/>
        <p:txBody>
          <a:bodyPr/>
          <a:lstStyle/>
          <a:p>
            <a:fld id="{2F41B060-EA74-4EAF-92A4-ABB95673EFA2}" type="slidenum">
              <a:rPr lang="en-NZ" smtClean="0"/>
              <a:t>‹#›</a:t>
            </a:fld>
            <a:endParaRPr lang="en-NZ"/>
          </a:p>
        </p:txBody>
      </p:sp>
    </p:spTree>
    <p:extLst>
      <p:ext uri="{BB962C8B-B14F-4D97-AF65-F5344CB8AC3E}">
        <p14:creationId xmlns:p14="http://schemas.microsoft.com/office/powerpoint/2010/main" val="3574767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69642-B5AE-48FB-B24B-97A0B59B40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9C7ADBD-2D7E-48C3-BEBB-C752EA78B4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C444F1A7-C340-4202-8627-97A636A56134}"/>
              </a:ext>
            </a:extLst>
          </p:cNvPr>
          <p:cNvSpPr>
            <a:spLocks noGrp="1"/>
          </p:cNvSpPr>
          <p:nvPr>
            <p:ph type="dt" sz="half" idx="10"/>
          </p:nvPr>
        </p:nvSpPr>
        <p:spPr/>
        <p:txBody>
          <a:bodyPr/>
          <a:lstStyle/>
          <a:p>
            <a:fld id="{B8D61670-2C8E-40EB-8BA7-BC8FF862C981}" type="datetimeFigureOut">
              <a:rPr lang="en-NZ" smtClean="0"/>
              <a:t>20/05/2021</a:t>
            </a:fld>
            <a:endParaRPr lang="en-NZ"/>
          </a:p>
        </p:txBody>
      </p:sp>
      <p:sp>
        <p:nvSpPr>
          <p:cNvPr id="5" name="Footer Placeholder 4">
            <a:extLst>
              <a:ext uri="{FF2B5EF4-FFF2-40B4-BE49-F238E27FC236}">
                <a16:creationId xmlns:a16="http://schemas.microsoft.com/office/drawing/2014/main" id="{DF1177B0-E831-4CAC-9FB3-600DFC0377D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2D702B9-E78D-4231-97B3-3F63362A6C01}"/>
              </a:ext>
            </a:extLst>
          </p:cNvPr>
          <p:cNvSpPr>
            <a:spLocks noGrp="1"/>
          </p:cNvSpPr>
          <p:nvPr>
            <p:ph type="sldNum" sz="quarter" idx="12"/>
          </p:nvPr>
        </p:nvSpPr>
        <p:spPr/>
        <p:txBody>
          <a:bodyPr/>
          <a:lstStyle/>
          <a:p>
            <a:fld id="{2F41B060-EA74-4EAF-92A4-ABB95673EFA2}" type="slidenum">
              <a:rPr lang="en-NZ" smtClean="0"/>
              <a:t>‹#›</a:t>
            </a:fld>
            <a:endParaRPr lang="en-NZ"/>
          </a:p>
        </p:txBody>
      </p:sp>
    </p:spTree>
    <p:extLst>
      <p:ext uri="{BB962C8B-B14F-4D97-AF65-F5344CB8AC3E}">
        <p14:creationId xmlns:p14="http://schemas.microsoft.com/office/powerpoint/2010/main" val="1640030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7F2B50-59DB-46B6-913C-DCD1B8619A9A}" type="datetimeFigureOut">
              <a:rPr lang="en-NZ" smtClean="0"/>
              <a:t>20/05/2021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C292BC3-936E-47E0-A731-623B54B8B884}" type="slidenum">
              <a:rPr lang="en-NZ" smtClean="0"/>
              <a:t>‹#›</a:t>
            </a:fld>
            <a:endParaRPr lang="en-NZ"/>
          </a:p>
        </p:txBody>
      </p:sp>
    </p:spTree>
    <p:extLst>
      <p:ext uri="{BB962C8B-B14F-4D97-AF65-F5344CB8AC3E}">
        <p14:creationId xmlns:p14="http://schemas.microsoft.com/office/powerpoint/2010/main" val="1031027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7F2B50-59DB-46B6-913C-DCD1B8619A9A}" type="datetimeFigureOut">
              <a:rPr lang="en-NZ" smtClean="0"/>
              <a:t>20/05/2021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C292BC3-936E-47E0-A731-623B54B8B884}" type="slidenum">
              <a:rPr lang="en-NZ" smtClean="0"/>
              <a:t>‹#›</a:t>
            </a:fld>
            <a:endParaRPr lang="en-NZ"/>
          </a:p>
        </p:txBody>
      </p:sp>
    </p:spTree>
    <p:extLst>
      <p:ext uri="{BB962C8B-B14F-4D97-AF65-F5344CB8AC3E}">
        <p14:creationId xmlns:p14="http://schemas.microsoft.com/office/powerpoint/2010/main" val="1211911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7F2B50-59DB-46B6-913C-DCD1B8619A9A}" type="datetimeFigureOut">
              <a:rPr lang="en-NZ" smtClean="0"/>
              <a:t>20/05/2021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C292BC3-936E-47E0-A731-623B54B8B884}" type="slidenum">
              <a:rPr lang="en-NZ" smtClean="0"/>
              <a:t>‹#›</a:t>
            </a:fld>
            <a:endParaRPr lang="en-NZ"/>
          </a:p>
        </p:txBody>
      </p:sp>
    </p:spTree>
    <p:extLst>
      <p:ext uri="{BB962C8B-B14F-4D97-AF65-F5344CB8AC3E}">
        <p14:creationId xmlns:p14="http://schemas.microsoft.com/office/powerpoint/2010/main" val="2031250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7F2B50-59DB-46B6-913C-DCD1B8619A9A}" type="datetimeFigureOut">
              <a:rPr lang="en-NZ" smtClean="0"/>
              <a:t>20/05/2021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C292BC3-936E-47E0-A731-623B54B8B884}" type="slidenum">
              <a:rPr lang="en-NZ" smtClean="0"/>
              <a:t>‹#›</a:t>
            </a:fld>
            <a:endParaRPr lang="en-NZ"/>
          </a:p>
        </p:txBody>
      </p:sp>
    </p:spTree>
    <p:extLst>
      <p:ext uri="{BB962C8B-B14F-4D97-AF65-F5344CB8AC3E}">
        <p14:creationId xmlns:p14="http://schemas.microsoft.com/office/powerpoint/2010/main" val="2737438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7F2B50-59DB-46B6-913C-DCD1B8619A9A}" type="datetimeFigureOut">
              <a:rPr lang="en-NZ" smtClean="0"/>
              <a:t>20/05/2021</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5C292BC3-936E-47E0-A731-623B54B8B884}" type="slidenum">
              <a:rPr lang="en-NZ" smtClean="0"/>
              <a:t>‹#›</a:t>
            </a:fld>
            <a:endParaRPr lang="en-NZ"/>
          </a:p>
        </p:txBody>
      </p:sp>
    </p:spTree>
    <p:extLst>
      <p:ext uri="{BB962C8B-B14F-4D97-AF65-F5344CB8AC3E}">
        <p14:creationId xmlns:p14="http://schemas.microsoft.com/office/powerpoint/2010/main" val="1584320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7F2B50-59DB-46B6-913C-DCD1B8619A9A}" type="datetimeFigureOut">
              <a:rPr lang="en-NZ" smtClean="0"/>
              <a:t>20/05/2021</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5C292BC3-936E-47E0-A731-623B54B8B884}" type="slidenum">
              <a:rPr lang="en-NZ" smtClean="0"/>
              <a:t>‹#›</a:t>
            </a:fld>
            <a:endParaRPr lang="en-NZ"/>
          </a:p>
        </p:txBody>
      </p:sp>
    </p:spTree>
    <p:extLst>
      <p:ext uri="{BB962C8B-B14F-4D97-AF65-F5344CB8AC3E}">
        <p14:creationId xmlns:p14="http://schemas.microsoft.com/office/powerpoint/2010/main" val="2989362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7F2B50-59DB-46B6-913C-DCD1B8619A9A}" type="datetimeFigureOut">
              <a:rPr lang="en-NZ" smtClean="0"/>
              <a:t>20/05/2021</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5C292BC3-936E-47E0-A731-623B54B8B884}" type="slidenum">
              <a:rPr lang="en-NZ" smtClean="0"/>
              <a:t>‹#›</a:t>
            </a:fld>
            <a:endParaRPr lang="en-NZ"/>
          </a:p>
        </p:txBody>
      </p:sp>
    </p:spTree>
    <p:extLst>
      <p:ext uri="{BB962C8B-B14F-4D97-AF65-F5344CB8AC3E}">
        <p14:creationId xmlns:p14="http://schemas.microsoft.com/office/powerpoint/2010/main" val="22908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7F2B50-59DB-46B6-913C-DCD1B8619A9A}" type="datetimeFigureOut">
              <a:rPr lang="en-NZ" smtClean="0"/>
              <a:t>20/05/2021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C292BC3-936E-47E0-A731-623B54B8B884}" type="slidenum">
              <a:rPr lang="en-NZ" smtClean="0"/>
              <a:t>‹#›</a:t>
            </a:fld>
            <a:endParaRPr lang="en-NZ"/>
          </a:p>
        </p:txBody>
      </p:sp>
    </p:spTree>
    <p:extLst>
      <p:ext uri="{BB962C8B-B14F-4D97-AF65-F5344CB8AC3E}">
        <p14:creationId xmlns:p14="http://schemas.microsoft.com/office/powerpoint/2010/main" val="230100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6E19-B417-4A04-A307-39220C230E0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DAE51CA-872A-4ED4-BCD3-89804B1CB8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7B243C2-CBC0-4BF6-AF7B-0AF15C04AB50}"/>
              </a:ext>
            </a:extLst>
          </p:cNvPr>
          <p:cNvSpPr>
            <a:spLocks noGrp="1"/>
          </p:cNvSpPr>
          <p:nvPr>
            <p:ph type="dt" sz="half" idx="10"/>
          </p:nvPr>
        </p:nvSpPr>
        <p:spPr/>
        <p:txBody>
          <a:bodyPr/>
          <a:lstStyle/>
          <a:p>
            <a:fld id="{B8D61670-2C8E-40EB-8BA7-BC8FF862C981}" type="datetimeFigureOut">
              <a:rPr lang="en-NZ" smtClean="0"/>
              <a:t>20/05/2021</a:t>
            </a:fld>
            <a:endParaRPr lang="en-NZ"/>
          </a:p>
        </p:txBody>
      </p:sp>
      <p:sp>
        <p:nvSpPr>
          <p:cNvPr id="5" name="Footer Placeholder 4">
            <a:extLst>
              <a:ext uri="{FF2B5EF4-FFF2-40B4-BE49-F238E27FC236}">
                <a16:creationId xmlns:a16="http://schemas.microsoft.com/office/drawing/2014/main" id="{E4AF82C9-866D-4336-9DE7-92CB0531EC4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872D6CF-A9A3-4ED5-85B3-5672F392E68F}"/>
              </a:ext>
            </a:extLst>
          </p:cNvPr>
          <p:cNvSpPr>
            <a:spLocks noGrp="1"/>
          </p:cNvSpPr>
          <p:nvPr>
            <p:ph type="sldNum" sz="quarter" idx="12"/>
          </p:nvPr>
        </p:nvSpPr>
        <p:spPr/>
        <p:txBody>
          <a:bodyPr/>
          <a:lstStyle/>
          <a:p>
            <a:fld id="{2F41B060-EA74-4EAF-92A4-ABB95673EFA2}" type="slidenum">
              <a:rPr lang="en-NZ" smtClean="0"/>
              <a:t>‹#›</a:t>
            </a:fld>
            <a:endParaRPr lang="en-NZ"/>
          </a:p>
        </p:txBody>
      </p:sp>
    </p:spTree>
    <p:extLst>
      <p:ext uri="{BB962C8B-B14F-4D97-AF65-F5344CB8AC3E}">
        <p14:creationId xmlns:p14="http://schemas.microsoft.com/office/powerpoint/2010/main" val="2408350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7F2B50-59DB-46B6-913C-DCD1B8619A9A}" type="datetimeFigureOut">
              <a:rPr lang="en-NZ" smtClean="0"/>
              <a:t>20/05/2021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C292BC3-936E-47E0-A731-623B54B8B884}" type="slidenum">
              <a:rPr lang="en-NZ" smtClean="0"/>
              <a:t>‹#›</a:t>
            </a:fld>
            <a:endParaRPr lang="en-NZ"/>
          </a:p>
        </p:txBody>
      </p:sp>
    </p:spTree>
    <p:extLst>
      <p:ext uri="{BB962C8B-B14F-4D97-AF65-F5344CB8AC3E}">
        <p14:creationId xmlns:p14="http://schemas.microsoft.com/office/powerpoint/2010/main" val="1802728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7F2B50-59DB-46B6-913C-DCD1B8619A9A}" type="datetimeFigureOut">
              <a:rPr lang="en-NZ" smtClean="0"/>
              <a:t>20/05/2021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C292BC3-936E-47E0-A731-623B54B8B884}" type="slidenum">
              <a:rPr lang="en-NZ" smtClean="0"/>
              <a:t>‹#›</a:t>
            </a:fld>
            <a:endParaRPr lang="en-NZ"/>
          </a:p>
        </p:txBody>
      </p:sp>
    </p:spTree>
    <p:extLst>
      <p:ext uri="{BB962C8B-B14F-4D97-AF65-F5344CB8AC3E}">
        <p14:creationId xmlns:p14="http://schemas.microsoft.com/office/powerpoint/2010/main" val="393021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7F2B50-59DB-46B6-913C-DCD1B8619A9A}" type="datetimeFigureOut">
              <a:rPr lang="en-NZ" smtClean="0"/>
              <a:t>20/05/2021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C292BC3-936E-47E0-A731-623B54B8B884}" type="slidenum">
              <a:rPr lang="en-NZ" smtClean="0"/>
              <a:t>‹#›</a:t>
            </a:fld>
            <a:endParaRPr lang="en-NZ"/>
          </a:p>
        </p:txBody>
      </p:sp>
    </p:spTree>
    <p:extLst>
      <p:ext uri="{BB962C8B-B14F-4D97-AF65-F5344CB8AC3E}">
        <p14:creationId xmlns:p14="http://schemas.microsoft.com/office/powerpoint/2010/main" val="1483277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7F2B50-59DB-46B6-913C-DCD1B8619A9A}" type="datetimeFigureOut">
              <a:rPr lang="en-NZ" smtClean="0"/>
              <a:t>20/05/2021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C292BC3-936E-47E0-A731-623B54B8B884}" type="slidenum">
              <a:rPr lang="en-NZ" smtClean="0"/>
              <a:t>‹#›</a:t>
            </a:fld>
            <a:endParaRPr lang="en-NZ"/>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18964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D7F2B50-59DB-46B6-913C-DCD1B8619A9A}" type="datetimeFigureOut">
              <a:rPr lang="en-NZ" smtClean="0"/>
              <a:t>20/05/2021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C292BC3-936E-47E0-A731-623B54B8B884}" type="slidenum">
              <a:rPr lang="en-NZ" smtClean="0"/>
              <a:t>‹#›</a:t>
            </a:fld>
            <a:endParaRPr lang="en-NZ"/>
          </a:p>
        </p:txBody>
      </p:sp>
    </p:spTree>
    <p:extLst>
      <p:ext uri="{BB962C8B-B14F-4D97-AF65-F5344CB8AC3E}">
        <p14:creationId xmlns:p14="http://schemas.microsoft.com/office/powerpoint/2010/main" val="946941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D7F2B50-59DB-46B6-913C-DCD1B8619A9A}" type="datetimeFigureOut">
              <a:rPr lang="en-NZ" smtClean="0"/>
              <a:t>20/05/2021</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5C292BC3-936E-47E0-A731-623B54B8B884}" type="slidenum">
              <a:rPr lang="en-NZ" smtClean="0"/>
              <a:t>‹#›</a:t>
            </a:fld>
            <a:endParaRPr lang="en-NZ"/>
          </a:p>
        </p:txBody>
      </p:sp>
    </p:spTree>
    <p:extLst>
      <p:ext uri="{BB962C8B-B14F-4D97-AF65-F5344CB8AC3E}">
        <p14:creationId xmlns:p14="http://schemas.microsoft.com/office/powerpoint/2010/main" val="419424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D7F2B50-59DB-46B6-913C-DCD1B8619A9A}" type="datetimeFigureOut">
              <a:rPr lang="en-NZ" smtClean="0"/>
              <a:t>20/05/2021</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5C292BC3-936E-47E0-A731-623B54B8B884}" type="slidenum">
              <a:rPr lang="en-NZ" smtClean="0"/>
              <a:t>‹#›</a:t>
            </a:fld>
            <a:endParaRPr lang="en-NZ"/>
          </a:p>
        </p:txBody>
      </p:sp>
    </p:spTree>
    <p:extLst>
      <p:ext uri="{BB962C8B-B14F-4D97-AF65-F5344CB8AC3E}">
        <p14:creationId xmlns:p14="http://schemas.microsoft.com/office/powerpoint/2010/main" val="2401073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7F2B50-59DB-46B6-913C-DCD1B8619A9A}" type="datetimeFigureOut">
              <a:rPr lang="en-NZ" smtClean="0"/>
              <a:t>20/05/2021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C292BC3-936E-47E0-A731-623B54B8B884}" type="slidenum">
              <a:rPr lang="en-NZ" smtClean="0"/>
              <a:t>‹#›</a:t>
            </a:fld>
            <a:endParaRPr lang="en-NZ"/>
          </a:p>
        </p:txBody>
      </p:sp>
    </p:spTree>
    <p:extLst>
      <p:ext uri="{BB962C8B-B14F-4D97-AF65-F5344CB8AC3E}">
        <p14:creationId xmlns:p14="http://schemas.microsoft.com/office/powerpoint/2010/main" val="3114110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7F2B50-59DB-46B6-913C-DCD1B8619A9A}" type="datetimeFigureOut">
              <a:rPr lang="en-NZ" smtClean="0"/>
              <a:t>20/05/2021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C292BC3-936E-47E0-A731-623B54B8B884}" type="slidenum">
              <a:rPr lang="en-NZ" smtClean="0"/>
              <a:t>‹#›</a:t>
            </a:fld>
            <a:endParaRPr lang="en-NZ"/>
          </a:p>
        </p:txBody>
      </p:sp>
    </p:spTree>
    <p:extLst>
      <p:ext uri="{BB962C8B-B14F-4D97-AF65-F5344CB8AC3E}">
        <p14:creationId xmlns:p14="http://schemas.microsoft.com/office/powerpoint/2010/main" val="297044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903E-D347-4636-848B-4E0C5A7B8A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DF16031D-733C-463B-9628-20ACEF5962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8D115C-120C-441D-B236-F52F5804F710}"/>
              </a:ext>
            </a:extLst>
          </p:cNvPr>
          <p:cNvSpPr>
            <a:spLocks noGrp="1"/>
          </p:cNvSpPr>
          <p:nvPr>
            <p:ph type="dt" sz="half" idx="10"/>
          </p:nvPr>
        </p:nvSpPr>
        <p:spPr/>
        <p:txBody>
          <a:bodyPr/>
          <a:lstStyle/>
          <a:p>
            <a:fld id="{B8D61670-2C8E-40EB-8BA7-BC8FF862C981}" type="datetimeFigureOut">
              <a:rPr lang="en-NZ" smtClean="0"/>
              <a:t>20/05/2021</a:t>
            </a:fld>
            <a:endParaRPr lang="en-NZ"/>
          </a:p>
        </p:txBody>
      </p:sp>
      <p:sp>
        <p:nvSpPr>
          <p:cNvPr id="5" name="Footer Placeholder 4">
            <a:extLst>
              <a:ext uri="{FF2B5EF4-FFF2-40B4-BE49-F238E27FC236}">
                <a16:creationId xmlns:a16="http://schemas.microsoft.com/office/drawing/2014/main" id="{31DFDC55-8CCE-444F-959B-798C78CFDAB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6F2E715-FE4F-4DD2-9AB4-44F28E158C0B}"/>
              </a:ext>
            </a:extLst>
          </p:cNvPr>
          <p:cNvSpPr>
            <a:spLocks noGrp="1"/>
          </p:cNvSpPr>
          <p:nvPr>
            <p:ph type="sldNum" sz="quarter" idx="12"/>
          </p:nvPr>
        </p:nvSpPr>
        <p:spPr/>
        <p:txBody>
          <a:bodyPr/>
          <a:lstStyle/>
          <a:p>
            <a:fld id="{2F41B060-EA74-4EAF-92A4-ABB95673EFA2}" type="slidenum">
              <a:rPr lang="en-NZ" smtClean="0"/>
              <a:t>‹#›</a:t>
            </a:fld>
            <a:endParaRPr lang="en-NZ"/>
          </a:p>
        </p:txBody>
      </p:sp>
    </p:spTree>
    <p:extLst>
      <p:ext uri="{BB962C8B-B14F-4D97-AF65-F5344CB8AC3E}">
        <p14:creationId xmlns:p14="http://schemas.microsoft.com/office/powerpoint/2010/main" val="3046766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8E584-EA1B-4C4F-9889-3C3706F7D45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82532A74-4B9B-4BA9-B297-D47EB9E163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3918CE7-39E2-4F6D-B14E-FA0BBF5EF6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E30D51DA-A22A-4F20-BB35-B8DBF87F1CFC}"/>
              </a:ext>
            </a:extLst>
          </p:cNvPr>
          <p:cNvSpPr>
            <a:spLocks noGrp="1"/>
          </p:cNvSpPr>
          <p:nvPr>
            <p:ph type="dt" sz="half" idx="10"/>
          </p:nvPr>
        </p:nvSpPr>
        <p:spPr/>
        <p:txBody>
          <a:bodyPr/>
          <a:lstStyle/>
          <a:p>
            <a:fld id="{B8D61670-2C8E-40EB-8BA7-BC8FF862C981}" type="datetimeFigureOut">
              <a:rPr lang="en-NZ" smtClean="0"/>
              <a:t>20/05/2021</a:t>
            </a:fld>
            <a:endParaRPr lang="en-NZ"/>
          </a:p>
        </p:txBody>
      </p:sp>
      <p:sp>
        <p:nvSpPr>
          <p:cNvPr id="6" name="Footer Placeholder 5">
            <a:extLst>
              <a:ext uri="{FF2B5EF4-FFF2-40B4-BE49-F238E27FC236}">
                <a16:creationId xmlns:a16="http://schemas.microsoft.com/office/drawing/2014/main" id="{F7A5089D-BCA9-4F73-8C22-731B1B5D337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7B15801F-CB07-4A5D-BF85-873F1CFD5C69}"/>
              </a:ext>
            </a:extLst>
          </p:cNvPr>
          <p:cNvSpPr>
            <a:spLocks noGrp="1"/>
          </p:cNvSpPr>
          <p:nvPr>
            <p:ph type="sldNum" sz="quarter" idx="12"/>
          </p:nvPr>
        </p:nvSpPr>
        <p:spPr/>
        <p:txBody>
          <a:bodyPr/>
          <a:lstStyle/>
          <a:p>
            <a:fld id="{2F41B060-EA74-4EAF-92A4-ABB95673EFA2}" type="slidenum">
              <a:rPr lang="en-NZ" smtClean="0"/>
              <a:t>‹#›</a:t>
            </a:fld>
            <a:endParaRPr lang="en-NZ"/>
          </a:p>
        </p:txBody>
      </p:sp>
    </p:spTree>
    <p:extLst>
      <p:ext uri="{BB962C8B-B14F-4D97-AF65-F5344CB8AC3E}">
        <p14:creationId xmlns:p14="http://schemas.microsoft.com/office/powerpoint/2010/main" val="658968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4CD6D-CA55-4719-A38F-6EC44C755B2C}"/>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02332E3-9E15-49D2-9149-32C48F00B8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79207B-39AF-48E9-90E0-7F3028ABF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C840AFF4-9374-4B97-873B-3E9B8DBA4D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D8F2D2-DB36-4A85-8B86-1D7C0A6B71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735FD05D-A937-4883-9E4E-87015AF37A27}"/>
              </a:ext>
            </a:extLst>
          </p:cNvPr>
          <p:cNvSpPr>
            <a:spLocks noGrp="1"/>
          </p:cNvSpPr>
          <p:nvPr>
            <p:ph type="dt" sz="half" idx="10"/>
          </p:nvPr>
        </p:nvSpPr>
        <p:spPr/>
        <p:txBody>
          <a:bodyPr/>
          <a:lstStyle/>
          <a:p>
            <a:fld id="{B8D61670-2C8E-40EB-8BA7-BC8FF862C981}" type="datetimeFigureOut">
              <a:rPr lang="en-NZ" smtClean="0"/>
              <a:t>20/05/2021</a:t>
            </a:fld>
            <a:endParaRPr lang="en-NZ"/>
          </a:p>
        </p:txBody>
      </p:sp>
      <p:sp>
        <p:nvSpPr>
          <p:cNvPr id="8" name="Footer Placeholder 7">
            <a:extLst>
              <a:ext uri="{FF2B5EF4-FFF2-40B4-BE49-F238E27FC236}">
                <a16:creationId xmlns:a16="http://schemas.microsoft.com/office/drawing/2014/main" id="{933FA288-37BE-4828-83F1-1F12D7516699}"/>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9EEE49FC-A813-43A2-9363-D1839240C296}"/>
              </a:ext>
            </a:extLst>
          </p:cNvPr>
          <p:cNvSpPr>
            <a:spLocks noGrp="1"/>
          </p:cNvSpPr>
          <p:nvPr>
            <p:ph type="sldNum" sz="quarter" idx="12"/>
          </p:nvPr>
        </p:nvSpPr>
        <p:spPr/>
        <p:txBody>
          <a:bodyPr/>
          <a:lstStyle/>
          <a:p>
            <a:fld id="{2F41B060-EA74-4EAF-92A4-ABB95673EFA2}" type="slidenum">
              <a:rPr lang="en-NZ" smtClean="0"/>
              <a:t>‹#›</a:t>
            </a:fld>
            <a:endParaRPr lang="en-NZ"/>
          </a:p>
        </p:txBody>
      </p:sp>
    </p:spTree>
    <p:extLst>
      <p:ext uri="{BB962C8B-B14F-4D97-AF65-F5344CB8AC3E}">
        <p14:creationId xmlns:p14="http://schemas.microsoft.com/office/powerpoint/2010/main" val="82980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32B9D-22E8-4D18-B8B0-8B6D40467E8B}"/>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C240F235-ADCE-4815-A07B-2CBE8582A179}"/>
              </a:ext>
            </a:extLst>
          </p:cNvPr>
          <p:cNvSpPr>
            <a:spLocks noGrp="1"/>
          </p:cNvSpPr>
          <p:nvPr>
            <p:ph type="dt" sz="half" idx="10"/>
          </p:nvPr>
        </p:nvSpPr>
        <p:spPr/>
        <p:txBody>
          <a:bodyPr/>
          <a:lstStyle/>
          <a:p>
            <a:fld id="{B8D61670-2C8E-40EB-8BA7-BC8FF862C981}" type="datetimeFigureOut">
              <a:rPr lang="en-NZ" smtClean="0"/>
              <a:t>20/05/2021</a:t>
            </a:fld>
            <a:endParaRPr lang="en-NZ"/>
          </a:p>
        </p:txBody>
      </p:sp>
      <p:sp>
        <p:nvSpPr>
          <p:cNvPr id="4" name="Footer Placeholder 3">
            <a:extLst>
              <a:ext uri="{FF2B5EF4-FFF2-40B4-BE49-F238E27FC236}">
                <a16:creationId xmlns:a16="http://schemas.microsoft.com/office/drawing/2014/main" id="{D1663729-B83B-49DB-8FAA-CC207307A418}"/>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CD3E84CA-8138-49D0-8CB7-04CE7E3072DE}"/>
              </a:ext>
            </a:extLst>
          </p:cNvPr>
          <p:cNvSpPr>
            <a:spLocks noGrp="1"/>
          </p:cNvSpPr>
          <p:nvPr>
            <p:ph type="sldNum" sz="quarter" idx="12"/>
          </p:nvPr>
        </p:nvSpPr>
        <p:spPr/>
        <p:txBody>
          <a:bodyPr/>
          <a:lstStyle/>
          <a:p>
            <a:fld id="{2F41B060-EA74-4EAF-92A4-ABB95673EFA2}" type="slidenum">
              <a:rPr lang="en-NZ" smtClean="0"/>
              <a:t>‹#›</a:t>
            </a:fld>
            <a:endParaRPr lang="en-NZ"/>
          </a:p>
        </p:txBody>
      </p:sp>
    </p:spTree>
    <p:extLst>
      <p:ext uri="{BB962C8B-B14F-4D97-AF65-F5344CB8AC3E}">
        <p14:creationId xmlns:p14="http://schemas.microsoft.com/office/powerpoint/2010/main" val="286190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4DEF6-6450-42E2-8496-BCC7FA2F9CF0}"/>
              </a:ext>
            </a:extLst>
          </p:cNvPr>
          <p:cNvSpPr>
            <a:spLocks noGrp="1"/>
          </p:cNvSpPr>
          <p:nvPr>
            <p:ph type="dt" sz="half" idx="10"/>
          </p:nvPr>
        </p:nvSpPr>
        <p:spPr/>
        <p:txBody>
          <a:bodyPr/>
          <a:lstStyle/>
          <a:p>
            <a:fld id="{B8D61670-2C8E-40EB-8BA7-BC8FF862C981}" type="datetimeFigureOut">
              <a:rPr lang="en-NZ" smtClean="0"/>
              <a:t>20/05/2021</a:t>
            </a:fld>
            <a:endParaRPr lang="en-NZ"/>
          </a:p>
        </p:txBody>
      </p:sp>
      <p:sp>
        <p:nvSpPr>
          <p:cNvPr id="3" name="Footer Placeholder 2">
            <a:extLst>
              <a:ext uri="{FF2B5EF4-FFF2-40B4-BE49-F238E27FC236}">
                <a16:creationId xmlns:a16="http://schemas.microsoft.com/office/drawing/2014/main" id="{D6DD17FA-1E73-4C44-86A9-FC4F222043C1}"/>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12721E86-8F20-4073-B023-60BB75086DBD}"/>
              </a:ext>
            </a:extLst>
          </p:cNvPr>
          <p:cNvSpPr>
            <a:spLocks noGrp="1"/>
          </p:cNvSpPr>
          <p:nvPr>
            <p:ph type="sldNum" sz="quarter" idx="12"/>
          </p:nvPr>
        </p:nvSpPr>
        <p:spPr/>
        <p:txBody>
          <a:bodyPr/>
          <a:lstStyle/>
          <a:p>
            <a:fld id="{2F41B060-EA74-4EAF-92A4-ABB95673EFA2}" type="slidenum">
              <a:rPr lang="en-NZ" smtClean="0"/>
              <a:t>‹#›</a:t>
            </a:fld>
            <a:endParaRPr lang="en-NZ"/>
          </a:p>
        </p:txBody>
      </p:sp>
    </p:spTree>
    <p:extLst>
      <p:ext uri="{BB962C8B-B14F-4D97-AF65-F5344CB8AC3E}">
        <p14:creationId xmlns:p14="http://schemas.microsoft.com/office/powerpoint/2010/main" val="713164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6040F-8769-4F54-BC52-37D370F70B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0FB3DD69-88C5-432A-87F8-EF57149527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1FFE3D2D-6ABF-4FCF-9793-6E55E3041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C74BDA-819D-4C34-8AC1-3DCDA45A6162}"/>
              </a:ext>
            </a:extLst>
          </p:cNvPr>
          <p:cNvSpPr>
            <a:spLocks noGrp="1"/>
          </p:cNvSpPr>
          <p:nvPr>
            <p:ph type="dt" sz="half" idx="10"/>
          </p:nvPr>
        </p:nvSpPr>
        <p:spPr/>
        <p:txBody>
          <a:bodyPr/>
          <a:lstStyle/>
          <a:p>
            <a:fld id="{B8D61670-2C8E-40EB-8BA7-BC8FF862C981}" type="datetimeFigureOut">
              <a:rPr lang="en-NZ" smtClean="0"/>
              <a:t>20/05/2021</a:t>
            </a:fld>
            <a:endParaRPr lang="en-NZ"/>
          </a:p>
        </p:txBody>
      </p:sp>
      <p:sp>
        <p:nvSpPr>
          <p:cNvPr id="6" name="Footer Placeholder 5">
            <a:extLst>
              <a:ext uri="{FF2B5EF4-FFF2-40B4-BE49-F238E27FC236}">
                <a16:creationId xmlns:a16="http://schemas.microsoft.com/office/drawing/2014/main" id="{73ACCFA0-DAD1-472B-8123-0026403628E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CB9442C-2DE1-405A-BDF1-DD9445F4DBE5}"/>
              </a:ext>
            </a:extLst>
          </p:cNvPr>
          <p:cNvSpPr>
            <a:spLocks noGrp="1"/>
          </p:cNvSpPr>
          <p:nvPr>
            <p:ph type="sldNum" sz="quarter" idx="12"/>
          </p:nvPr>
        </p:nvSpPr>
        <p:spPr/>
        <p:txBody>
          <a:bodyPr/>
          <a:lstStyle/>
          <a:p>
            <a:fld id="{2F41B060-EA74-4EAF-92A4-ABB95673EFA2}" type="slidenum">
              <a:rPr lang="en-NZ" smtClean="0"/>
              <a:t>‹#›</a:t>
            </a:fld>
            <a:endParaRPr lang="en-NZ"/>
          </a:p>
        </p:txBody>
      </p:sp>
    </p:spTree>
    <p:extLst>
      <p:ext uri="{BB962C8B-B14F-4D97-AF65-F5344CB8AC3E}">
        <p14:creationId xmlns:p14="http://schemas.microsoft.com/office/powerpoint/2010/main" val="3030703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DE4AD-FC4B-4A81-ACD1-2146D5F7AF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37AFEAE-658E-4939-A6FA-7502EE19E2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845C7BB6-8332-40D0-9912-B1663E6D2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5C4184-B3E2-498D-A19D-76FA47976CBB}"/>
              </a:ext>
            </a:extLst>
          </p:cNvPr>
          <p:cNvSpPr>
            <a:spLocks noGrp="1"/>
          </p:cNvSpPr>
          <p:nvPr>
            <p:ph type="dt" sz="half" idx="10"/>
          </p:nvPr>
        </p:nvSpPr>
        <p:spPr/>
        <p:txBody>
          <a:bodyPr/>
          <a:lstStyle/>
          <a:p>
            <a:fld id="{B8D61670-2C8E-40EB-8BA7-BC8FF862C981}" type="datetimeFigureOut">
              <a:rPr lang="en-NZ" smtClean="0"/>
              <a:t>20/05/2021</a:t>
            </a:fld>
            <a:endParaRPr lang="en-NZ"/>
          </a:p>
        </p:txBody>
      </p:sp>
      <p:sp>
        <p:nvSpPr>
          <p:cNvPr id="6" name="Footer Placeholder 5">
            <a:extLst>
              <a:ext uri="{FF2B5EF4-FFF2-40B4-BE49-F238E27FC236}">
                <a16:creationId xmlns:a16="http://schemas.microsoft.com/office/drawing/2014/main" id="{7E03A299-3551-4474-B421-B018B416E38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F58AC0A-F314-4240-BF89-8C896987205C}"/>
              </a:ext>
            </a:extLst>
          </p:cNvPr>
          <p:cNvSpPr>
            <a:spLocks noGrp="1"/>
          </p:cNvSpPr>
          <p:nvPr>
            <p:ph type="sldNum" sz="quarter" idx="12"/>
          </p:nvPr>
        </p:nvSpPr>
        <p:spPr/>
        <p:txBody>
          <a:bodyPr/>
          <a:lstStyle/>
          <a:p>
            <a:fld id="{2F41B060-EA74-4EAF-92A4-ABB95673EFA2}" type="slidenum">
              <a:rPr lang="en-NZ" smtClean="0"/>
              <a:t>‹#›</a:t>
            </a:fld>
            <a:endParaRPr lang="en-NZ"/>
          </a:p>
        </p:txBody>
      </p:sp>
    </p:spTree>
    <p:extLst>
      <p:ext uri="{BB962C8B-B14F-4D97-AF65-F5344CB8AC3E}">
        <p14:creationId xmlns:p14="http://schemas.microsoft.com/office/powerpoint/2010/main" val="944719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83F0EA-99E8-41CB-8A9B-4B269D9190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3823336-23A0-4B7D-B3E6-986E597018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63907CF-A49B-47C4-8163-D6859C24F4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61670-2C8E-40EB-8BA7-BC8FF862C981}" type="datetimeFigureOut">
              <a:rPr lang="en-NZ" smtClean="0"/>
              <a:t>20/05/2021</a:t>
            </a:fld>
            <a:endParaRPr lang="en-NZ"/>
          </a:p>
        </p:txBody>
      </p:sp>
      <p:sp>
        <p:nvSpPr>
          <p:cNvPr id="5" name="Footer Placeholder 4">
            <a:extLst>
              <a:ext uri="{FF2B5EF4-FFF2-40B4-BE49-F238E27FC236}">
                <a16:creationId xmlns:a16="http://schemas.microsoft.com/office/drawing/2014/main" id="{1BCB6E77-DF59-465E-8D90-0D64D2B17D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22A2C8B6-E5F4-4C7A-9FB0-D996738B1C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41B060-EA74-4EAF-92A4-ABB95673EFA2}" type="slidenum">
              <a:rPr lang="en-NZ" smtClean="0"/>
              <a:t>‹#›</a:t>
            </a:fld>
            <a:endParaRPr lang="en-NZ"/>
          </a:p>
        </p:txBody>
      </p:sp>
    </p:spTree>
    <p:extLst>
      <p:ext uri="{BB962C8B-B14F-4D97-AF65-F5344CB8AC3E}">
        <p14:creationId xmlns:p14="http://schemas.microsoft.com/office/powerpoint/2010/main" val="4194037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D7F2B50-59DB-46B6-913C-DCD1B8619A9A}" type="datetimeFigureOut">
              <a:rPr lang="en-NZ" smtClean="0"/>
              <a:t>20/05/2021</a:t>
            </a:fld>
            <a:endParaRPr lang="en-NZ"/>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NZ"/>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C292BC3-936E-47E0-A731-623B54B8B884}" type="slidenum">
              <a:rPr lang="en-NZ" smtClean="0"/>
              <a:t>‹#›</a:t>
            </a:fld>
            <a:endParaRPr lang="en-NZ"/>
          </a:p>
        </p:txBody>
      </p:sp>
    </p:spTree>
    <p:extLst>
      <p:ext uri="{BB962C8B-B14F-4D97-AF65-F5344CB8AC3E}">
        <p14:creationId xmlns:p14="http://schemas.microsoft.com/office/powerpoint/2010/main" val="267830845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hyperlink" Target="https://doi.org/10.1080/2578711X.2020.1783891" TargetMode="Externa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image" Target="../media/image8.png"/><Relationship Id="rId16" Type="http://schemas.openxmlformats.org/officeDocument/2006/relationships/diagramQuickStyle" Target="../diagrams/quickStyle5.xml"/><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Vnk6br-byDQ" TargetMode="External"/><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Vnk6br-byDQ" TargetMode="External"/><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Layout" Target="../diagrams/layout6.xml"/><Relationship Id="rId7" Type="http://schemas.openxmlformats.org/officeDocument/2006/relationships/image" Target="../media/image20.jpeg"/><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11" Type="http://schemas.openxmlformats.org/officeDocument/2006/relationships/image" Target="../media/image24.jpeg"/><Relationship Id="rId5" Type="http://schemas.openxmlformats.org/officeDocument/2006/relationships/diagramColors" Target="../diagrams/colors6.xml"/><Relationship Id="rId10" Type="http://schemas.openxmlformats.org/officeDocument/2006/relationships/image" Target="../media/image23.jpeg"/><Relationship Id="rId4" Type="http://schemas.openxmlformats.org/officeDocument/2006/relationships/diagramQuickStyle" Target="../diagrams/quickStyle6.xml"/><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Vnk6br-byDQ" TargetMode="External"/><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hyperlink" Target="https://doi.org/10.1080/2578711X.2020.1783891"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hyperlink" Target="https://doi.org/10.1080/2578711X.2020.1783891" TargetMode="External"/><Relationship Id="rId13" Type="http://schemas.openxmlformats.org/officeDocument/2006/relationships/image" Target="../media/image16.png"/><Relationship Id="rId3" Type="http://schemas.openxmlformats.org/officeDocument/2006/relationships/diagramLayout" Target="../diagrams/layout2.xml"/><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diagramData" Target="../diagrams/data2.xml"/><Relationship Id="rId16" Type="http://schemas.openxmlformats.org/officeDocument/2006/relationships/image" Target="../media/image19.svg"/><Relationship Id="rId1" Type="http://schemas.openxmlformats.org/officeDocument/2006/relationships/slideLayout" Target="../slideLayouts/slideLayout13.xml"/><Relationship Id="rId6" Type="http://schemas.microsoft.com/office/2007/relationships/diagramDrawing" Target="../diagrams/drawing2.xml"/><Relationship Id="rId11" Type="http://schemas.openxmlformats.org/officeDocument/2006/relationships/image" Target="../media/image14.png"/><Relationship Id="rId5" Type="http://schemas.openxmlformats.org/officeDocument/2006/relationships/diagramColors" Target="../diagrams/colors2.xml"/><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diagramQuickStyle" Target="../diagrams/quickStyle2.xml"/><Relationship Id="rId9" Type="http://schemas.openxmlformats.org/officeDocument/2006/relationships/image" Target="../media/image12.png"/><Relationship Id="rId1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8F7FDF-4D38-4FCA-8661-AD58DC25ED9B}"/>
              </a:ext>
            </a:extLst>
          </p:cNvPr>
          <p:cNvSpPr>
            <a:spLocks noGrp="1"/>
          </p:cNvSpPr>
          <p:nvPr>
            <p:ph type="ctrTitle"/>
          </p:nvPr>
        </p:nvSpPr>
        <p:spPr>
          <a:xfrm>
            <a:off x="1164681" y="1195512"/>
            <a:ext cx="9440034" cy="1481428"/>
          </a:xfrm>
        </p:spPr>
        <p:txBody>
          <a:bodyPr>
            <a:normAutofit fontScale="90000"/>
          </a:bodyPr>
          <a:lstStyle/>
          <a:p>
            <a:r>
              <a:rPr lang="en-NZ" dirty="0"/>
              <a:t>The Importance of Place </a:t>
            </a:r>
            <a:br>
              <a:rPr lang="en-NZ" dirty="0"/>
            </a:br>
            <a:r>
              <a:rPr lang="en-NZ" dirty="0"/>
              <a:t>and </a:t>
            </a:r>
            <a:br>
              <a:rPr lang="en-NZ" dirty="0"/>
            </a:br>
            <a:r>
              <a:rPr lang="en-NZ" dirty="0"/>
              <a:t>Place-based Policies </a:t>
            </a:r>
          </a:p>
        </p:txBody>
      </p:sp>
      <p:sp>
        <p:nvSpPr>
          <p:cNvPr id="8" name="Subtitle 7">
            <a:extLst>
              <a:ext uri="{FF2B5EF4-FFF2-40B4-BE49-F238E27FC236}">
                <a16:creationId xmlns:a16="http://schemas.microsoft.com/office/drawing/2014/main" id="{236F2CE4-831A-4C03-BB0D-DE1CA61D9641}"/>
              </a:ext>
            </a:extLst>
          </p:cNvPr>
          <p:cNvSpPr>
            <a:spLocks noGrp="1"/>
          </p:cNvSpPr>
          <p:nvPr>
            <p:ph type="subTitle" idx="1"/>
          </p:nvPr>
        </p:nvSpPr>
        <p:spPr>
          <a:xfrm>
            <a:off x="1164681" y="3222090"/>
            <a:ext cx="9440034" cy="1181153"/>
          </a:xfrm>
        </p:spPr>
        <p:txBody>
          <a:bodyPr>
            <a:noAutofit/>
          </a:bodyPr>
          <a:lstStyle/>
          <a:p>
            <a:pPr>
              <a:lnSpc>
                <a:spcPct val="90000"/>
              </a:lnSpc>
            </a:pPr>
            <a:r>
              <a:rPr lang="en-NZ" dirty="0">
                <a:solidFill>
                  <a:srgbClr val="FF4600"/>
                </a:solidFill>
              </a:rPr>
              <a:t>David Wilson</a:t>
            </a:r>
          </a:p>
          <a:p>
            <a:pPr>
              <a:lnSpc>
                <a:spcPct val="90000"/>
              </a:lnSpc>
            </a:pPr>
            <a:r>
              <a:rPr lang="en-NZ" dirty="0">
                <a:solidFill>
                  <a:srgbClr val="FF4600"/>
                </a:solidFill>
              </a:rPr>
              <a:t>EDNZ Conference Palmerston North 27, 28 May 2021 </a:t>
            </a:r>
          </a:p>
        </p:txBody>
      </p:sp>
      <p:pic>
        <p:nvPicPr>
          <p:cNvPr id="3" name="Picture 2">
            <a:extLst>
              <a:ext uri="{FF2B5EF4-FFF2-40B4-BE49-F238E27FC236}">
                <a16:creationId xmlns:a16="http://schemas.microsoft.com/office/drawing/2014/main" id="{0C895DA4-B767-46B2-A2FA-7B896560B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095" y="5277441"/>
            <a:ext cx="5222614" cy="1005353"/>
          </a:xfrm>
          <a:prstGeom prst="rect">
            <a:avLst/>
          </a:prstGeom>
        </p:spPr>
      </p:pic>
      <p:pic>
        <p:nvPicPr>
          <p:cNvPr id="14" name="Picture 13">
            <a:extLst>
              <a:ext uri="{FF2B5EF4-FFF2-40B4-BE49-F238E27FC236}">
                <a16:creationId xmlns:a16="http://schemas.microsoft.com/office/drawing/2014/main" id="{E835EED3-A750-43FE-B6D7-B5BAFACD4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74" y="4349620"/>
            <a:ext cx="3555233" cy="1964266"/>
          </a:xfrm>
          <a:prstGeom prst="rect">
            <a:avLst/>
          </a:prstGeom>
        </p:spPr>
      </p:pic>
    </p:spTree>
    <p:extLst>
      <p:ext uri="{BB962C8B-B14F-4D97-AF65-F5344CB8AC3E}">
        <p14:creationId xmlns:p14="http://schemas.microsoft.com/office/powerpoint/2010/main" val="2706618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A08B3C-8E69-4155-A082-FCBB226AD5A1}"/>
              </a:ext>
            </a:extLst>
          </p:cNvPr>
          <p:cNvSpPr>
            <a:spLocks noGrp="1"/>
          </p:cNvSpPr>
          <p:nvPr>
            <p:ph type="title"/>
          </p:nvPr>
        </p:nvSpPr>
        <p:spPr>
          <a:xfrm>
            <a:off x="913881" y="304749"/>
            <a:ext cx="10456483" cy="781930"/>
          </a:xfrm>
        </p:spPr>
        <p:txBody>
          <a:bodyPr>
            <a:normAutofit/>
          </a:bodyPr>
          <a:lstStyle/>
          <a:p>
            <a:r>
              <a:rPr lang="en-NZ" dirty="0">
                <a:solidFill>
                  <a:srgbClr val="FF0000"/>
                </a:solidFill>
              </a:rPr>
              <a:t>‘The Tragedy of Faltering expectations’</a:t>
            </a:r>
          </a:p>
        </p:txBody>
      </p:sp>
      <p:pic>
        <p:nvPicPr>
          <p:cNvPr id="8" name="Picture 7">
            <a:extLst>
              <a:ext uri="{FF2B5EF4-FFF2-40B4-BE49-F238E27FC236}">
                <a16:creationId xmlns:a16="http://schemas.microsoft.com/office/drawing/2014/main" id="{2A8004B5-DFF7-4EDF-BDED-4ADFD3837E7D}"/>
              </a:ext>
            </a:extLst>
          </p:cNvPr>
          <p:cNvPicPr>
            <a:picLocks noChangeAspect="1"/>
          </p:cNvPicPr>
          <p:nvPr/>
        </p:nvPicPr>
        <p:blipFill>
          <a:blip r:embed="rId2"/>
          <a:stretch>
            <a:fillRect/>
          </a:stretch>
        </p:blipFill>
        <p:spPr>
          <a:xfrm>
            <a:off x="9077739" y="6034383"/>
            <a:ext cx="2793659" cy="538797"/>
          </a:xfrm>
          <a:prstGeom prst="rect">
            <a:avLst/>
          </a:prstGeom>
        </p:spPr>
      </p:pic>
      <p:graphicFrame>
        <p:nvGraphicFramePr>
          <p:cNvPr id="7" name="Content Placeholder 6">
            <a:extLst>
              <a:ext uri="{FF2B5EF4-FFF2-40B4-BE49-F238E27FC236}">
                <a16:creationId xmlns:a16="http://schemas.microsoft.com/office/drawing/2014/main" id="{A3AB9B9F-04C4-4F74-A956-CB689335A0CF}"/>
              </a:ext>
            </a:extLst>
          </p:cNvPr>
          <p:cNvGraphicFramePr>
            <a:graphicFrameLocks noGrp="1"/>
          </p:cNvGraphicFramePr>
          <p:nvPr>
            <p:ph idx="1"/>
            <p:extLst>
              <p:ext uri="{D42A27DB-BD31-4B8C-83A1-F6EECF244321}">
                <p14:modId xmlns:p14="http://schemas.microsoft.com/office/powerpoint/2010/main" val="1480708814"/>
              </p:ext>
            </p:extLst>
          </p:nvPr>
        </p:nvGraphicFramePr>
        <p:xfrm>
          <a:off x="914401" y="1086679"/>
          <a:ext cx="10353244" cy="3856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CCCB4122-6FE9-411C-9106-E01534048543}"/>
              </a:ext>
            </a:extLst>
          </p:cNvPr>
          <p:cNvSpPr txBox="1"/>
          <p:nvPr/>
        </p:nvSpPr>
        <p:spPr>
          <a:xfrm>
            <a:off x="689113" y="5870375"/>
            <a:ext cx="6387547" cy="646331"/>
          </a:xfrm>
          <a:prstGeom prst="rect">
            <a:avLst/>
          </a:prstGeom>
          <a:noFill/>
        </p:spPr>
        <p:txBody>
          <a:bodyPr wrap="square">
            <a:spAutoFit/>
          </a:bodyPr>
          <a:lstStyle/>
          <a:p>
            <a:r>
              <a:rPr lang="en-NZ" b="0" i="0" dirty="0">
                <a:solidFill>
                  <a:schemeClr val="tx2"/>
                </a:solidFill>
                <a:effectLst/>
                <a:latin typeface="Open Sans" panose="020B0606030504020204" pitchFamily="34" charset="0"/>
              </a:rPr>
              <a:t>Source: Beer, A et al (2020), Regional Studies Policy Impact Books, 2:1, 3, DOI</a:t>
            </a:r>
            <a:r>
              <a:rPr lang="en-NZ" b="0" i="0" dirty="0">
                <a:solidFill>
                  <a:srgbClr val="333333"/>
                </a:solidFill>
                <a:effectLst/>
                <a:latin typeface="Open Sans" panose="020B0606030504020204" pitchFamily="34" charset="0"/>
              </a:rPr>
              <a:t>: </a:t>
            </a:r>
            <a:r>
              <a:rPr lang="en-NZ" b="0" i="0" u="sng" dirty="0">
                <a:solidFill>
                  <a:srgbClr val="333333"/>
                </a:solidFill>
                <a:effectLst/>
                <a:latin typeface="Open Sans" panose="020B0606030504020204" pitchFamily="34" charset="0"/>
                <a:hlinkClick r:id="rId8"/>
              </a:rPr>
              <a:t>10.1080/2578711X.2020.1783891</a:t>
            </a:r>
            <a:endParaRPr lang="en-NZ" dirty="0"/>
          </a:p>
        </p:txBody>
      </p:sp>
      <p:graphicFrame>
        <p:nvGraphicFramePr>
          <p:cNvPr id="10" name="Diagram 9">
            <a:extLst>
              <a:ext uri="{FF2B5EF4-FFF2-40B4-BE49-F238E27FC236}">
                <a16:creationId xmlns:a16="http://schemas.microsoft.com/office/drawing/2014/main" id="{1B60CE89-474A-4A55-8F76-5609AF4A01F6}"/>
              </a:ext>
            </a:extLst>
          </p:cNvPr>
          <p:cNvGraphicFramePr/>
          <p:nvPr>
            <p:extLst>
              <p:ext uri="{D42A27DB-BD31-4B8C-83A1-F6EECF244321}">
                <p14:modId xmlns:p14="http://schemas.microsoft.com/office/powerpoint/2010/main" val="3076323977"/>
              </p:ext>
            </p:extLst>
          </p:nvPr>
        </p:nvGraphicFramePr>
        <p:xfrm>
          <a:off x="4543286" y="809974"/>
          <a:ext cx="5066748" cy="26239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Diagram 10">
            <a:extLst>
              <a:ext uri="{FF2B5EF4-FFF2-40B4-BE49-F238E27FC236}">
                <a16:creationId xmlns:a16="http://schemas.microsoft.com/office/drawing/2014/main" id="{C8E3DE3E-97BD-4DC3-8854-EAD9CF42B0CE}"/>
              </a:ext>
            </a:extLst>
          </p:cNvPr>
          <p:cNvGraphicFramePr/>
          <p:nvPr>
            <p:extLst>
              <p:ext uri="{D42A27DB-BD31-4B8C-83A1-F6EECF244321}">
                <p14:modId xmlns:p14="http://schemas.microsoft.com/office/powerpoint/2010/main" val="3020563351"/>
              </p:ext>
            </p:extLst>
          </p:nvPr>
        </p:nvGraphicFramePr>
        <p:xfrm>
          <a:off x="4333461" y="3897561"/>
          <a:ext cx="6944138" cy="158883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32626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A08B3C-8E69-4155-A082-FCBB226AD5A1}"/>
              </a:ext>
            </a:extLst>
          </p:cNvPr>
          <p:cNvSpPr>
            <a:spLocks noGrp="1"/>
          </p:cNvSpPr>
          <p:nvPr>
            <p:ph type="title"/>
          </p:nvPr>
        </p:nvSpPr>
        <p:spPr>
          <a:xfrm>
            <a:off x="1219199" y="188505"/>
            <a:ext cx="10053682" cy="830081"/>
          </a:xfrm>
        </p:spPr>
        <p:txBody>
          <a:bodyPr>
            <a:normAutofit/>
          </a:bodyPr>
          <a:lstStyle/>
          <a:p>
            <a:r>
              <a:rPr lang="en-NZ" dirty="0">
                <a:solidFill>
                  <a:srgbClr val="FF0000"/>
                </a:solidFill>
              </a:rPr>
              <a:t>Success factors: (abbreviated)</a:t>
            </a:r>
          </a:p>
        </p:txBody>
      </p:sp>
      <p:pic>
        <p:nvPicPr>
          <p:cNvPr id="8" name="Picture 7">
            <a:extLst>
              <a:ext uri="{FF2B5EF4-FFF2-40B4-BE49-F238E27FC236}">
                <a16:creationId xmlns:a16="http://schemas.microsoft.com/office/drawing/2014/main" id="{2A8004B5-DFF7-4EDF-BDED-4ADFD3837E7D}"/>
              </a:ext>
            </a:extLst>
          </p:cNvPr>
          <p:cNvPicPr>
            <a:picLocks noChangeAspect="1"/>
          </p:cNvPicPr>
          <p:nvPr/>
        </p:nvPicPr>
        <p:blipFill>
          <a:blip r:embed="rId2"/>
          <a:stretch>
            <a:fillRect/>
          </a:stretch>
        </p:blipFill>
        <p:spPr>
          <a:xfrm>
            <a:off x="7962313" y="5850446"/>
            <a:ext cx="3644041" cy="702805"/>
          </a:xfrm>
          <a:prstGeom prst="rect">
            <a:avLst/>
          </a:prstGeom>
        </p:spPr>
      </p:pic>
      <p:sp>
        <p:nvSpPr>
          <p:cNvPr id="3" name="Content Placeholder 2">
            <a:extLst>
              <a:ext uri="{FF2B5EF4-FFF2-40B4-BE49-F238E27FC236}">
                <a16:creationId xmlns:a16="http://schemas.microsoft.com/office/drawing/2014/main" id="{79F973AA-6FDE-44C7-B2D9-BAE2BA35A399}"/>
              </a:ext>
            </a:extLst>
          </p:cNvPr>
          <p:cNvSpPr>
            <a:spLocks noGrp="1"/>
          </p:cNvSpPr>
          <p:nvPr>
            <p:ph idx="1"/>
          </p:nvPr>
        </p:nvSpPr>
        <p:spPr>
          <a:xfrm>
            <a:off x="2173357" y="1338471"/>
            <a:ext cx="8044069" cy="3803372"/>
          </a:xfrm>
        </p:spPr>
        <p:txBody>
          <a:bodyPr>
            <a:normAutofit fontScale="92500" lnSpcReduction="20000"/>
          </a:bodyPr>
          <a:lstStyle/>
          <a:p>
            <a:pPr marL="494100" indent="-457200" algn="l">
              <a:buFont typeface="+mj-lt"/>
              <a:buAutoNum type="arabicPeriod"/>
            </a:pPr>
            <a:r>
              <a:rPr lang="en-NZ" i="1" dirty="0">
                <a:solidFill>
                  <a:schemeClr val="tx1"/>
                </a:solidFill>
                <a:latin typeface="Arial" panose="020B0604020202020204" pitchFamily="34" charset="0"/>
                <a:cs typeface="Arial" panose="020B0604020202020204" pitchFamily="34" charset="0"/>
              </a:rPr>
              <a:t>An explicit focus on place</a:t>
            </a:r>
          </a:p>
          <a:p>
            <a:pPr marL="494100" indent="-457200" algn="l">
              <a:buFont typeface="+mj-lt"/>
              <a:buAutoNum type="arabicPeriod"/>
            </a:pPr>
            <a:r>
              <a:rPr lang="en-NZ" i="1" dirty="0">
                <a:solidFill>
                  <a:schemeClr val="tx1"/>
                </a:solidFill>
                <a:latin typeface="Arial" panose="020B0604020202020204" pitchFamily="34" charset="0"/>
                <a:cs typeface="Arial" panose="020B0604020202020204" pitchFamily="34" charset="0"/>
              </a:rPr>
              <a:t>Engage with local institutions</a:t>
            </a:r>
          </a:p>
          <a:p>
            <a:pPr marL="494100" indent="-457200" algn="l">
              <a:buFont typeface="+mj-lt"/>
              <a:buAutoNum type="arabicPeriod"/>
            </a:pPr>
            <a:r>
              <a:rPr lang="en-NZ" i="1" dirty="0">
                <a:solidFill>
                  <a:schemeClr val="tx1"/>
                </a:solidFill>
                <a:latin typeface="Arial" panose="020B0604020202020204" pitchFamily="34" charset="0"/>
                <a:cs typeface="Arial" panose="020B0604020202020204" pitchFamily="34" charset="0"/>
              </a:rPr>
              <a:t>Focus on governance</a:t>
            </a:r>
          </a:p>
          <a:p>
            <a:pPr marL="494100" indent="-457200" algn="l">
              <a:buFont typeface="+mj-lt"/>
              <a:buAutoNum type="arabicPeriod"/>
            </a:pPr>
            <a:r>
              <a:rPr lang="en-NZ" i="1" dirty="0">
                <a:solidFill>
                  <a:schemeClr val="tx1"/>
                </a:solidFill>
                <a:latin typeface="Arial" panose="020B0604020202020204" pitchFamily="34" charset="0"/>
                <a:cs typeface="Arial" panose="020B0604020202020204" pitchFamily="34" charset="0"/>
              </a:rPr>
              <a:t>Emphasise value creation and the local capture of value</a:t>
            </a:r>
          </a:p>
          <a:p>
            <a:pPr marL="494100" indent="-457200" algn="l">
              <a:buFont typeface="+mj-lt"/>
              <a:buAutoNum type="arabicPeriod"/>
            </a:pPr>
            <a:r>
              <a:rPr lang="en-NZ" i="1" dirty="0">
                <a:solidFill>
                  <a:schemeClr val="tx1"/>
                </a:solidFill>
                <a:latin typeface="Arial" panose="020B0604020202020204" pitchFamily="34" charset="0"/>
                <a:cs typeface="Arial" panose="020B0604020202020204" pitchFamily="34" charset="0"/>
              </a:rPr>
              <a:t>Consider the performance of places over a long timeframe</a:t>
            </a:r>
          </a:p>
          <a:p>
            <a:pPr marL="494100" indent="-457200" algn="l">
              <a:buFont typeface="+mj-lt"/>
              <a:buAutoNum type="arabicPeriod"/>
            </a:pPr>
            <a:r>
              <a:rPr lang="en-NZ" i="1" dirty="0">
                <a:solidFill>
                  <a:schemeClr val="tx1"/>
                </a:solidFill>
                <a:latin typeface="Arial" panose="020B0604020202020204" pitchFamily="34" charset="0"/>
                <a:cs typeface="Arial" panose="020B0604020202020204" pitchFamily="34" charset="0"/>
              </a:rPr>
              <a:t>Prioritise assistance (for whom adjustment is most challenging)</a:t>
            </a:r>
          </a:p>
          <a:p>
            <a:pPr marL="494100" indent="-457200" algn="l">
              <a:buFont typeface="+mj-lt"/>
              <a:buAutoNum type="arabicPeriod"/>
            </a:pPr>
            <a:r>
              <a:rPr lang="en-NZ" i="1" dirty="0">
                <a:solidFill>
                  <a:schemeClr val="tx1"/>
                </a:solidFill>
                <a:latin typeface="Arial" panose="020B0604020202020204" pitchFamily="34" charset="0"/>
                <a:cs typeface="Arial" panose="020B0604020202020204" pitchFamily="34" charset="0"/>
              </a:rPr>
              <a:t>Accept there is an emotional dimension</a:t>
            </a:r>
          </a:p>
          <a:p>
            <a:pPr marL="494100" indent="-457200" algn="l">
              <a:buFont typeface="+mj-lt"/>
              <a:buAutoNum type="arabicPeriod"/>
            </a:pPr>
            <a:r>
              <a:rPr lang="en-NZ" i="1" dirty="0">
                <a:solidFill>
                  <a:schemeClr val="tx1"/>
                </a:solidFill>
                <a:latin typeface="Arial" panose="020B0604020202020204" pitchFamily="34" charset="0"/>
                <a:cs typeface="Arial" panose="020B0604020202020204" pitchFamily="34" charset="0"/>
              </a:rPr>
              <a:t>Output an outcome measures</a:t>
            </a:r>
          </a:p>
          <a:p>
            <a:pPr marL="494100" indent="-457200" algn="l">
              <a:buFont typeface="+mj-lt"/>
              <a:buAutoNum type="arabicPeriod"/>
            </a:pPr>
            <a:r>
              <a:rPr lang="en-NZ" i="1" dirty="0">
                <a:solidFill>
                  <a:schemeClr val="tx1"/>
                </a:solidFill>
                <a:latin typeface="Arial" panose="020B0604020202020204" pitchFamily="34" charset="0"/>
                <a:cs typeface="Arial" panose="020B0604020202020204" pitchFamily="34" charset="0"/>
              </a:rPr>
              <a:t>Demonstrable, significant achievements built into program design</a:t>
            </a:r>
          </a:p>
          <a:p>
            <a:pPr marL="494100" indent="-457200" algn="l">
              <a:buFont typeface="+mj-lt"/>
              <a:buAutoNum type="arabicPeriod"/>
            </a:pPr>
            <a:r>
              <a:rPr lang="en-NZ" i="1" dirty="0">
                <a:solidFill>
                  <a:schemeClr val="tx1"/>
                </a:solidFill>
                <a:latin typeface="Arial" panose="020B0604020202020204" pitchFamily="34" charset="0"/>
                <a:cs typeface="Arial" panose="020B0604020202020204" pitchFamily="34" charset="0"/>
              </a:rPr>
              <a:t>Embrace goals and aspirations from inception </a:t>
            </a:r>
          </a:p>
          <a:p>
            <a:pPr marL="494100" indent="-457200" algn="l">
              <a:buFont typeface="+mj-lt"/>
              <a:buAutoNum type="arabicPeriod"/>
            </a:pPr>
            <a:endParaRPr lang="en-NZ" i="1"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F5D0702-DC81-424F-A77C-29F3539DE851}"/>
              </a:ext>
            </a:extLst>
          </p:cNvPr>
          <p:cNvSpPr txBox="1"/>
          <p:nvPr/>
        </p:nvSpPr>
        <p:spPr>
          <a:xfrm>
            <a:off x="919119" y="5850446"/>
            <a:ext cx="6096000" cy="646331"/>
          </a:xfrm>
          <a:prstGeom prst="rect">
            <a:avLst/>
          </a:prstGeom>
          <a:noFill/>
        </p:spPr>
        <p:txBody>
          <a:bodyPr wrap="square">
            <a:spAutoFit/>
          </a:bodyPr>
          <a:lstStyle/>
          <a:p>
            <a:r>
              <a:rPr lang="en-NZ" dirty="0">
                <a:hlinkClick r:id="rId3">
                  <a:extLst>
                    <a:ext uri="{A12FA001-AC4F-418D-AE19-62706E023703}">
                      <ahyp:hlinkClr xmlns:ahyp="http://schemas.microsoft.com/office/drawing/2018/hyperlinkcolor" val="tx"/>
                    </a:ext>
                  </a:extLst>
                </a:hlinkClick>
              </a:rPr>
              <a:t>Webinar:</a:t>
            </a:r>
            <a:r>
              <a:rPr lang="en-NZ" dirty="0">
                <a:solidFill>
                  <a:srgbClr val="E98052"/>
                </a:solidFill>
                <a:hlinkClick r:id="rId3">
                  <a:extLst>
                    <a:ext uri="{A12FA001-AC4F-418D-AE19-62706E023703}">
                      <ahyp:hlinkClr xmlns:ahyp="http://schemas.microsoft.com/office/drawing/2018/hyperlinkcolor" val="tx"/>
                    </a:ext>
                  </a:extLst>
                </a:hlinkClick>
              </a:rPr>
              <a:t> https://www.youtube.com/watch?v=Vnk6br-byDQ</a:t>
            </a:r>
            <a:r>
              <a:rPr lang="en-NZ" dirty="0"/>
              <a:t> </a:t>
            </a:r>
          </a:p>
        </p:txBody>
      </p:sp>
    </p:spTree>
    <p:extLst>
      <p:ext uri="{BB962C8B-B14F-4D97-AF65-F5344CB8AC3E}">
        <p14:creationId xmlns:p14="http://schemas.microsoft.com/office/powerpoint/2010/main" val="3704008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A08B3C-8E69-4155-A082-FCBB226AD5A1}"/>
              </a:ext>
            </a:extLst>
          </p:cNvPr>
          <p:cNvSpPr>
            <a:spLocks noGrp="1"/>
          </p:cNvSpPr>
          <p:nvPr>
            <p:ph type="title"/>
          </p:nvPr>
        </p:nvSpPr>
        <p:spPr>
          <a:xfrm>
            <a:off x="1219199" y="188505"/>
            <a:ext cx="10053682" cy="830081"/>
          </a:xfrm>
        </p:spPr>
        <p:txBody>
          <a:bodyPr>
            <a:normAutofit/>
          </a:bodyPr>
          <a:lstStyle/>
          <a:p>
            <a:r>
              <a:rPr lang="en-NZ" dirty="0">
                <a:solidFill>
                  <a:srgbClr val="FF0000"/>
                </a:solidFill>
              </a:rPr>
              <a:t>Beer et al Recommendations:</a:t>
            </a:r>
          </a:p>
        </p:txBody>
      </p:sp>
      <p:pic>
        <p:nvPicPr>
          <p:cNvPr id="8" name="Picture 7">
            <a:extLst>
              <a:ext uri="{FF2B5EF4-FFF2-40B4-BE49-F238E27FC236}">
                <a16:creationId xmlns:a16="http://schemas.microsoft.com/office/drawing/2014/main" id="{2A8004B5-DFF7-4EDF-BDED-4ADFD3837E7D}"/>
              </a:ext>
            </a:extLst>
          </p:cNvPr>
          <p:cNvPicPr>
            <a:picLocks noChangeAspect="1"/>
          </p:cNvPicPr>
          <p:nvPr/>
        </p:nvPicPr>
        <p:blipFill>
          <a:blip r:embed="rId2"/>
          <a:stretch>
            <a:fillRect/>
          </a:stretch>
        </p:blipFill>
        <p:spPr>
          <a:xfrm>
            <a:off x="7962313" y="5850446"/>
            <a:ext cx="3644041" cy="702805"/>
          </a:xfrm>
          <a:prstGeom prst="rect">
            <a:avLst/>
          </a:prstGeom>
        </p:spPr>
      </p:pic>
      <p:sp>
        <p:nvSpPr>
          <p:cNvPr id="3" name="Content Placeholder 2">
            <a:extLst>
              <a:ext uri="{FF2B5EF4-FFF2-40B4-BE49-F238E27FC236}">
                <a16:creationId xmlns:a16="http://schemas.microsoft.com/office/drawing/2014/main" id="{79F973AA-6FDE-44C7-B2D9-BAE2BA35A399}"/>
              </a:ext>
            </a:extLst>
          </p:cNvPr>
          <p:cNvSpPr>
            <a:spLocks noGrp="1"/>
          </p:cNvSpPr>
          <p:nvPr>
            <p:ph idx="1"/>
          </p:nvPr>
        </p:nvSpPr>
        <p:spPr>
          <a:xfrm>
            <a:off x="1219199" y="1603513"/>
            <a:ext cx="9740349" cy="3432313"/>
          </a:xfrm>
        </p:spPr>
        <p:txBody>
          <a:bodyPr>
            <a:normAutofit fontScale="92500" lnSpcReduction="20000"/>
          </a:bodyPr>
          <a:lstStyle/>
          <a:p>
            <a:pPr marL="36900" indent="0" algn="l">
              <a:buNone/>
            </a:pPr>
            <a:r>
              <a:rPr lang="en-NZ" i="1" dirty="0">
                <a:solidFill>
                  <a:schemeClr val="tx1"/>
                </a:solidFill>
                <a:latin typeface="Arial" panose="020B0604020202020204" pitchFamily="34" charset="0"/>
                <a:cs typeface="Arial" panose="020B0604020202020204" pitchFamily="34" charset="0"/>
              </a:rPr>
              <a:t>Governments need to:</a:t>
            </a:r>
          </a:p>
          <a:p>
            <a:pPr marL="494100" indent="-457200" algn="l">
              <a:buFont typeface="+mj-lt"/>
              <a:buAutoNum type="arabicPeriod"/>
            </a:pPr>
            <a:r>
              <a:rPr lang="en-NZ" i="1" dirty="0">
                <a:solidFill>
                  <a:schemeClr val="tx1"/>
                </a:solidFill>
                <a:latin typeface="Arial" panose="020B0604020202020204" pitchFamily="34" charset="0"/>
                <a:cs typeface="Arial" panose="020B0604020202020204" pitchFamily="34" charset="0"/>
              </a:rPr>
              <a:t>develop better place-based policies because governmental frameworks that rely on spatially-blind policy settings will leave too many cities and regions behind</a:t>
            </a:r>
          </a:p>
          <a:p>
            <a:pPr marL="494100" indent="-457200" algn="l">
              <a:buFont typeface="+mj-lt"/>
              <a:buAutoNum type="arabicPeriod"/>
            </a:pPr>
            <a:r>
              <a:rPr lang="en-NZ" i="1" dirty="0">
                <a:solidFill>
                  <a:schemeClr val="tx1"/>
                </a:solidFill>
                <a:latin typeface="Arial" panose="020B0604020202020204" pitchFamily="34" charset="0"/>
                <a:cs typeface="Arial" panose="020B0604020202020204" pitchFamily="34" charset="0"/>
              </a:rPr>
              <a:t>‘join the dots’  and recognise that successful place-based policies are multi-dimensional, and programs will be successful if they consider our 10 determinants of success</a:t>
            </a:r>
          </a:p>
          <a:p>
            <a:pPr marL="494100" indent="-457200" algn="l">
              <a:buFont typeface="+mj-lt"/>
              <a:buAutoNum type="arabicPeriod"/>
            </a:pPr>
            <a:r>
              <a:rPr lang="en-NZ" i="1" dirty="0">
                <a:solidFill>
                  <a:schemeClr val="tx1"/>
                </a:solidFill>
                <a:latin typeface="Arial" panose="020B0604020202020204" pitchFamily="34" charset="0"/>
                <a:cs typeface="Arial" panose="020B0604020202020204" pitchFamily="34" charset="0"/>
              </a:rPr>
              <a:t>recognise that </a:t>
            </a:r>
            <a:r>
              <a:rPr lang="en-NZ" i="1" dirty="0">
                <a:solidFill>
                  <a:srgbClr val="FF0000"/>
                </a:solidFill>
                <a:latin typeface="Arial" panose="020B0604020202020204" pitchFamily="34" charset="0"/>
                <a:cs typeface="Arial" panose="020B0604020202020204" pitchFamily="34" charset="0"/>
              </a:rPr>
              <a:t>how</a:t>
            </a:r>
            <a:r>
              <a:rPr lang="en-NZ" i="1" dirty="0">
                <a:solidFill>
                  <a:schemeClr val="tx1"/>
                </a:solidFill>
                <a:latin typeface="Arial" panose="020B0604020202020204" pitchFamily="34" charset="0"/>
                <a:cs typeface="Arial" panose="020B0604020202020204" pitchFamily="34" charset="0"/>
              </a:rPr>
              <a:t> they implement place-based policy is as important – if not more important – than </a:t>
            </a:r>
            <a:r>
              <a:rPr lang="en-NZ" i="1" dirty="0">
                <a:solidFill>
                  <a:srgbClr val="FF0000"/>
                </a:solidFill>
                <a:latin typeface="Arial" panose="020B0604020202020204" pitchFamily="34" charset="0"/>
                <a:cs typeface="Arial" panose="020B0604020202020204" pitchFamily="34" charset="0"/>
              </a:rPr>
              <a:t>what</a:t>
            </a:r>
            <a:r>
              <a:rPr lang="en-NZ" i="1" dirty="0">
                <a:solidFill>
                  <a:schemeClr val="tx1"/>
                </a:solidFill>
                <a:latin typeface="Arial" panose="020B0604020202020204" pitchFamily="34" charset="0"/>
                <a:cs typeface="Arial" panose="020B0604020202020204" pitchFamily="34" charset="0"/>
              </a:rPr>
              <a:t> is implemented</a:t>
            </a:r>
          </a:p>
          <a:p>
            <a:pPr marL="494100" indent="-457200" algn="l">
              <a:buFont typeface="+mj-lt"/>
              <a:buAutoNum type="arabicPeriod"/>
            </a:pPr>
            <a:r>
              <a:rPr lang="en-NZ" i="1" dirty="0">
                <a:solidFill>
                  <a:schemeClr val="tx1"/>
                </a:solidFill>
                <a:latin typeface="Arial" panose="020B0604020202020204" pitchFamily="34" charset="0"/>
                <a:cs typeface="Arial" panose="020B0604020202020204" pitchFamily="34" charset="0"/>
              </a:rPr>
              <a:t>acknowledge they cannot achieve their goals if they fail to take the community with them. Local leaders need to be an integral component of all place-based policy designs and implementation  </a:t>
            </a:r>
          </a:p>
        </p:txBody>
      </p:sp>
      <p:sp>
        <p:nvSpPr>
          <p:cNvPr id="6" name="TextBox 5">
            <a:extLst>
              <a:ext uri="{FF2B5EF4-FFF2-40B4-BE49-F238E27FC236}">
                <a16:creationId xmlns:a16="http://schemas.microsoft.com/office/drawing/2014/main" id="{8F5D0702-DC81-424F-A77C-29F3539DE851}"/>
              </a:ext>
            </a:extLst>
          </p:cNvPr>
          <p:cNvSpPr txBox="1"/>
          <p:nvPr/>
        </p:nvSpPr>
        <p:spPr>
          <a:xfrm>
            <a:off x="919119" y="5850446"/>
            <a:ext cx="6096000" cy="369332"/>
          </a:xfrm>
          <a:prstGeom prst="rect">
            <a:avLst/>
          </a:prstGeom>
          <a:noFill/>
        </p:spPr>
        <p:txBody>
          <a:bodyPr wrap="square">
            <a:spAutoFit/>
          </a:bodyPr>
          <a:lstStyle/>
          <a:p>
            <a:r>
              <a:rPr lang="en-NZ" dirty="0">
                <a:hlinkClick r:id="rId3"/>
              </a:rPr>
              <a:t>https://www.youtube.com/watch?v=Vnk6br-byDQ</a:t>
            </a:r>
            <a:r>
              <a:rPr lang="en-NZ" dirty="0"/>
              <a:t> </a:t>
            </a:r>
          </a:p>
        </p:txBody>
      </p:sp>
    </p:spTree>
    <p:extLst>
      <p:ext uri="{BB962C8B-B14F-4D97-AF65-F5344CB8AC3E}">
        <p14:creationId xmlns:p14="http://schemas.microsoft.com/office/powerpoint/2010/main" val="980273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A08B3C-8E69-4155-A082-FCBB226AD5A1}"/>
              </a:ext>
            </a:extLst>
          </p:cNvPr>
          <p:cNvSpPr>
            <a:spLocks noGrp="1"/>
          </p:cNvSpPr>
          <p:nvPr>
            <p:ph type="title"/>
          </p:nvPr>
        </p:nvSpPr>
        <p:spPr>
          <a:xfrm>
            <a:off x="919119" y="110823"/>
            <a:ext cx="10353762" cy="830081"/>
          </a:xfrm>
        </p:spPr>
        <p:txBody>
          <a:bodyPr>
            <a:normAutofit/>
          </a:bodyPr>
          <a:lstStyle/>
          <a:p>
            <a:r>
              <a:rPr lang="en-NZ" dirty="0">
                <a:solidFill>
                  <a:srgbClr val="FF0000"/>
                </a:solidFill>
              </a:rPr>
              <a:t>Place-based Innovation </a:t>
            </a:r>
          </a:p>
        </p:txBody>
      </p:sp>
      <p:pic>
        <p:nvPicPr>
          <p:cNvPr id="8" name="Picture 7">
            <a:extLst>
              <a:ext uri="{FF2B5EF4-FFF2-40B4-BE49-F238E27FC236}">
                <a16:creationId xmlns:a16="http://schemas.microsoft.com/office/drawing/2014/main" id="{2A8004B5-DFF7-4EDF-BDED-4ADFD3837E7D}"/>
              </a:ext>
            </a:extLst>
          </p:cNvPr>
          <p:cNvPicPr>
            <a:picLocks noChangeAspect="1"/>
          </p:cNvPicPr>
          <p:nvPr/>
        </p:nvPicPr>
        <p:blipFill>
          <a:blip r:embed="rId2"/>
          <a:stretch>
            <a:fillRect/>
          </a:stretch>
        </p:blipFill>
        <p:spPr>
          <a:xfrm>
            <a:off x="7962313" y="5850446"/>
            <a:ext cx="3644041" cy="702805"/>
          </a:xfrm>
          <a:prstGeom prst="rect">
            <a:avLst/>
          </a:prstGeom>
        </p:spPr>
      </p:pic>
      <p:sp>
        <p:nvSpPr>
          <p:cNvPr id="12" name="TextBox 11">
            <a:extLst>
              <a:ext uri="{FF2B5EF4-FFF2-40B4-BE49-F238E27FC236}">
                <a16:creationId xmlns:a16="http://schemas.microsoft.com/office/drawing/2014/main" id="{16122053-7DDE-4351-B0C8-F668CEA97F34}"/>
              </a:ext>
            </a:extLst>
          </p:cNvPr>
          <p:cNvSpPr txBox="1"/>
          <p:nvPr/>
        </p:nvSpPr>
        <p:spPr>
          <a:xfrm>
            <a:off x="919119" y="5361420"/>
            <a:ext cx="5653959" cy="923330"/>
          </a:xfrm>
          <a:prstGeom prst="rect">
            <a:avLst/>
          </a:prstGeom>
          <a:noFill/>
        </p:spPr>
        <p:txBody>
          <a:bodyPr wrap="square">
            <a:spAutoFit/>
          </a:bodyPr>
          <a:lstStyle/>
          <a:p>
            <a:pPr algn="l"/>
            <a:r>
              <a:rPr lang="en-NZ" sz="1800" b="0" i="0" u="none" strike="noStrike" baseline="0">
                <a:latin typeface="ArialMT"/>
              </a:rPr>
              <a:t>OECD (2020), </a:t>
            </a:r>
            <a:r>
              <a:rPr lang="en-NZ" sz="1800" b="0" i="1" u="none" strike="noStrike" baseline="0">
                <a:latin typeface="Arial-ItalicMT"/>
              </a:rPr>
              <a:t>Broad-based Innovation Policy for All Regions and Cities</a:t>
            </a:r>
            <a:r>
              <a:rPr lang="en-NZ" sz="1800" b="0" i="0" u="none" strike="noStrike" baseline="0">
                <a:latin typeface="ArialMT"/>
              </a:rPr>
              <a:t>, OECD Publishing, Paris,</a:t>
            </a:r>
          </a:p>
          <a:p>
            <a:pPr algn="l"/>
            <a:r>
              <a:rPr lang="en-NZ" sz="1800" b="0" i="1" u="none" strike="noStrike" baseline="0">
                <a:latin typeface="Arial-ItalicMT"/>
              </a:rPr>
              <a:t>https://doi.org/10.1787/299731d2-en</a:t>
            </a:r>
            <a:r>
              <a:rPr lang="en-NZ" sz="1800" b="0" i="0" u="none" strike="noStrike" baseline="0">
                <a:latin typeface="ArialMT"/>
              </a:rPr>
              <a:t>.</a:t>
            </a:r>
            <a:endParaRPr kumimoji="0" lang="en-NZ" sz="1800" b="0" i="0" u="none" strike="noStrike" kern="1200" cap="none" spc="0" normalizeH="0" baseline="0" noProof="0" dirty="0">
              <a:ln>
                <a:noFill/>
              </a:ln>
              <a:solidFill>
                <a:prstClr val="white"/>
              </a:solidFill>
              <a:effectLst/>
              <a:uLnTx/>
              <a:uFillTx/>
              <a:latin typeface="Calisto MT" panose="02040603050505030304"/>
              <a:ea typeface="+mn-ea"/>
              <a:cs typeface="+mn-cs"/>
            </a:endParaRPr>
          </a:p>
        </p:txBody>
      </p:sp>
      <p:sp>
        <p:nvSpPr>
          <p:cNvPr id="3" name="Content Placeholder 2">
            <a:extLst>
              <a:ext uri="{FF2B5EF4-FFF2-40B4-BE49-F238E27FC236}">
                <a16:creationId xmlns:a16="http://schemas.microsoft.com/office/drawing/2014/main" id="{79F973AA-6FDE-44C7-B2D9-BAE2BA35A399}"/>
              </a:ext>
            </a:extLst>
          </p:cNvPr>
          <p:cNvSpPr>
            <a:spLocks noGrp="1"/>
          </p:cNvSpPr>
          <p:nvPr>
            <p:ph idx="1"/>
          </p:nvPr>
        </p:nvSpPr>
        <p:spPr>
          <a:xfrm>
            <a:off x="919119" y="1034915"/>
            <a:ext cx="10353762" cy="4000911"/>
          </a:xfrm>
        </p:spPr>
        <p:txBody>
          <a:bodyPr>
            <a:normAutofit fontScale="92500"/>
          </a:bodyPr>
          <a:lstStyle/>
          <a:p>
            <a:pPr marL="36900" indent="0" algn="l">
              <a:buNone/>
            </a:pPr>
            <a:r>
              <a:rPr lang="en-NZ" sz="2200" b="0" i="1" dirty="0">
                <a:solidFill>
                  <a:schemeClr val="tx1"/>
                </a:solidFill>
                <a:effectLst/>
                <a:latin typeface="Arial" panose="020B0604020202020204" pitchFamily="34" charset="0"/>
                <a:cs typeface="Arial" panose="020B0604020202020204" pitchFamily="34" charset="0"/>
              </a:rPr>
              <a:t>Government R&amp;D and Innovation policies not only favour frontier firms, they also favour frontier regions and that 'Inequality and regional disparities may inadvertently be accentuated by traditional innovation policies.' In the midst of this there is a lack of understanding of the difference between R&amp;D and innovation in a technology/science-based approach which misses product, service, marketing, and process innovations but more importantly transformative agendas and mission oriented innovation. "The ambition to achieve a particular type of economic growth (e.g. smart, inclusive, sustainable, etc.) embraces the idea that economic growth has not only a rate but also a direction.’</a:t>
            </a:r>
          </a:p>
          <a:p>
            <a:pPr marL="36900" marR="0" lvl="0" indent="0" algn="l" defTabSz="457200" rtl="0" eaLnBrk="1" fontAlgn="auto" latinLnBrk="0" hangingPunct="1">
              <a:lnSpc>
                <a:spcPct val="100000"/>
              </a:lnSpc>
              <a:spcBef>
                <a:spcPct val="20000"/>
              </a:spcBef>
              <a:spcAft>
                <a:spcPts val="600"/>
              </a:spcAft>
              <a:buClr>
                <a:srgbClr val="DADADA"/>
              </a:buClr>
              <a:buSzPct val="70000"/>
              <a:buFont typeface="Wingdings 2" charset="2"/>
              <a:buNone/>
              <a:tabLst/>
              <a:defRPr/>
            </a:pPr>
            <a:r>
              <a:rPr kumimoji="0" lang="en-NZ" sz="2200" b="0" i="1" u="none" strike="noStrike" kern="1200" cap="none" spc="0" normalizeH="0" baseline="0" noProof="0" dirty="0">
                <a:ln>
                  <a:solidFill>
                    <a:prstClr val="black">
                      <a:lumMod val="75000"/>
                      <a:lumOff val="25000"/>
                      <a:alpha val="10000"/>
                    </a:prstClr>
                  </a:solidFill>
                </a:ln>
                <a:solidFill>
                  <a:prstClr val="white"/>
                </a:solidFill>
                <a:effectLst/>
                <a:uLnTx/>
                <a:uFillTx/>
                <a:latin typeface="arial" panose="020B0604020202020204" pitchFamily="34" charset="0"/>
                <a:ea typeface="+mn-ea"/>
                <a:cs typeface="+mn-cs"/>
              </a:rPr>
              <a:t>'</a:t>
            </a:r>
            <a:r>
              <a:rPr kumimoji="0" lang="en-NZ" sz="2200" b="0" i="1" u="none" strike="noStrike" kern="1200" cap="none" spc="0" normalizeH="0" baseline="0" noProof="0" dirty="0">
                <a:ln>
                  <a:solidFill>
                    <a:prstClr val="black">
                      <a:lumMod val="75000"/>
                      <a:lumOff val="25000"/>
                      <a:alpha val="10000"/>
                    </a:prstClr>
                  </a:solidFill>
                </a:ln>
                <a:solidFill>
                  <a:prstClr val="white"/>
                </a:solidFill>
                <a:effectLst/>
                <a:uLnTx/>
                <a:uFillTx/>
                <a:latin typeface="Arial" panose="020B0604020202020204" pitchFamily="34" charset="0"/>
                <a:ea typeface="+mn-ea"/>
                <a:cs typeface="+mn-cs"/>
              </a:rPr>
              <a:t>This report highlights the need for a broad-based approach to innovation policy to unlock the innovation potential of all types of regions and cities… taking capacity of the regional innovation system into account and adapting efforts across all levels of government to work with and upgrade that capacity.</a:t>
            </a:r>
            <a:endParaRPr kumimoji="0" lang="en-NZ" sz="2200" b="0" i="0" u="none" strike="noStrike" kern="1200" cap="none" spc="0" normalizeH="0" baseline="0" noProof="0" dirty="0">
              <a:ln>
                <a:solidFill>
                  <a:prstClr val="black">
                    <a:lumMod val="75000"/>
                    <a:lumOff val="25000"/>
                    <a:alpha val="10000"/>
                  </a:prstClr>
                </a:solidFill>
              </a:ln>
              <a:solidFill>
                <a:prstClr val="white"/>
              </a:solidFill>
              <a:effectLst/>
              <a:uLnTx/>
              <a:uFillTx/>
              <a:latin typeface="Arial" panose="020B0604020202020204" pitchFamily="34" charset="0"/>
              <a:ea typeface="+mn-ea"/>
              <a:cs typeface="+mn-cs"/>
            </a:endParaRPr>
          </a:p>
          <a:p>
            <a:pPr marL="36900" indent="0" algn="l">
              <a:buNone/>
            </a:pPr>
            <a:endParaRPr lang="en-NZ" sz="2800" i="1" dirty="0"/>
          </a:p>
        </p:txBody>
      </p:sp>
    </p:spTree>
    <p:extLst>
      <p:ext uri="{BB962C8B-B14F-4D97-AF65-F5344CB8AC3E}">
        <p14:creationId xmlns:p14="http://schemas.microsoft.com/office/powerpoint/2010/main" val="229296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A08B3C-8E69-4155-A082-FCBB226AD5A1}"/>
              </a:ext>
            </a:extLst>
          </p:cNvPr>
          <p:cNvSpPr>
            <a:spLocks noGrp="1"/>
          </p:cNvSpPr>
          <p:nvPr>
            <p:ph type="title"/>
          </p:nvPr>
        </p:nvSpPr>
        <p:spPr>
          <a:xfrm>
            <a:off x="919119" y="188505"/>
            <a:ext cx="10353762" cy="830081"/>
          </a:xfrm>
        </p:spPr>
        <p:txBody>
          <a:bodyPr/>
          <a:lstStyle/>
          <a:p>
            <a:r>
              <a:rPr lang="en-NZ" dirty="0">
                <a:solidFill>
                  <a:srgbClr val="FF0000"/>
                </a:solidFill>
              </a:rPr>
              <a:t>Innovation happens ‘face to face in a place’</a:t>
            </a:r>
          </a:p>
        </p:txBody>
      </p:sp>
      <p:pic>
        <p:nvPicPr>
          <p:cNvPr id="8" name="Picture 7">
            <a:extLst>
              <a:ext uri="{FF2B5EF4-FFF2-40B4-BE49-F238E27FC236}">
                <a16:creationId xmlns:a16="http://schemas.microsoft.com/office/drawing/2014/main" id="{2A8004B5-DFF7-4EDF-BDED-4ADFD3837E7D}"/>
              </a:ext>
            </a:extLst>
          </p:cNvPr>
          <p:cNvPicPr>
            <a:picLocks noChangeAspect="1"/>
          </p:cNvPicPr>
          <p:nvPr/>
        </p:nvPicPr>
        <p:blipFill>
          <a:blip r:embed="rId2"/>
          <a:stretch>
            <a:fillRect/>
          </a:stretch>
        </p:blipFill>
        <p:spPr>
          <a:xfrm>
            <a:off x="7962313" y="5850446"/>
            <a:ext cx="3644041" cy="702805"/>
          </a:xfrm>
          <a:prstGeom prst="rect">
            <a:avLst/>
          </a:prstGeom>
        </p:spPr>
      </p:pic>
      <p:sp>
        <p:nvSpPr>
          <p:cNvPr id="12" name="TextBox 11">
            <a:extLst>
              <a:ext uri="{FF2B5EF4-FFF2-40B4-BE49-F238E27FC236}">
                <a16:creationId xmlns:a16="http://schemas.microsoft.com/office/drawing/2014/main" id="{16122053-7DDE-4351-B0C8-F668CEA97F34}"/>
              </a:ext>
            </a:extLst>
          </p:cNvPr>
          <p:cNvSpPr txBox="1"/>
          <p:nvPr/>
        </p:nvSpPr>
        <p:spPr>
          <a:xfrm>
            <a:off x="1219199" y="4981471"/>
            <a:ext cx="6347791" cy="923330"/>
          </a:xfrm>
          <a:prstGeom prst="rect">
            <a:avLst/>
          </a:prstGeom>
          <a:noFill/>
        </p:spPr>
        <p:txBody>
          <a:bodyPr wrap="square">
            <a:spAutoFit/>
          </a:bodyPr>
          <a:lstStyle/>
          <a:p>
            <a:pPr algn="l"/>
            <a:r>
              <a:rPr lang="en-NZ" sz="1800" b="0" i="0" u="none" strike="noStrike" baseline="0" dirty="0">
                <a:latin typeface="Arial" panose="020B0604020202020204" pitchFamily="34" charset="0"/>
                <a:cs typeface="Arial" panose="020B0604020202020204" pitchFamily="34" charset="0"/>
              </a:rPr>
              <a:t>Source: </a:t>
            </a:r>
            <a:r>
              <a:rPr lang="en-NZ" sz="1800" b="0" i="0" u="none" strike="noStrike" baseline="0" dirty="0" err="1">
                <a:latin typeface="Arial" panose="020B0604020202020204" pitchFamily="34" charset="0"/>
                <a:cs typeface="Arial" panose="020B0604020202020204" pitchFamily="34" charset="0"/>
              </a:rPr>
              <a:t>Moonen</a:t>
            </a:r>
            <a:r>
              <a:rPr lang="en-NZ" sz="1800" b="0" i="0" u="none" strike="noStrike" baseline="0" dirty="0">
                <a:latin typeface="Arial" panose="020B0604020202020204" pitchFamily="34" charset="0"/>
                <a:cs typeface="Arial" panose="020B0604020202020204" pitchFamily="34" charset="0"/>
              </a:rPr>
              <a:t>, T. </a:t>
            </a:r>
            <a:r>
              <a:rPr lang="en-NZ" sz="1800" b="0" i="0" u="none" strike="noStrike" baseline="0" dirty="0" err="1">
                <a:latin typeface="Arial" panose="020B0604020202020204" pitchFamily="34" charset="0"/>
                <a:cs typeface="Arial" panose="020B0604020202020204" pitchFamily="34" charset="0"/>
              </a:rPr>
              <a:t>Gille</a:t>
            </a:r>
            <a:r>
              <a:rPr lang="en-NZ" sz="1800" b="0" i="0" u="none" strike="noStrike" baseline="0" dirty="0">
                <a:latin typeface="Arial" panose="020B0604020202020204" pitchFamily="34" charset="0"/>
                <a:cs typeface="Arial" panose="020B0604020202020204" pitchFamily="34" charset="0"/>
              </a:rPr>
              <a:t>, B. and Harriet Seymour (2021) ‘Hubs of Innovation: A Playbook for Place Leaders’ The Business of Cities for Connected Places Catapult, London.</a:t>
            </a:r>
            <a:endParaRPr kumimoji="0" lang="en-NZ"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9F973AA-6FDE-44C7-B2D9-BAE2BA35A399}"/>
              </a:ext>
            </a:extLst>
          </p:cNvPr>
          <p:cNvSpPr>
            <a:spLocks noGrp="1"/>
          </p:cNvSpPr>
          <p:nvPr>
            <p:ph idx="1"/>
          </p:nvPr>
        </p:nvSpPr>
        <p:spPr>
          <a:xfrm>
            <a:off x="1219199" y="1603513"/>
            <a:ext cx="9740349" cy="3432313"/>
          </a:xfrm>
        </p:spPr>
        <p:txBody>
          <a:bodyPr>
            <a:normAutofit/>
          </a:bodyPr>
          <a:lstStyle/>
          <a:p>
            <a:pPr marL="36900" indent="0" algn="l">
              <a:buNone/>
            </a:pPr>
            <a:r>
              <a:rPr lang="en-NZ" b="0" i="1" u="none" strike="noStrike" baseline="0" dirty="0">
                <a:solidFill>
                  <a:schemeClr val="tx1"/>
                </a:solidFill>
                <a:latin typeface="Arial" panose="020B0604020202020204" pitchFamily="34" charset="0"/>
                <a:cs typeface="Arial" panose="020B0604020202020204" pitchFamily="34" charset="0"/>
              </a:rPr>
              <a:t>‘Place continues to matter hugely to innovation and we see this in countless ways in our cities and regions. Places allow research to spill over into enterprise in neighbouring buildings. They encourage a large company’s innovative suppliers to learn from each other and develop new solutions together. They provide the kind of space layouts and affordability for start-ups to find their feet. They give institutions the chance to be close by for mutual advantage. They provide access for more people to take part in innovation and believe in its benefits. They give companies in weaker performing regions more ways to absorb and apply new ideas. Successful places deliver on many core national and local goals.’</a:t>
            </a:r>
            <a:endParaRPr lang="en-NZ"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972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A08B3C-8E69-4155-A082-FCBB226AD5A1}"/>
              </a:ext>
            </a:extLst>
          </p:cNvPr>
          <p:cNvSpPr>
            <a:spLocks noGrp="1"/>
          </p:cNvSpPr>
          <p:nvPr>
            <p:ph type="title"/>
          </p:nvPr>
        </p:nvSpPr>
        <p:spPr>
          <a:xfrm>
            <a:off x="919119" y="188506"/>
            <a:ext cx="8210735" cy="557940"/>
          </a:xfrm>
        </p:spPr>
        <p:txBody>
          <a:bodyPr>
            <a:normAutofit fontScale="90000"/>
          </a:bodyPr>
          <a:lstStyle/>
          <a:p>
            <a:r>
              <a:rPr lang="en-NZ" dirty="0">
                <a:solidFill>
                  <a:srgbClr val="FF0000"/>
                </a:solidFill>
              </a:rPr>
              <a:t>Some Place-based developments</a:t>
            </a:r>
          </a:p>
        </p:txBody>
      </p:sp>
      <p:graphicFrame>
        <p:nvGraphicFramePr>
          <p:cNvPr id="1038" name="Content Placeholder 2">
            <a:extLst>
              <a:ext uri="{FF2B5EF4-FFF2-40B4-BE49-F238E27FC236}">
                <a16:creationId xmlns:a16="http://schemas.microsoft.com/office/drawing/2014/main" id="{845A0995-215C-4132-A40A-170E184FE9FD}"/>
              </a:ext>
            </a:extLst>
          </p:cNvPr>
          <p:cNvGraphicFramePr>
            <a:graphicFrameLocks noGrp="1"/>
          </p:cNvGraphicFramePr>
          <p:nvPr>
            <p:ph idx="1"/>
            <p:extLst>
              <p:ext uri="{D42A27DB-BD31-4B8C-83A1-F6EECF244321}">
                <p14:modId xmlns:p14="http://schemas.microsoft.com/office/powerpoint/2010/main" val="2327234569"/>
              </p:ext>
            </p:extLst>
          </p:nvPr>
        </p:nvGraphicFramePr>
        <p:xfrm>
          <a:off x="888526" y="1095187"/>
          <a:ext cx="6950641" cy="2514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a:extLst>
              <a:ext uri="{FF2B5EF4-FFF2-40B4-BE49-F238E27FC236}">
                <a16:creationId xmlns:a16="http://schemas.microsoft.com/office/drawing/2014/main" id="{8C9D4116-4725-47CD-80E1-B1630249D5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600" y="3826411"/>
            <a:ext cx="3836473" cy="27268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7D0EF7E-3975-4C05-BBFA-57D6E42F52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8227" y="254124"/>
            <a:ext cx="2901248" cy="11158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1447F3C-1321-4EBA-B64D-25F2D2A90B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7057" y="1538014"/>
            <a:ext cx="4124427" cy="23199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AD87B1B-71B3-4928-9D73-70B7D57A8B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4353" y="3858004"/>
            <a:ext cx="3810522" cy="26952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y be an image of 1 person, flower and indoor">
            <a:extLst>
              <a:ext uri="{FF2B5EF4-FFF2-40B4-BE49-F238E27FC236}">
                <a16:creationId xmlns:a16="http://schemas.microsoft.com/office/drawing/2014/main" id="{B9551AC4-64FA-4064-90DC-D2CB5164FB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39167" y="4006975"/>
            <a:ext cx="4352833" cy="254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940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A08B3C-8E69-4155-A082-FCBB226AD5A1}"/>
              </a:ext>
            </a:extLst>
          </p:cNvPr>
          <p:cNvSpPr>
            <a:spLocks noGrp="1"/>
          </p:cNvSpPr>
          <p:nvPr>
            <p:ph type="title"/>
          </p:nvPr>
        </p:nvSpPr>
        <p:spPr>
          <a:xfrm>
            <a:off x="1375983" y="4793167"/>
            <a:ext cx="9440034" cy="1130260"/>
          </a:xfrm>
        </p:spPr>
        <p:txBody>
          <a:bodyPr vert="horz" lIns="91440" tIns="45720" rIns="91440" bIns="45720" rtlCol="0" anchor="b">
            <a:normAutofit fontScale="90000"/>
          </a:bodyPr>
          <a:lstStyle/>
          <a:p>
            <a:pPr>
              <a:lnSpc>
                <a:spcPct val="90000"/>
              </a:lnSpc>
            </a:pPr>
            <a:r>
              <a:rPr lang="en-US" sz="3700" dirty="0"/>
              <a:t>People; Connectors, connected, networkers, enablers, facilitators, the heart, the glue…</a:t>
            </a:r>
            <a:br>
              <a:rPr lang="en-US" sz="3700" dirty="0"/>
            </a:br>
            <a:r>
              <a:rPr lang="en-US" sz="3700" dirty="0"/>
              <a:t>making it happen </a:t>
            </a:r>
          </a:p>
        </p:txBody>
      </p:sp>
      <p:pic>
        <p:nvPicPr>
          <p:cNvPr id="75" name="Picture 74">
            <a:extLst>
              <a:ext uri="{FF2B5EF4-FFF2-40B4-BE49-F238E27FC236}">
                <a16:creationId xmlns:a16="http://schemas.microsoft.com/office/drawing/2014/main" id="{D8C67178-C15E-489D-8DDF-CB1BD41947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pic>
        <p:nvPicPr>
          <p:cNvPr id="2052" name="Picture 4" descr="Jude Thompson">
            <a:extLst>
              <a:ext uri="{FF2B5EF4-FFF2-40B4-BE49-F238E27FC236}">
                <a16:creationId xmlns:a16="http://schemas.microsoft.com/office/drawing/2014/main" id="{2D33A39A-D92B-4FD3-996D-5906D37A0A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22" r="5120" b="-2"/>
          <a:stretch/>
        </p:blipFill>
        <p:spPr bwMode="auto">
          <a:xfrm>
            <a:off x="1169348" y="695008"/>
            <a:ext cx="3182112" cy="35256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ol Berghan">
            <a:extLst>
              <a:ext uri="{FF2B5EF4-FFF2-40B4-BE49-F238E27FC236}">
                <a16:creationId xmlns:a16="http://schemas.microsoft.com/office/drawing/2014/main" id="{B7BF63F4-FD35-48A7-9EC6-D58AF73C2C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22" r="2120" b="-2"/>
          <a:stretch/>
        </p:blipFill>
        <p:spPr bwMode="auto">
          <a:xfrm>
            <a:off x="4498900" y="695008"/>
            <a:ext cx="3182112" cy="35256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A8004B5-DFF7-4EDF-BDED-4ADFD3837E7D}"/>
              </a:ext>
            </a:extLst>
          </p:cNvPr>
          <p:cNvPicPr>
            <a:picLocks noChangeAspect="1"/>
          </p:cNvPicPr>
          <p:nvPr/>
        </p:nvPicPr>
        <p:blipFill rotWithShape="1">
          <a:blip r:embed="rId6"/>
          <a:srcRect l="51056" r="31570"/>
          <a:stretch/>
        </p:blipFill>
        <p:spPr>
          <a:xfrm>
            <a:off x="7828453" y="695008"/>
            <a:ext cx="3182112" cy="3525671"/>
          </a:xfrm>
          <a:prstGeom prst="rect">
            <a:avLst/>
          </a:prstGeom>
        </p:spPr>
      </p:pic>
    </p:spTree>
    <p:extLst>
      <p:ext uri="{BB962C8B-B14F-4D97-AF65-F5344CB8AC3E}">
        <p14:creationId xmlns:p14="http://schemas.microsoft.com/office/powerpoint/2010/main" val="95951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2054"/>
                                        </p:tgtEl>
                                        <p:attrNameLst>
                                          <p:attrName>style.visibility</p:attrName>
                                        </p:attrNameLst>
                                      </p:cBhvr>
                                      <p:to>
                                        <p:strVal val="visible"/>
                                      </p:to>
                                    </p:set>
                                    <p:animEffect transition="in" filter="fade">
                                      <p:cBhvr>
                                        <p:cTn id="10" dur="700"/>
                                        <p:tgtEl>
                                          <p:spTgt spid="2054"/>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2052"/>
                                        </p:tgtEl>
                                        <p:attrNameLst>
                                          <p:attrName>style.visibility</p:attrName>
                                        </p:attrNameLst>
                                      </p:cBhvr>
                                      <p:to>
                                        <p:strVal val="visible"/>
                                      </p:to>
                                    </p:set>
                                    <p:animEffect transition="in" filter="fade">
                                      <p:cBhvr>
                                        <p:cTn id="13" dur="700"/>
                                        <p:tgtEl>
                                          <p:spTgt spid="2052"/>
                                        </p:tgtEl>
                                      </p:cBhvr>
                                    </p:animEffect>
                                  </p:childTnLst>
                                </p:cTn>
                              </p:par>
                              <p:par>
                                <p:cTn id="14" presetID="10" presetClass="entr" presetSubtype="0" fill="hold" nodeType="withEffect">
                                  <p:stCondLst>
                                    <p:cond delay="0"/>
                                  </p:stCondLst>
                                  <p:iterate>
                                    <p:tmPct val="10000"/>
                                  </p:iterate>
                                  <p:childTnLst>
                                    <p:set>
                                      <p:cBhvr>
                                        <p:cTn id="15" dur="1" fill="hold">
                                          <p:stCondLst>
                                            <p:cond delay="0"/>
                                          </p:stCondLst>
                                        </p:cTn>
                                        <p:tgtEl>
                                          <p:spTgt spid="75"/>
                                        </p:tgtEl>
                                        <p:attrNameLst>
                                          <p:attrName>style.visibility</p:attrName>
                                        </p:attrNameLst>
                                      </p:cBhvr>
                                      <p:to>
                                        <p:strVal val="visible"/>
                                      </p:to>
                                    </p:set>
                                    <p:animEffect transition="in" filter="fade">
                                      <p:cBhvr>
                                        <p:cTn id="16" dur="700"/>
                                        <p:tgtEl>
                                          <p:spTgt spid="75"/>
                                        </p:tgtEl>
                                      </p:cBhvr>
                                    </p:animEffect>
                                  </p:childTnLst>
                                </p:cTn>
                              </p:par>
                              <p:par>
                                <p:cTn id="17" presetID="10" presetClass="entr" presetSubtype="0" fill="hold" grpId="0" nodeType="withEffect">
                                  <p:stCondLst>
                                    <p:cond delay="1000"/>
                                  </p:stCondLst>
                                  <p:iterate>
                                    <p:tmPct val="10000"/>
                                  </p:iterate>
                                  <p:childTnLst>
                                    <p:set>
                                      <p:cBhvr>
                                        <p:cTn id="18" dur="1" fill="hold">
                                          <p:stCondLst>
                                            <p:cond delay="0"/>
                                          </p:stCondLst>
                                        </p:cTn>
                                        <p:tgtEl>
                                          <p:spTgt spid="5"/>
                                        </p:tgtEl>
                                        <p:attrNameLst>
                                          <p:attrName>style.visibility</p:attrName>
                                        </p:attrNameLst>
                                      </p:cBhvr>
                                      <p:to>
                                        <p:strVal val="visible"/>
                                      </p:to>
                                    </p:set>
                                    <p:animEffect transition="in" filter="fade">
                                      <p:cBhvr>
                                        <p:cTn id="19"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A08B3C-8E69-4155-A082-FCBB226AD5A1}"/>
              </a:ext>
            </a:extLst>
          </p:cNvPr>
          <p:cNvSpPr>
            <a:spLocks noGrp="1"/>
          </p:cNvSpPr>
          <p:nvPr>
            <p:ph type="title"/>
          </p:nvPr>
        </p:nvSpPr>
        <p:spPr>
          <a:xfrm>
            <a:off x="919119" y="304749"/>
            <a:ext cx="10353762" cy="970450"/>
          </a:xfrm>
        </p:spPr>
        <p:txBody>
          <a:bodyPr>
            <a:noAutofit/>
          </a:bodyPr>
          <a:lstStyle/>
          <a:p>
            <a:r>
              <a:rPr lang="en-NZ" sz="4400" dirty="0">
                <a:solidFill>
                  <a:srgbClr val="FF0000"/>
                </a:solidFill>
              </a:rPr>
              <a:t>Place-based approaches offer the how and the why of success </a:t>
            </a:r>
          </a:p>
        </p:txBody>
      </p:sp>
      <p:sp>
        <p:nvSpPr>
          <p:cNvPr id="3" name="Content Placeholder 2">
            <a:extLst>
              <a:ext uri="{FF2B5EF4-FFF2-40B4-BE49-F238E27FC236}">
                <a16:creationId xmlns:a16="http://schemas.microsoft.com/office/drawing/2014/main" id="{79F973AA-6FDE-44C7-B2D9-BAE2BA35A399}"/>
              </a:ext>
            </a:extLst>
          </p:cNvPr>
          <p:cNvSpPr>
            <a:spLocks noGrp="1"/>
          </p:cNvSpPr>
          <p:nvPr>
            <p:ph sz="half" idx="1"/>
          </p:nvPr>
        </p:nvSpPr>
        <p:spPr>
          <a:xfrm>
            <a:off x="2061691" y="1842868"/>
            <a:ext cx="4034309" cy="3948332"/>
          </a:xfrm>
        </p:spPr>
        <p:txBody>
          <a:bodyPr>
            <a:normAutofit/>
          </a:bodyPr>
          <a:lstStyle/>
          <a:p>
            <a:r>
              <a:rPr lang="en-NZ" sz="3200" dirty="0"/>
              <a:t>Possibility</a:t>
            </a:r>
          </a:p>
          <a:p>
            <a:r>
              <a:rPr lang="en-NZ" sz="3200" dirty="0"/>
              <a:t>Connection</a:t>
            </a:r>
          </a:p>
          <a:p>
            <a:r>
              <a:rPr lang="en-NZ" sz="3200" dirty="0"/>
              <a:t>Emotion</a:t>
            </a:r>
          </a:p>
          <a:p>
            <a:r>
              <a:rPr lang="en-NZ" sz="3200" dirty="0"/>
              <a:t>Commitment</a:t>
            </a:r>
          </a:p>
          <a:p>
            <a:r>
              <a:rPr lang="en-NZ" sz="3200" dirty="0"/>
              <a:t>Long haul</a:t>
            </a:r>
          </a:p>
        </p:txBody>
      </p:sp>
      <p:sp>
        <p:nvSpPr>
          <p:cNvPr id="2" name="Content Placeholder 1">
            <a:extLst>
              <a:ext uri="{FF2B5EF4-FFF2-40B4-BE49-F238E27FC236}">
                <a16:creationId xmlns:a16="http://schemas.microsoft.com/office/drawing/2014/main" id="{720DEE97-D041-4AF3-82FE-DFA436FDB35D}"/>
              </a:ext>
            </a:extLst>
          </p:cNvPr>
          <p:cNvSpPr>
            <a:spLocks noGrp="1"/>
          </p:cNvSpPr>
          <p:nvPr>
            <p:ph sz="half" idx="2"/>
          </p:nvPr>
        </p:nvSpPr>
        <p:spPr>
          <a:xfrm>
            <a:off x="6400800" y="1842868"/>
            <a:ext cx="4866757" cy="3948332"/>
          </a:xfrm>
        </p:spPr>
        <p:txBody>
          <a:bodyPr>
            <a:normAutofit/>
          </a:bodyPr>
          <a:lstStyle/>
          <a:p>
            <a:r>
              <a:rPr lang="en-NZ" sz="3200" dirty="0"/>
              <a:t>Governance</a:t>
            </a:r>
          </a:p>
          <a:p>
            <a:r>
              <a:rPr lang="en-NZ" sz="3200" dirty="0"/>
              <a:t>Leadership</a:t>
            </a:r>
          </a:p>
          <a:p>
            <a:r>
              <a:rPr lang="en-NZ" sz="3200" dirty="0"/>
              <a:t>Policy </a:t>
            </a:r>
          </a:p>
          <a:p>
            <a:r>
              <a:rPr lang="en-NZ" sz="3200" dirty="0"/>
              <a:t>Networks</a:t>
            </a:r>
          </a:p>
          <a:p>
            <a:r>
              <a:rPr lang="en-NZ" sz="3200" dirty="0"/>
              <a:t>Action  </a:t>
            </a:r>
          </a:p>
        </p:txBody>
      </p:sp>
      <p:pic>
        <p:nvPicPr>
          <p:cNvPr id="8" name="Picture 7">
            <a:extLst>
              <a:ext uri="{FF2B5EF4-FFF2-40B4-BE49-F238E27FC236}">
                <a16:creationId xmlns:a16="http://schemas.microsoft.com/office/drawing/2014/main" id="{2A8004B5-DFF7-4EDF-BDED-4ADFD3837E7D}"/>
              </a:ext>
            </a:extLst>
          </p:cNvPr>
          <p:cNvPicPr>
            <a:picLocks noChangeAspect="1"/>
          </p:cNvPicPr>
          <p:nvPr/>
        </p:nvPicPr>
        <p:blipFill>
          <a:blip r:embed="rId2"/>
          <a:stretch>
            <a:fillRect/>
          </a:stretch>
        </p:blipFill>
        <p:spPr>
          <a:xfrm>
            <a:off x="7962313" y="5850446"/>
            <a:ext cx="3644041" cy="702805"/>
          </a:xfrm>
          <a:prstGeom prst="rect">
            <a:avLst/>
          </a:prstGeom>
        </p:spPr>
      </p:pic>
    </p:spTree>
    <p:extLst>
      <p:ext uri="{BB962C8B-B14F-4D97-AF65-F5344CB8AC3E}">
        <p14:creationId xmlns:p14="http://schemas.microsoft.com/office/powerpoint/2010/main" val="1940897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A08B3C-8E69-4155-A082-FCBB226AD5A1}"/>
              </a:ext>
            </a:extLst>
          </p:cNvPr>
          <p:cNvSpPr>
            <a:spLocks noGrp="1"/>
          </p:cNvSpPr>
          <p:nvPr>
            <p:ph type="title"/>
          </p:nvPr>
        </p:nvSpPr>
        <p:spPr>
          <a:xfrm>
            <a:off x="919119" y="110823"/>
            <a:ext cx="10353762" cy="924091"/>
          </a:xfrm>
        </p:spPr>
        <p:txBody>
          <a:bodyPr>
            <a:normAutofit/>
          </a:bodyPr>
          <a:lstStyle/>
          <a:p>
            <a:r>
              <a:rPr lang="en-NZ" sz="5400" dirty="0">
                <a:solidFill>
                  <a:srgbClr val="FF0000"/>
                </a:solidFill>
              </a:rPr>
              <a:t>4 things</a:t>
            </a:r>
          </a:p>
        </p:txBody>
      </p:sp>
      <p:pic>
        <p:nvPicPr>
          <p:cNvPr id="8" name="Picture 7">
            <a:extLst>
              <a:ext uri="{FF2B5EF4-FFF2-40B4-BE49-F238E27FC236}">
                <a16:creationId xmlns:a16="http://schemas.microsoft.com/office/drawing/2014/main" id="{2A8004B5-DFF7-4EDF-BDED-4ADFD3837E7D}"/>
              </a:ext>
            </a:extLst>
          </p:cNvPr>
          <p:cNvPicPr>
            <a:picLocks noChangeAspect="1"/>
          </p:cNvPicPr>
          <p:nvPr/>
        </p:nvPicPr>
        <p:blipFill>
          <a:blip r:embed="rId2"/>
          <a:stretch>
            <a:fillRect/>
          </a:stretch>
        </p:blipFill>
        <p:spPr>
          <a:xfrm>
            <a:off x="7962313" y="5850446"/>
            <a:ext cx="3644041" cy="702805"/>
          </a:xfrm>
          <a:prstGeom prst="rect">
            <a:avLst/>
          </a:prstGeom>
        </p:spPr>
      </p:pic>
      <p:sp>
        <p:nvSpPr>
          <p:cNvPr id="3" name="Content Placeholder 2">
            <a:extLst>
              <a:ext uri="{FF2B5EF4-FFF2-40B4-BE49-F238E27FC236}">
                <a16:creationId xmlns:a16="http://schemas.microsoft.com/office/drawing/2014/main" id="{79F973AA-6FDE-44C7-B2D9-BAE2BA35A399}"/>
              </a:ext>
            </a:extLst>
          </p:cNvPr>
          <p:cNvSpPr>
            <a:spLocks noGrp="1"/>
          </p:cNvSpPr>
          <p:nvPr>
            <p:ph idx="1"/>
          </p:nvPr>
        </p:nvSpPr>
        <p:spPr/>
        <p:txBody>
          <a:bodyPr>
            <a:normAutofit/>
          </a:bodyPr>
          <a:lstStyle/>
          <a:p>
            <a:r>
              <a:rPr lang="en-NZ" sz="4000" dirty="0"/>
              <a:t>Subsidiarity</a:t>
            </a:r>
          </a:p>
          <a:p>
            <a:r>
              <a:rPr lang="en-NZ" sz="4000" dirty="0"/>
              <a:t>Place</a:t>
            </a:r>
          </a:p>
          <a:p>
            <a:r>
              <a:rPr lang="en-NZ" sz="4000" dirty="0"/>
              <a:t>Why </a:t>
            </a:r>
          </a:p>
          <a:p>
            <a:r>
              <a:rPr lang="en-NZ" sz="4000" dirty="0"/>
              <a:t>How</a:t>
            </a:r>
          </a:p>
        </p:txBody>
      </p:sp>
    </p:spTree>
    <p:extLst>
      <p:ext uri="{BB962C8B-B14F-4D97-AF65-F5344CB8AC3E}">
        <p14:creationId xmlns:p14="http://schemas.microsoft.com/office/powerpoint/2010/main" val="4031810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holding a book&#10;&#10;Description automatically generated with low confidence">
            <a:extLst>
              <a:ext uri="{FF2B5EF4-FFF2-40B4-BE49-F238E27FC236}">
                <a16:creationId xmlns:a16="http://schemas.microsoft.com/office/drawing/2014/main" id="{C5DF3DF7-75B9-4B5B-A948-A53321A6051A}"/>
              </a:ext>
            </a:extLst>
          </p:cNvPr>
          <p:cNvPicPr>
            <a:picLocks noChangeAspect="1"/>
          </p:cNvPicPr>
          <p:nvPr/>
        </p:nvPicPr>
        <p:blipFill rotWithShape="1">
          <a:blip r:embed="rId2">
            <a:extLst>
              <a:ext uri="{28A0092B-C50C-407E-A947-70E740481C1C}">
                <a14:useLocalDpi xmlns:a14="http://schemas.microsoft.com/office/drawing/2010/main" val="0"/>
              </a:ext>
            </a:extLst>
          </a:blip>
          <a:srcRect l="23499" r="26501"/>
          <a:stretch/>
        </p:blipFill>
        <p:spPr>
          <a:xfrm>
            <a:off x="20" y="10"/>
            <a:ext cx="6095980" cy="6857990"/>
          </a:xfrm>
          <a:prstGeom prst="rect">
            <a:avLst/>
          </a:prstGeom>
        </p:spPr>
      </p:pic>
      <p:pic>
        <p:nvPicPr>
          <p:cNvPr id="5" name="Picture 4" descr="A person holding a book&#10;&#10;Description automatically generated with low confidence">
            <a:extLst>
              <a:ext uri="{FF2B5EF4-FFF2-40B4-BE49-F238E27FC236}">
                <a16:creationId xmlns:a16="http://schemas.microsoft.com/office/drawing/2014/main" id="{B6363E0A-A3FD-435F-BAF7-B7F1618F5E04}"/>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5791200" y="10"/>
            <a:ext cx="6400800" cy="6857990"/>
          </a:xfrm>
          <a:prstGeom prst="rect">
            <a:avLst/>
          </a:prstGeom>
        </p:spPr>
      </p:pic>
    </p:spTree>
    <p:extLst>
      <p:ext uri="{BB962C8B-B14F-4D97-AF65-F5344CB8AC3E}">
        <p14:creationId xmlns:p14="http://schemas.microsoft.com/office/powerpoint/2010/main" val="1398430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A08B3C-8E69-4155-A082-FCBB226AD5A1}"/>
              </a:ext>
            </a:extLst>
          </p:cNvPr>
          <p:cNvSpPr>
            <a:spLocks noGrp="1"/>
          </p:cNvSpPr>
          <p:nvPr>
            <p:ph type="title"/>
          </p:nvPr>
        </p:nvSpPr>
        <p:spPr>
          <a:xfrm>
            <a:off x="919119" y="304749"/>
            <a:ext cx="10353762" cy="924091"/>
          </a:xfrm>
        </p:spPr>
        <p:txBody>
          <a:bodyPr>
            <a:normAutofit/>
          </a:bodyPr>
          <a:lstStyle/>
          <a:p>
            <a:r>
              <a:rPr lang="en-NZ" sz="5400" dirty="0">
                <a:solidFill>
                  <a:srgbClr val="FF0000"/>
                </a:solidFill>
              </a:rPr>
              <a:t>Subsidiarity</a:t>
            </a:r>
          </a:p>
        </p:txBody>
      </p:sp>
      <p:pic>
        <p:nvPicPr>
          <p:cNvPr id="8" name="Picture 7">
            <a:extLst>
              <a:ext uri="{FF2B5EF4-FFF2-40B4-BE49-F238E27FC236}">
                <a16:creationId xmlns:a16="http://schemas.microsoft.com/office/drawing/2014/main" id="{2A8004B5-DFF7-4EDF-BDED-4ADFD3837E7D}"/>
              </a:ext>
            </a:extLst>
          </p:cNvPr>
          <p:cNvPicPr>
            <a:picLocks noChangeAspect="1"/>
          </p:cNvPicPr>
          <p:nvPr/>
        </p:nvPicPr>
        <p:blipFill>
          <a:blip r:embed="rId2"/>
          <a:stretch>
            <a:fillRect/>
          </a:stretch>
        </p:blipFill>
        <p:spPr>
          <a:xfrm>
            <a:off x="7962313" y="5850446"/>
            <a:ext cx="3644041" cy="702805"/>
          </a:xfrm>
          <a:prstGeom prst="rect">
            <a:avLst/>
          </a:prstGeom>
        </p:spPr>
      </p:pic>
      <p:sp>
        <p:nvSpPr>
          <p:cNvPr id="3" name="Content Placeholder 2">
            <a:extLst>
              <a:ext uri="{FF2B5EF4-FFF2-40B4-BE49-F238E27FC236}">
                <a16:creationId xmlns:a16="http://schemas.microsoft.com/office/drawing/2014/main" id="{79F973AA-6FDE-44C7-B2D9-BAE2BA35A399}"/>
              </a:ext>
            </a:extLst>
          </p:cNvPr>
          <p:cNvSpPr>
            <a:spLocks noGrp="1"/>
          </p:cNvSpPr>
          <p:nvPr>
            <p:ph idx="1"/>
          </p:nvPr>
        </p:nvSpPr>
        <p:spPr>
          <a:xfrm>
            <a:off x="913795" y="1577009"/>
            <a:ext cx="10353762" cy="4214191"/>
          </a:xfrm>
        </p:spPr>
        <p:txBody>
          <a:bodyPr>
            <a:normAutofit/>
          </a:bodyPr>
          <a:lstStyle/>
          <a:p>
            <a:pPr>
              <a:buFont typeface="Wingdings" panose="05000000000000000000" pitchFamily="2" charset="2"/>
              <a:buChar char="Ø"/>
            </a:pPr>
            <a:r>
              <a:rPr lang="en-NZ" dirty="0">
                <a:effectLst/>
                <a:latin typeface="Calibri" panose="020F0502020204030204" pitchFamily="34" charset="0"/>
                <a:ea typeface="Calibri" panose="020F0502020204030204" pitchFamily="34" charset="0"/>
                <a:cs typeface="Times New Roman" panose="02020603050405020304" pitchFamily="18" charset="0"/>
              </a:rPr>
              <a:t>The Collins English dictionary: ‘a principle of social doctrine that all social bodies exist for the sake of the individual so that what individuals are able to do, society should not take over, and what small societies can do, larger societies should not take over.</a:t>
            </a:r>
            <a:r>
              <a:rPr lang="en-GB" dirty="0">
                <a:effectLst/>
                <a:latin typeface="Calibri" panose="020F0502020204030204" pitchFamily="34" charset="0"/>
                <a:ea typeface="Calibri" panose="020F0502020204030204" pitchFamily="34" charset="0"/>
                <a:cs typeface="Times New Roman" panose="02020603050405020304" pitchFamily="18" charset="0"/>
              </a:rPr>
              <a:t>‘ </a:t>
            </a:r>
          </a:p>
          <a:p>
            <a:pPr>
              <a:buFont typeface="Wingdings" panose="05000000000000000000" pitchFamily="2" charset="2"/>
              <a:buChar char="Ø"/>
            </a:pPr>
            <a:r>
              <a:rPr lang="en-GB" dirty="0">
                <a:effectLst/>
                <a:latin typeface="Calibri" panose="020F0502020204030204" pitchFamily="34" charset="0"/>
                <a:ea typeface="Calibri" panose="020F0502020204030204" pitchFamily="34" charset="0"/>
                <a:cs typeface="Times New Roman" panose="02020603050405020304" pitchFamily="18" charset="0"/>
              </a:rPr>
              <a:t>Reid (2017, p.18) adds that the principle of subsidiarity means that ‘the provision of services and the solution of problems should take place as close to the citizens as practicable as the nature of the relevant process allows subject to allocative efficiency…’ </a:t>
            </a:r>
          </a:p>
          <a:p>
            <a:pPr>
              <a:buFont typeface="Wingdings" panose="05000000000000000000" pitchFamily="2" charset="2"/>
              <a:buChar char="Ø"/>
            </a:pPr>
            <a:r>
              <a:rPr lang="en-NZ" dirty="0">
                <a:effectLst/>
                <a:latin typeface="Calibri" panose="020F0502020204030204" pitchFamily="34" charset="0"/>
                <a:ea typeface="Calibri" panose="020F0502020204030204" pitchFamily="34" charset="0"/>
                <a:cs typeface="Times New Roman" panose="02020603050405020304" pitchFamily="18" charset="0"/>
              </a:rPr>
              <a:t>Wilson (2020) </a:t>
            </a:r>
            <a:r>
              <a:rPr lang="en-NZ" i="1" dirty="0">
                <a:effectLst/>
                <a:latin typeface="Calibri" panose="020F0502020204030204" pitchFamily="34" charset="0"/>
                <a:ea typeface="Calibri" panose="020F0502020204030204" pitchFamily="34" charset="0"/>
                <a:cs typeface="Times New Roman" panose="02020603050405020304" pitchFamily="18" charset="0"/>
              </a:rPr>
              <a:t>subsidiarity is applying efforts and resources to where they can have the greatest effect</a:t>
            </a:r>
            <a:r>
              <a:rPr lang="en-NZ" dirty="0">
                <a:effectLst/>
                <a:latin typeface="Calibri" panose="020F0502020204030204" pitchFamily="34" charset="0"/>
                <a:ea typeface="Calibri" panose="020F0502020204030204" pitchFamily="34" charset="0"/>
                <a:cs typeface="Times New Roman" panose="02020603050405020304" pitchFamily="18" charset="0"/>
              </a:rPr>
              <a:t>.</a:t>
            </a:r>
          </a:p>
          <a:p>
            <a:pPr marL="36900" indent="0">
              <a:buNone/>
            </a:pPr>
            <a:endParaRPr lang="en-NZ" sz="4000" dirty="0"/>
          </a:p>
        </p:txBody>
      </p:sp>
    </p:spTree>
    <p:extLst>
      <p:ext uri="{BB962C8B-B14F-4D97-AF65-F5344CB8AC3E}">
        <p14:creationId xmlns:p14="http://schemas.microsoft.com/office/powerpoint/2010/main" val="3448046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NYU7666 (1)">
            <a:hlinkClick r:id="" action="ppaction://media"/>
            <a:extLst>
              <a:ext uri="{FF2B5EF4-FFF2-40B4-BE49-F238E27FC236}">
                <a16:creationId xmlns:a16="http://schemas.microsoft.com/office/drawing/2014/main" id="{ACC2F1B0-5C88-4B9B-9391-C791C5C339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378" y="-773722"/>
            <a:ext cx="12262378" cy="7723798"/>
          </a:xfrm>
          <a:prstGeom prst="rect">
            <a:avLst/>
          </a:prstGeom>
        </p:spPr>
      </p:pic>
      <p:sp>
        <p:nvSpPr>
          <p:cNvPr id="5" name="Title 4">
            <a:extLst>
              <a:ext uri="{FF2B5EF4-FFF2-40B4-BE49-F238E27FC236}">
                <a16:creationId xmlns:a16="http://schemas.microsoft.com/office/drawing/2014/main" id="{A0A08B3C-8E69-4155-A082-FCBB226AD5A1}"/>
              </a:ext>
            </a:extLst>
          </p:cNvPr>
          <p:cNvSpPr>
            <a:spLocks noGrp="1"/>
          </p:cNvSpPr>
          <p:nvPr>
            <p:ph type="title"/>
          </p:nvPr>
        </p:nvSpPr>
        <p:spPr>
          <a:xfrm>
            <a:off x="919119" y="304749"/>
            <a:ext cx="10353762" cy="924091"/>
          </a:xfrm>
        </p:spPr>
        <p:txBody>
          <a:bodyPr>
            <a:normAutofit/>
          </a:bodyPr>
          <a:lstStyle/>
          <a:p>
            <a:r>
              <a:rPr lang="en-NZ" sz="5400" dirty="0"/>
              <a:t>Place</a:t>
            </a:r>
          </a:p>
        </p:txBody>
      </p:sp>
      <p:pic>
        <p:nvPicPr>
          <p:cNvPr id="8" name="Picture 7">
            <a:extLst>
              <a:ext uri="{FF2B5EF4-FFF2-40B4-BE49-F238E27FC236}">
                <a16:creationId xmlns:a16="http://schemas.microsoft.com/office/drawing/2014/main" id="{2A8004B5-DFF7-4EDF-BDED-4ADFD3837E7D}"/>
              </a:ext>
            </a:extLst>
          </p:cNvPr>
          <p:cNvPicPr>
            <a:picLocks noChangeAspect="1"/>
          </p:cNvPicPr>
          <p:nvPr/>
        </p:nvPicPr>
        <p:blipFill>
          <a:blip r:embed="rId5"/>
          <a:stretch>
            <a:fillRect/>
          </a:stretch>
        </p:blipFill>
        <p:spPr>
          <a:xfrm>
            <a:off x="7962313" y="5850446"/>
            <a:ext cx="3644041" cy="702805"/>
          </a:xfrm>
          <a:prstGeom prst="rect">
            <a:avLst/>
          </a:prstGeom>
        </p:spPr>
      </p:pic>
      <p:sp>
        <p:nvSpPr>
          <p:cNvPr id="3" name="Content Placeholder 2">
            <a:extLst>
              <a:ext uri="{FF2B5EF4-FFF2-40B4-BE49-F238E27FC236}">
                <a16:creationId xmlns:a16="http://schemas.microsoft.com/office/drawing/2014/main" id="{79F973AA-6FDE-44C7-B2D9-BAE2BA35A399}"/>
              </a:ext>
            </a:extLst>
          </p:cNvPr>
          <p:cNvSpPr>
            <a:spLocks noGrp="1"/>
          </p:cNvSpPr>
          <p:nvPr>
            <p:ph idx="1"/>
          </p:nvPr>
        </p:nvSpPr>
        <p:spPr>
          <a:xfrm>
            <a:off x="913795" y="1577009"/>
            <a:ext cx="10353762" cy="4214191"/>
          </a:xfrm>
        </p:spPr>
        <p:txBody>
          <a:bodyPr>
            <a:normAutofit/>
          </a:bodyPr>
          <a:lstStyle/>
          <a:p>
            <a:pPr>
              <a:buFont typeface="Wingdings" panose="05000000000000000000" pitchFamily="2" charset="2"/>
              <a:buChar char="Ø"/>
            </a:pPr>
            <a:endParaRPr lang="en-NZ" dirty="0">
              <a:effectLst/>
              <a:latin typeface="Calibri" panose="020F0502020204030204" pitchFamily="34" charset="0"/>
              <a:ea typeface="Calibri" panose="020F0502020204030204" pitchFamily="34" charset="0"/>
              <a:cs typeface="Times New Roman" panose="02020603050405020304" pitchFamily="18" charset="0"/>
            </a:endParaRPr>
          </a:p>
          <a:p>
            <a:pPr marL="36900" indent="0">
              <a:buNone/>
            </a:pPr>
            <a:endParaRPr lang="en-NZ" sz="4000" dirty="0"/>
          </a:p>
        </p:txBody>
      </p:sp>
    </p:spTree>
    <p:extLst>
      <p:ext uri="{BB962C8B-B14F-4D97-AF65-F5344CB8AC3E}">
        <p14:creationId xmlns:p14="http://schemas.microsoft.com/office/powerpoint/2010/main" val="334690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A08B3C-8E69-4155-A082-FCBB226AD5A1}"/>
              </a:ext>
            </a:extLst>
          </p:cNvPr>
          <p:cNvSpPr>
            <a:spLocks noGrp="1"/>
          </p:cNvSpPr>
          <p:nvPr>
            <p:ph type="title"/>
          </p:nvPr>
        </p:nvSpPr>
        <p:spPr>
          <a:xfrm>
            <a:off x="919119" y="110823"/>
            <a:ext cx="10353762" cy="924091"/>
          </a:xfrm>
        </p:spPr>
        <p:txBody>
          <a:bodyPr/>
          <a:lstStyle/>
          <a:p>
            <a:r>
              <a:rPr lang="en-NZ" dirty="0">
                <a:solidFill>
                  <a:srgbClr val="FF0000"/>
                </a:solidFill>
              </a:rPr>
              <a:t>Place-based Policy:</a:t>
            </a:r>
          </a:p>
        </p:txBody>
      </p:sp>
      <p:pic>
        <p:nvPicPr>
          <p:cNvPr id="8" name="Picture 7">
            <a:extLst>
              <a:ext uri="{FF2B5EF4-FFF2-40B4-BE49-F238E27FC236}">
                <a16:creationId xmlns:a16="http://schemas.microsoft.com/office/drawing/2014/main" id="{2A8004B5-DFF7-4EDF-BDED-4ADFD3837E7D}"/>
              </a:ext>
            </a:extLst>
          </p:cNvPr>
          <p:cNvPicPr>
            <a:picLocks noChangeAspect="1"/>
          </p:cNvPicPr>
          <p:nvPr/>
        </p:nvPicPr>
        <p:blipFill>
          <a:blip r:embed="rId2"/>
          <a:stretch>
            <a:fillRect/>
          </a:stretch>
        </p:blipFill>
        <p:spPr>
          <a:xfrm>
            <a:off x="7962313" y="5850446"/>
            <a:ext cx="3644041" cy="702805"/>
          </a:xfrm>
          <a:prstGeom prst="rect">
            <a:avLst/>
          </a:prstGeom>
        </p:spPr>
      </p:pic>
      <p:sp>
        <p:nvSpPr>
          <p:cNvPr id="12" name="TextBox 11">
            <a:extLst>
              <a:ext uri="{FF2B5EF4-FFF2-40B4-BE49-F238E27FC236}">
                <a16:creationId xmlns:a16="http://schemas.microsoft.com/office/drawing/2014/main" id="{16122053-7DDE-4351-B0C8-F668CEA97F34}"/>
              </a:ext>
            </a:extLst>
          </p:cNvPr>
          <p:cNvSpPr txBox="1"/>
          <p:nvPr/>
        </p:nvSpPr>
        <p:spPr>
          <a:xfrm>
            <a:off x="466377" y="5850446"/>
            <a:ext cx="65970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DADADA"/>
                </a:solidFill>
                <a:effectLst/>
                <a:uLnTx/>
                <a:uFillTx/>
                <a:latin typeface="Open Sans" panose="020B0606030504020204" pitchFamily="34" charset="0"/>
                <a:ea typeface="+mn-ea"/>
                <a:cs typeface="+mn-cs"/>
              </a:rPr>
              <a:t>Source: Beer, A et al (2021) Regional Studies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DADADA"/>
                </a:solidFill>
                <a:effectLst/>
                <a:uLnTx/>
                <a:uFillTx/>
                <a:latin typeface="Open Sans" panose="020B0606030504020204" pitchFamily="34" charset="0"/>
                <a:ea typeface="+mn-ea"/>
                <a:cs typeface="+mn-cs"/>
              </a:rPr>
              <a:t> </a:t>
            </a:r>
            <a:r>
              <a:rPr kumimoji="0" lang="en-NZ" sz="1800" b="0" i="0" u="none" strike="noStrike" kern="1200" cap="none" spc="0" normalizeH="0" baseline="0" noProof="0" dirty="0">
                <a:ln>
                  <a:noFill/>
                </a:ln>
                <a:solidFill>
                  <a:srgbClr val="DADADA"/>
                </a:solidFill>
                <a:effectLst/>
                <a:uLnTx/>
                <a:uFillTx/>
                <a:latin typeface="Open Sans" panose="020B0606030504020204" pitchFamily="34" charset="0"/>
                <a:ea typeface="+mn-ea"/>
                <a:cs typeface="+mn-cs"/>
                <a:hlinkClick r:id="rId3"/>
              </a:rPr>
              <a:t>https://www.youtube.com/watch?v=Vnk6br-byDQ</a:t>
            </a:r>
            <a:r>
              <a:rPr kumimoji="0" lang="en-NZ" sz="1800" b="0" i="0" u="none" strike="noStrike" kern="1200" cap="none" spc="0" normalizeH="0" baseline="0" noProof="0" dirty="0">
                <a:ln>
                  <a:noFill/>
                </a:ln>
                <a:solidFill>
                  <a:srgbClr val="DADADA"/>
                </a:solidFill>
                <a:effectLst/>
                <a:uLnTx/>
                <a:uFillTx/>
                <a:latin typeface="Open Sans" panose="020B0606030504020204" pitchFamily="34" charset="0"/>
                <a:ea typeface="+mn-ea"/>
                <a:cs typeface="+mn-cs"/>
              </a:rPr>
              <a:t> </a:t>
            </a:r>
            <a:endParaRPr kumimoji="0" lang="en-NZ" sz="1800" b="0" i="0" u="none" strike="noStrike" kern="1200" cap="none" spc="0" normalizeH="0" baseline="0" noProof="0" dirty="0">
              <a:ln>
                <a:noFill/>
              </a:ln>
              <a:solidFill>
                <a:prstClr val="white"/>
              </a:solidFill>
              <a:effectLst/>
              <a:uLnTx/>
              <a:uFillTx/>
              <a:latin typeface="Calisto MT" panose="02040603050505030304"/>
              <a:ea typeface="+mn-ea"/>
              <a:cs typeface="+mn-cs"/>
            </a:endParaRPr>
          </a:p>
        </p:txBody>
      </p:sp>
      <p:sp>
        <p:nvSpPr>
          <p:cNvPr id="3" name="Content Placeholder 2">
            <a:extLst>
              <a:ext uri="{FF2B5EF4-FFF2-40B4-BE49-F238E27FC236}">
                <a16:creationId xmlns:a16="http://schemas.microsoft.com/office/drawing/2014/main" id="{79F973AA-6FDE-44C7-B2D9-BAE2BA35A399}"/>
              </a:ext>
            </a:extLst>
          </p:cNvPr>
          <p:cNvSpPr>
            <a:spLocks noGrp="1"/>
          </p:cNvSpPr>
          <p:nvPr>
            <p:ph idx="1"/>
          </p:nvPr>
        </p:nvSpPr>
        <p:spPr>
          <a:xfrm>
            <a:off x="919119" y="2040835"/>
            <a:ext cx="10353762" cy="3551583"/>
          </a:xfrm>
        </p:spPr>
        <p:txBody>
          <a:bodyPr>
            <a:normAutofit/>
          </a:bodyPr>
          <a:lstStyle/>
          <a:p>
            <a:pPr marL="36900" indent="0">
              <a:buNone/>
            </a:pPr>
            <a:r>
              <a:rPr lang="en-NZ" sz="2800" dirty="0"/>
              <a:t>‘Place-based policies embody an ethos about, and an approach to, the development of economies and society that acknowledges that the context of each and every city, region, and rural district offers opportunities for advancing well being’</a:t>
            </a:r>
          </a:p>
        </p:txBody>
      </p:sp>
    </p:spTree>
    <p:extLst>
      <p:ext uri="{BB962C8B-B14F-4D97-AF65-F5344CB8AC3E}">
        <p14:creationId xmlns:p14="http://schemas.microsoft.com/office/powerpoint/2010/main" val="2370230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A08B3C-8E69-4155-A082-FCBB226AD5A1}"/>
              </a:ext>
            </a:extLst>
          </p:cNvPr>
          <p:cNvSpPr>
            <a:spLocks noGrp="1"/>
          </p:cNvSpPr>
          <p:nvPr>
            <p:ph type="title"/>
          </p:nvPr>
        </p:nvSpPr>
        <p:spPr>
          <a:xfrm>
            <a:off x="919119" y="244326"/>
            <a:ext cx="10353762" cy="970450"/>
          </a:xfrm>
        </p:spPr>
        <p:txBody>
          <a:bodyPr/>
          <a:lstStyle/>
          <a:p>
            <a:r>
              <a:rPr lang="en-NZ" dirty="0">
                <a:solidFill>
                  <a:srgbClr val="FF0000"/>
                </a:solidFill>
              </a:rPr>
              <a:t>Spatially Blind Vs Place-Based policies</a:t>
            </a:r>
          </a:p>
        </p:txBody>
      </p:sp>
      <p:pic>
        <p:nvPicPr>
          <p:cNvPr id="8" name="Picture 7">
            <a:extLst>
              <a:ext uri="{FF2B5EF4-FFF2-40B4-BE49-F238E27FC236}">
                <a16:creationId xmlns:a16="http://schemas.microsoft.com/office/drawing/2014/main" id="{2A8004B5-DFF7-4EDF-BDED-4ADFD3837E7D}"/>
              </a:ext>
            </a:extLst>
          </p:cNvPr>
          <p:cNvPicPr>
            <a:picLocks noChangeAspect="1"/>
          </p:cNvPicPr>
          <p:nvPr/>
        </p:nvPicPr>
        <p:blipFill>
          <a:blip r:embed="rId2"/>
          <a:stretch>
            <a:fillRect/>
          </a:stretch>
        </p:blipFill>
        <p:spPr>
          <a:xfrm>
            <a:off x="8546678" y="5906920"/>
            <a:ext cx="3351224" cy="646331"/>
          </a:xfrm>
          <a:prstGeom prst="rect">
            <a:avLst/>
          </a:prstGeom>
        </p:spPr>
      </p:pic>
      <p:graphicFrame>
        <p:nvGraphicFramePr>
          <p:cNvPr id="4" name="Content Placeholder 3">
            <a:extLst>
              <a:ext uri="{FF2B5EF4-FFF2-40B4-BE49-F238E27FC236}">
                <a16:creationId xmlns:a16="http://schemas.microsoft.com/office/drawing/2014/main" id="{38922FC5-B196-4EE7-B509-EC7E3BB5CE97}"/>
              </a:ext>
            </a:extLst>
          </p:cNvPr>
          <p:cNvGraphicFramePr>
            <a:graphicFrameLocks noGrp="1"/>
          </p:cNvGraphicFramePr>
          <p:nvPr>
            <p:ph idx="1"/>
            <p:extLst>
              <p:ext uri="{D42A27DB-BD31-4B8C-83A1-F6EECF244321}">
                <p14:modId xmlns:p14="http://schemas.microsoft.com/office/powerpoint/2010/main" val="366198749"/>
              </p:ext>
            </p:extLst>
          </p:nvPr>
        </p:nvGraphicFramePr>
        <p:xfrm>
          <a:off x="1069612" y="1550505"/>
          <a:ext cx="10035710" cy="3776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ACCE3B9E-D585-4905-B2BA-84A32A34D233}"/>
              </a:ext>
            </a:extLst>
          </p:cNvPr>
          <p:cNvSpPr txBox="1"/>
          <p:nvPr/>
        </p:nvSpPr>
        <p:spPr>
          <a:xfrm>
            <a:off x="585645" y="5850446"/>
            <a:ext cx="714037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DADADA"/>
                </a:solidFill>
                <a:effectLst/>
                <a:uLnTx/>
                <a:uFillTx/>
                <a:latin typeface="Open Sans" panose="020B0606030504020204" pitchFamily="34" charset="0"/>
                <a:ea typeface="+mn-ea"/>
                <a:cs typeface="+mn-cs"/>
              </a:rPr>
              <a:t>Adapted from: Beer, A et al (2020), Regional Studies Policy Impact Books, 2:1, 3, DOI</a:t>
            </a:r>
            <a:r>
              <a:rPr kumimoji="0" lang="en-NZ" sz="18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 </a:t>
            </a:r>
            <a:r>
              <a:rPr kumimoji="0" lang="en-NZ" sz="1800" b="0" i="0" u="sng" strike="noStrike" kern="1200" cap="none" spc="0" normalizeH="0" baseline="0" noProof="0" dirty="0">
                <a:ln>
                  <a:noFill/>
                </a:ln>
                <a:solidFill>
                  <a:srgbClr val="333333"/>
                </a:solidFill>
                <a:effectLst/>
                <a:uLnTx/>
                <a:uFillTx/>
                <a:latin typeface="Open Sans" panose="020B0606030504020204" pitchFamily="34" charset="0"/>
                <a:ea typeface="+mn-ea"/>
                <a:cs typeface="+mn-cs"/>
                <a:hlinkClick r:id="rId8"/>
              </a:rPr>
              <a:t>10.1080/2578711X.2020.1783891</a:t>
            </a:r>
            <a:endParaRPr kumimoji="0" lang="en-NZ" sz="1800" b="0" i="0" u="none" strike="noStrike" kern="1200" cap="none" spc="0" normalizeH="0" baseline="0" noProof="0" dirty="0">
              <a:ln>
                <a:noFill/>
              </a:ln>
              <a:solidFill>
                <a:prstClr val="white"/>
              </a:solidFill>
              <a:effectLst/>
              <a:uLnTx/>
              <a:uFillTx/>
              <a:latin typeface="Calisto MT" panose="02040603050505030304"/>
              <a:ea typeface="+mn-ea"/>
              <a:cs typeface="+mn-cs"/>
            </a:endParaRPr>
          </a:p>
        </p:txBody>
      </p:sp>
      <p:sp>
        <p:nvSpPr>
          <p:cNvPr id="11" name="TextBox 10">
            <a:extLst>
              <a:ext uri="{FF2B5EF4-FFF2-40B4-BE49-F238E27FC236}">
                <a16:creationId xmlns:a16="http://schemas.microsoft.com/office/drawing/2014/main" id="{1E7689F9-DE96-4D14-B8F5-906C4AC949E6}"/>
              </a:ext>
            </a:extLst>
          </p:cNvPr>
          <p:cNvSpPr txBox="1"/>
          <p:nvPr/>
        </p:nvSpPr>
        <p:spPr>
          <a:xfrm>
            <a:off x="5314122" y="2931108"/>
            <a:ext cx="1683026" cy="1323439"/>
          </a:xfrm>
          <a:prstGeom prst="rect">
            <a:avLst/>
          </a:prstGeom>
          <a:noFill/>
        </p:spPr>
        <p:txBody>
          <a:bodyPr wrap="square" rtlCol="0">
            <a:spAutoFit/>
          </a:bodyPr>
          <a:lstStyle/>
          <a:p>
            <a:r>
              <a:rPr lang="en-NZ" sz="2000" dirty="0"/>
              <a:t>Do we have Convergence or Divergence?</a:t>
            </a:r>
          </a:p>
        </p:txBody>
      </p:sp>
    </p:spTree>
    <p:extLst>
      <p:ext uri="{BB962C8B-B14F-4D97-AF65-F5344CB8AC3E}">
        <p14:creationId xmlns:p14="http://schemas.microsoft.com/office/powerpoint/2010/main" val="1557388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A08B3C-8E69-4155-A082-FCBB226AD5A1}"/>
              </a:ext>
            </a:extLst>
          </p:cNvPr>
          <p:cNvSpPr>
            <a:spLocks noGrp="1"/>
          </p:cNvSpPr>
          <p:nvPr>
            <p:ph type="title"/>
          </p:nvPr>
        </p:nvSpPr>
        <p:spPr>
          <a:xfrm>
            <a:off x="919119" y="188505"/>
            <a:ext cx="10353762" cy="830081"/>
          </a:xfrm>
        </p:spPr>
        <p:txBody>
          <a:bodyPr>
            <a:normAutofit/>
          </a:bodyPr>
          <a:lstStyle/>
          <a:p>
            <a:r>
              <a:rPr lang="en-NZ" dirty="0">
                <a:solidFill>
                  <a:srgbClr val="FF0000"/>
                </a:solidFill>
              </a:rPr>
              <a:t>Spatially blind policy areas?</a:t>
            </a:r>
          </a:p>
        </p:txBody>
      </p:sp>
      <p:pic>
        <p:nvPicPr>
          <p:cNvPr id="8" name="Picture 7">
            <a:extLst>
              <a:ext uri="{FF2B5EF4-FFF2-40B4-BE49-F238E27FC236}">
                <a16:creationId xmlns:a16="http://schemas.microsoft.com/office/drawing/2014/main" id="{2A8004B5-DFF7-4EDF-BDED-4ADFD3837E7D}"/>
              </a:ext>
            </a:extLst>
          </p:cNvPr>
          <p:cNvPicPr>
            <a:picLocks noChangeAspect="1"/>
          </p:cNvPicPr>
          <p:nvPr/>
        </p:nvPicPr>
        <p:blipFill>
          <a:blip r:embed="rId2"/>
          <a:stretch>
            <a:fillRect/>
          </a:stretch>
        </p:blipFill>
        <p:spPr>
          <a:xfrm>
            <a:off x="7962313" y="5850446"/>
            <a:ext cx="3644041" cy="702805"/>
          </a:xfrm>
          <a:prstGeom prst="rect">
            <a:avLst/>
          </a:prstGeom>
        </p:spPr>
      </p:pic>
      <p:sp>
        <p:nvSpPr>
          <p:cNvPr id="3" name="Content Placeholder 2">
            <a:extLst>
              <a:ext uri="{FF2B5EF4-FFF2-40B4-BE49-F238E27FC236}">
                <a16:creationId xmlns:a16="http://schemas.microsoft.com/office/drawing/2014/main" id="{79F973AA-6FDE-44C7-B2D9-BAE2BA35A399}"/>
              </a:ext>
            </a:extLst>
          </p:cNvPr>
          <p:cNvSpPr>
            <a:spLocks noGrp="1"/>
          </p:cNvSpPr>
          <p:nvPr>
            <p:ph idx="1"/>
          </p:nvPr>
        </p:nvSpPr>
        <p:spPr>
          <a:xfrm>
            <a:off x="1219199" y="1603513"/>
            <a:ext cx="9740349" cy="3432313"/>
          </a:xfrm>
        </p:spPr>
        <p:txBody>
          <a:bodyPr>
            <a:normAutofit/>
          </a:bodyPr>
          <a:lstStyle/>
          <a:p>
            <a:pPr marL="36900" indent="0" algn="l">
              <a:buNone/>
            </a:pPr>
            <a:r>
              <a:rPr lang="en-NZ" i="1" dirty="0">
                <a:solidFill>
                  <a:schemeClr val="tx1"/>
                </a:solidFill>
                <a:latin typeface="Arial" panose="020B0604020202020204" pitchFamily="34" charset="0"/>
                <a:cs typeface="Arial" panose="020B0604020202020204" pitchFamily="34" charset="0"/>
              </a:rPr>
              <a:t>RBP?</a:t>
            </a:r>
          </a:p>
          <a:p>
            <a:pPr marL="36900" indent="0" algn="l">
              <a:buNone/>
            </a:pPr>
            <a:r>
              <a:rPr lang="en-NZ" i="1" dirty="0">
                <a:solidFill>
                  <a:schemeClr val="tx1"/>
                </a:solidFill>
                <a:latin typeface="Arial" panose="020B0604020202020204" pitchFamily="34" charset="0"/>
                <a:cs typeface="Arial" panose="020B0604020202020204" pitchFamily="34" charset="0"/>
              </a:rPr>
              <a:t>Frontier firms?</a:t>
            </a:r>
          </a:p>
          <a:p>
            <a:pPr marL="36900" indent="0" algn="l">
              <a:buNone/>
            </a:pPr>
            <a:r>
              <a:rPr lang="en-NZ" i="1" dirty="0">
                <a:solidFill>
                  <a:schemeClr val="tx1"/>
                </a:solidFill>
                <a:latin typeface="Arial" panose="020B0604020202020204" pitchFamily="34" charset="0"/>
                <a:cs typeface="Arial" panose="020B0604020202020204" pitchFamily="34" charset="0"/>
              </a:rPr>
              <a:t>Industry policies?</a:t>
            </a:r>
          </a:p>
          <a:p>
            <a:pPr marL="36900" indent="0" algn="l">
              <a:buNone/>
            </a:pPr>
            <a:r>
              <a:rPr lang="en-NZ" i="1" dirty="0">
                <a:solidFill>
                  <a:schemeClr val="tx1"/>
                </a:solidFill>
                <a:latin typeface="Arial" panose="020B0604020202020204" pitchFamily="34" charset="0"/>
                <a:cs typeface="Arial" panose="020B0604020202020204" pitchFamily="34" charset="0"/>
              </a:rPr>
              <a:t>Small business?</a:t>
            </a:r>
          </a:p>
          <a:p>
            <a:pPr marL="36900" indent="0" algn="l">
              <a:buNone/>
            </a:pPr>
            <a:r>
              <a:rPr lang="en-NZ" i="1" dirty="0">
                <a:solidFill>
                  <a:schemeClr val="tx1"/>
                </a:solidFill>
                <a:latin typeface="Arial" panose="020B0604020202020204" pitchFamily="34" charset="0"/>
                <a:cs typeface="Arial" panose="020B0604020202020204" pitchFamily="34" charset="0"/>
              </a:rPr>
              <a:t>Innovation?</a:t>
            </a:r>
          </a:p>
          <a:p>
            <a:pPr marL="36900" indent="0" algn="l">
              <a:buNone/>
            </a:pPr>
            <a:endParaRPr lang="en-NZ"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2275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A08B3C-8E69-4155-A082-FCBB226AD5A1}"/>
              </a:ext>
            </a:extLst>
          </p:cNvPr>
          <p:cNvSpPr>
            <a:spLocks noGrp="1"/>
          </p:cNvSpPr>
          <p:nvPr>
            <p:ph type="title"/>
          </p:nvPr>
        </p:nvSpPr>
        <p:spPr>
          <a:xfrm>
            <a:off x="368725" y="135488"/>
            <a:ext cx="11531727" cy="924091"/>
          </a:xfrm>
        </p:spPr>
        <p:txBody>
          <a:bodyPr>
            <a:normAutofit/>
          </a:bodyPr>
          <a:lstStyle/>
          <a:p>
            <a:r>
              <a:rPr lang="en-NZ" dirty="0">
                <a:solidFill>
                  <a:srgbClr val="FF0000"/>
                </a:solidFill>
              </a:rPr>
              <a:t>Place-based policy and development: Core elements</a:t>
            </a:r>
          </a:p>
        </p:txBody>
      </p:sp>
      <p:graphicFrame>
        <p:nvGraphicFramePr>
          <p:cNvPr id="9" name="Content Placeholder 8">
            <a:extLst>
              <a:ext uri="{FF2B5EF4-FFF2-40B4-BE49-F238E27FC236}">
                <a16:creationId xmlns:a16="http://schemas.microsoft.com/office/drawing/2014/main" id="{890BE6CE-2AB2-4951-B065-27F0A431268D}"/>
              </a:ext>
            </a:extLst>
          </p:cNvPr>
          <p:cNvGraphicFramePr>
            <a:graphicFrameLocks noGrp="1"/>
          </p:cNvGraphicFramePr>
          <p:nvPr>
            <p:ph idx="1"/>
            <p:extLst>
              <p:ext uri="{D42A27DB-BD31-4B8C-83A1-F6EECF244321}">
                <p14:modId xmlns:p14="http://schemas.microsoft.com/office/powerpoint/2010/main" val="1205541957"/>
              </p:ext>
            </p:extLst>
          </p:nvPr>
        </p:nvGraphicFramePr>
        <p:xfrm>
          <a:off x="913970" y="1709530"/>
          <a:ext cx="10178100" cy="3749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2A8004B5-DFF7-4EDF-BDED-4ADFD3837E7D}"/>
              </a:ext>
            </a:extLst>
          </p:cNvPr>
          <p:cNvPicPr>
            <a:picLocks noChangeAspect="1"/>
          </p:cNvPicPr>
          <p:nvPr/>
        </p:nvPicPr>
        <p:blipFill>
          <a:blip r:embed="rId7"/>
          <a:stretch>
            <a:fillRect/>
          </a:stretch>
        </p:blipFill>
        <p:spPr>
          <a:xfrm>
            <a:off x="7962313" y="5850446"/>
            <a:ext cx="3644041" cy="702805"/>
          </a:xfrm>
          <a:prstGeom prst="rect">
            <a:avLst/>
          </a:prstGeom>
        </p:spPr>
      </p:pic>
      <p:sp>
        <p:nvSpPr>
          <p:cNvPr id="12" name="TextBox 11">
            <a:extLst>
              <a:ext uri="{FF2B5EF4-FFF2-40B4-BE49-F238E27FC236}">
                <a16:creationId xmlns:a16="http://schemas.microsoft.com/office/drawing/2014/main" id="{16122053-7DDE-4351-B0C8-F668CEA97F34}"/>
              </a:ext>
            </a:extLst>
          </p:cNvPr>
          <p:cNvSpPr txBox="1"/>
          <p:nvPr/>
        </p:nvSpPr>
        <p:spPr>
          <a:xfrm>
            <a:off x="466377" y="5850446"/>
            <a:ext cx="65970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srgbClr val="DADADA"/>
                </a:solidFill>
                <a:effectLst/>
                <a:uLnTx/>
                <a:uFillTx/>
                <a:latin typeface="Open Sans" panose="020B0606030504020204" pitchFamily="34" charset="0"/>
                <a:ea typeface="+mn-ea"/>
                <a:cs typeface="+mn-cs"/>
              </a:rPr>
              <a:t>Source: Beer, A et al (2020), Regional Studies Policy Impact Books, 2:1, 3, DOI</a:t>
            </a:r>
            <a:r>
              <a:rPr kumimoji="0" lang="en-NZ" sz="18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 </a:t>
            </a:r>
            <a:r>
              <a:rPr kumimoji="0" lang="en-NZ" sz="1800" b="0" i="0" u="sng" strike="noStrike" kern="1200" cap="none" spc="0" normalizeH="0" baseline="0" noProof="0" dirty="0">
                <a:ln>
                  <a:noFill/>
                </a:ln>
                <a:solidFill>
                  <a:srgbClr val="333333"/>
                </a:solidFill>
                <a:effectLst/>
                <a:uLnTx/>
                <a:uFillTx/>
                <a:latin typeface="Open Sans" panose="020B0606030504020204" pitchFamily="34" charset="0"/>
                <a:ea typeface="+mn-ea"/>
                <a:cs typeface="+mn-cs"/>
                <a:hlinkClick r:id="rId8"/>
              </a:rPr>
              <a:t>10.1080/2578711X.2020.1783891</a:t>
            </a:r>
            <a:endParaRPr kumimoji="0" lang="en-NZ" sz="1800" b="0" i="0" u="none" strike="noStrike" kern="1200" cap="none" spc="0" normalizeH="0" baseline="0" noProof="0" dirty="0">
              <a:ln>
                <a:noFill/>
              </a:ln>
              <a:solidFill>
                <a:prstClr val="white"/>
              </a:solidFill>
              <a:effectLst/>
              <a:uLnTx/>
              <a:uFillTx/>
              <a:latin typeface="Calisto MT" panose="02040603050505030304"/>
              <a:ea typeface="+mn-ea"/>
              <a:cs typeface="+mn-cs"/>
            </a:endParaRPr>
          </a:p>
        </p:txBody>
      </p:sp>
      <p:pic>
        <p:nvPicPr>
          <p:cNvPr id="16" name="Graphic 15" descr="Family with two children outline">
            <a:extLst>
              <a:ext uri="{FF2B5EF4-FFF2-40B4-BE49-F238E27FC236}">
                <a16:creationId xmlns:a16="http://schemas.microsoft.com/office/drawing/2014/main" id="{EA1F6FAF-3681-4FE4-BFA1-FFD0F1AC7B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9316" y="3833192"/>
            <a:ext cx="914400" cy="914400"/>
          </a:xfrm>
          <a:prstGeom prst="rect">
            <a:avLst/>
          </a:prstGeom>
        </p:spPr>
      </p:pic>
      <p:pic>
        <p:nvPicPr>
          <p:cNvPr id="18" name="Graphic 17" descr="Hero Female outline">
            <a:extLst>
              <a:ext uri="{FF2B5EF4-FFF2-40B4-BE49-F238E27FC236}">
                <a16:creationId xmlns:a16="http://schemas.microsoft.com/office/drawing/2014/main" id="{95D6D6C5-8EAC-45B7-9253-5D87196D8BC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29061" y="2277768"/>
            <a:ext cx="914400" cy="914400"/>
          </a:xfrm>
          <a:prstGeom prst="rect">
            <a:avLst/>
          </a:prstGeom>
        </p:spPr>
      </p:pic>
      <p:pic>
        <p:nvPicPr>
          <p:cNvPr id="20" name="Graphic 19" descr="Meeting outline">
            <a:extLst>
              <a:ext uri="{FF2B5EF4-FFF2-40B4-BE49-F238E27FC236}">
                <a16:creationId xmlns:a16="http://schemas.microsoft.com/office/drawing/2014/main" id="{FBE74AA9-E256-4C62-831D-10F8933EFFF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545820" y="860502"/>
            <a:ext cx="914400" cy="914400"/>
          </a:xfrm>
          <a:prstGeom prst="rect">
            <a:avLst/>
          </a:prstGeom>
        </p:spPr>
      </p:pic>
      <p:pic>
        <p:nvPicPr>
          <p:cNvPr id="22" name="Graphic 21" descr="Mountain scene outline">
            <a:extLst>
              <a:ext uri="{FF2B5EF4-FFF2-40B4-BE49-F238E27FC236}">
                <a16:creationId xmlns:a16="http://schemas.microsoft.com/office/drawing/2014/main" id="{BE98F2E7-4CB9-4B12-BAB2-9D2728B6946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23252" y="2277768"/>
            <a:ext cx="914400" cy="914400"/>
          </a:xfrm>
          <a:prstGeom prst="rect">
            <a:avLst/>
          </a:prstGeom>
        </p:spPr>
      </p:pic>
    </p:spTree>
    <p:extLst>
      <p:ext uri="{BB962C8B-B14F-4D97-AF65-F5344CB8AC3E}">
        <p14:creationId xmlns:p14="http://schemas.microsoft.com/office/powerpoint/2010/main" val="106727219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otalTime>7165</TotalTime>
  <Words>1065</Words>
  <Application>Microsoft Office PowerPoint</Application>
  <PresentationFormat>Widescreen</PresentationFormat>
  <Paragraphs>98</Paragraphs>
  <Slides>17</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Arial</vt:lpstr>
      <vt:lpstr>Arial</vt:lpstr>
      <vt:lpstr>Arial-ItalicMT</vt:lpstr>
      <vt:lpstr>ArialMT</vt:lpstr>
      <vt:lpstr>Calibri</vt:lpstr>
      <vt:lpstr>Calibri Light</vt:lpstr>
      <vt:lpstr>Calisto MT</vt:lpstr>
      <vt:lpstr>Open Sans</vt:lpstr>
      <vt:lpstr>Wingdings</vt:lpstr>
      <vt:lpstr>Wingdings 2</vt:lpstr>
      <vt:lpstr>Office Theme</vt:lpstr>
      <vt:lpstr>Slate</vt:lpstr>
      <vt:lpstr>The Importance of Place  and  Place-based Policies </vt:lpstr>
      <vt:lpstr>4 things</vt:lpstr>
      <vt:lpstr>PowerPoint Presentation</vt:lpstr>
      <vt:lpstr>Subsidiarity</vt:lpstr>
      <vt:lpstr>Place</vt:lpstr>
      <vt:lpstr>Place-based Policy:</vt:lpstr>
      <vt:lpstr>Spatially Blind Vs Place-Based policies</vt:lpstr>
      <vt:lpstr>Spatially blind policy areas?</vt:lpstr>
      <vt:lpstr>Place-based policy and development: Core elements</vt:lpstr>
      <vt:lpstr>‘The Tragedy of Faltering expectations’</vt:lpstr>
      <vt:lpstr>Success factors: (abbreviated)</vt:lpstr>
      <vt:lpstr>Beer et al Recommendations:</vt:lpstr>
      <vt:lpstr>Place-based Innovation </vt:lpstr>
      <vt:lpstr>Innovation happens ‘face to face in a place’</vt:lpstr>
      <vt:lpstr>Some Place-based developments</vt:lpstr>
      <vt:lpstr>People; Connectors, connected, networkers, enablers, facilitators, the heart, the glue… making it happen </vt:lpstr>
      <vt:lpstr>Place-based approaches offer the how and the why of success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Wilson</dc:creator>
  <cp:lastModifiedBy>David Wilson</cp:lastModifiedBy>
  <cp:revision>43</cp:revision>
  <dcterms:created xsi:type="dcterms:W3CDTF">2021-05-19T22:34:26Z</dcterms:created>
  <dcterms:modified xsi:type="dcterms:W3CDTF">2021-05-24T22:00:11Z</dcterms:modified>
</cp:coreProperties>
</file>