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75" r:id="rId5"/>
  </p:sldMasterIdLst>
  <p:notesMasterIdLst>
    <p:notesMasterId r:id="rId25"/>
  </p:notesMasterIdLst>
  <p:handoutMasterIdLst>
    <p:handoutMasterId r:id="rId26"/>
  </p:handoutMasterIdLst>
  <p:sldIdLst>
    <p:sldId id="258" r:id="rId6"/>
    <p:sldId id="269" r:id="rId7"/>
    <p:sldId id="311" r:id="rId8"/>
    <p:sldId id="312" r:id="rId9"/>
    <p:sldId id="268" r:id="rId10"/>
    <p:sldId id="315" r:id="rId11"/>
    <p:sldId id="310" r:id="rId12"/>
    <p:sldId id="309" r:id="rId13"/>
    <p:sldId id="257" r:id="rId14"/>
    <p:sldId id="318" r:id="rId15"/>
    <p:sldId id="265" r:id="rId16"/>
    <p:sldId id="321" r:id="rId17"/>
    <p:sldId id="277" r:id="rId18"/>
    <p:sldId id="325" r:id="rId19"/>
    <p:sldId id="317" r:id="rId20"/>
    <p:sldId id="289" r:id="rId21"/>
    <p:sldId id="316" r:id="rId22"/>
    <p:sldId id="322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E8D14F-D819-4B7D-ABC0-FBE2AD1DE964}" v="35" dt="2021-05-23T09:03:20.6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1" autoAdjust="0"/>
    <p:restoredTop sz="96437" autoAdjust="0"/>
  </p:normalViewPr>
  <p:slideViewPr>
    <p:cSldViewPr snapToGrid="0" showGuides="1">
      <p:cViewPr varScale="1">
        <p:scale>
          <a:sx n="87" d="100"/>
          <a:sy n="87" d="100"/>
        </p:scale>
        <p:origin x="30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7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893" y="-168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ard Quinn" userId="cec6348b-cfde-473e-9a2a-1eb82f80960c" providerId="ADAL" clId="{66E8D14F-D819-4B7D-ABC0-FBE2AD1DE964}"/>
    <pc:docChg chg="undo custSel delSld modSld">
      <pc:chgData name="Gerard Quinn" userId="cec6348b-cfde-473e-9a2a-1eb82f80960c" providerId="ADAL" clId="{66E8D14F-D819-4B7D-ABC0-FBE2AD1DE964}" dt="2021-05-23T09:05:23.642" v="353" actId="20577"/>
      <pc:docMkLst>
        <pc:docMk/>
      </pc:docMkLst>
      <pc:sldChg chg="modNotes">
        <pc:chgData name="Gerard Quinn" userId="cec6348b-cfde-473e-9a2a-1eb82f80960c" providerId="ADAL" clId="{66E8D14F-D819-4B7D-ABC0-FBE2AD1DE964}" dt="2021-05-23T09:01:28.979" v="294" actId="6549"/>
        <pc:sldMkLst>
          <pc:docMk/>
          <pc:sldMk cId="584832414" sldId="257"/>
        </pc:sldMkLst>
      </pc:sldChg>
      <pc:sldChg chg="modNotes modNotesTx">
        <pc:chgData name="Gerard Quinn" userId="cec6348b-cfde-473e-9a2a-1eb82f80960c" providerId="ADAL" clId="{66E8D14F-D819-4B7D-ABC0-FBE2AD1DE964}" dt="2021-05-23T09:01:05.682" v="289" actId="6549"/>
        <pc:sldMkLst>
          <pc:docMk/>
          <pc:sldMk cId="3187533055" sldId="268"/>
        </pc:sldMkLst>
      </pc:sldChg>
      <pc:sldChg chg="modNotes">
        <pc:chgData name="Gerard Quinn" userId="cec6348b-cfde-473e-9a2a-1eb82f80960c" providerId="ADAL" clId="{66E8D14F-D819-4B7D-ABC0-FBE2AD1DE964}" dt="2021-05-23T09:00:47.006" v="286" actId="6549"/>
        <pc:sldMkLst>
          <pc:docMk/>
          <pc:sldMk cId="433561355" sldId="269"/>
        </pc:sldMkLst>
      </pc:sldChg>
      <pc:sldChg chg="modSp mod">
        <pc:chgData name="Gerard Quinn" userId="cec6348b-cfde-473e-9a2a-1eb82f80960c" providerId="ADAL" clId="{66E8D14F-D819-4B7D-ABC0-FBE2AD1DE964}" dt="2021-05-23T08:23:33.773" v="19" actId="313"/>
        <pc:sldMkLst>
          <pc:docMk/>
          <pc:sldMk cId="3569938450" sldId="289"/>
        </pc:sldMkLst>
        <pc:spChg chg="mod">
          <ac:chgData name="Gerard Quinn" userId="cec6348b-cfde-473e-9a2a-1eb82f80960c" providerId="ADAL" clId="{66E8D14F-D819-4B7D-ABC0-FBE2AD1DE964}" dt="2021-05-23T08:23:33.773" v="19" actId="313"/>
          <ac:spMkLst>
            <pc:docMk/>
            <pc:sldMk cId="3569938450" sldId="289"/>
            <ac:spMk id="2" creationId="{00000000-0000-0000-0000-000000000000}"/>
          </ac:spMkLst>
        </pc:spChg>
      </pc:sldChg>
      <pc:sldChg chg="delSp modSp mod modNotes">
        <pc:chgData name="Gerard Quinn" userId="cec6348b-cfde-473e-9a2a-1eb82f80960c" providerId="ADAL" clId="{66E8D14F-D819-4B7D-ABC0-FBE2AD1DE964}" dt="2021-05-23T09:01:23.115" v="293" actId="6549"/>
        <pc:sldMkLst>
          <pc:docMk/>
          <pc:sldMk cId="1552717460" sldId="309"/>
        </pc:sldMkLst>
        <pc:spChg chg="del">
          <ac:chgData name="Gerard Quinn" userId="cec6348b-cfde-473e-9a2a-1eb82f80960c" providerId="ADAL" clId="{66E8D14F-D819-4B7D-ABC0-FBE2AD1DE964}" dt="2021-05-23T08:41:57.997" v="83" actId="478"/>
          <ac:spMkLst>
            <pc:docMk/>
            <pc:sldMk cId="1552717460" sldId="309"/>
            <ac:spMk id="7" creationId="{7B93A466-5C47-4661-9BF0-68BFEE59A19D}"/>
          </ac:spMkLst>
        </pc:spChg>
        <pc:graphicFrameChg chg="mod modGraphic">
          <ac:chgData name="Gerard Quinn" userId="cec6348b-cfde-473e-9a2a-1eb82f80960c" providerId="ADAL" clId="{66E8D14F-D819-4B7D-ABC0-FBE2AD1DE964}" dt="2021-05-23T08:41:50.341" v="82" actId="403"/>
          <ac:graphicFrameMkLst>
            <pc:docMk/>
            <pc:sldMk cId="1552717460" sldId="309"/>
            <ac:graphicFrameMk id="6" creationId="{8323DBD5-C252-4591-B8C9-88EF1C4723A4}"/>
          </ac:graphicFrameMkLst>
        </pc:graphicFrameChg>
      </pc:sldChg>
      <pc:sldChg chg="modSp mod modNotes">
        <pc:chgData name="Gerard Quinn" userId="cec6348b-cfde-473e-9a2a-1eb82f80960c" providerId="ADAL" clId="{66E8D14F-D819-4B7D-ABC0-FBE2AD1DE964}" dt="2021-05-23T09:01:18.085" v="292" actId="6549"/>
        <pc:sldMkLst>
          <pc:docMk/>
          <pc:sldMk cId="2339814134" sldId="310"/>
        </pc:sldMkLst>
        <pc:graphicFrameChg chg="mod modGraphic">
          <ac:chgData name="Gerard Quinn" userId="cec6348b-cfde-473e-9a2a-1eb82f80960c" providerId="ADAL" clId="{66E8D14F-D819-4B7D-ABC0-FBE2AD1DE964}" dt="2021-05-23T08:41:03.686" v="78" actId="14734"/>
          <ac:graphicFrameMkLst>
            <pc:docMk/>
            <pc:sldMk cId="2339814134" sldId="310"/>
            <ac:graphicFrameMk id="6" creationId="{BEE52E89-C526-4F73-86FB-0EB31587CD33}"/>
          </ac:graphicFrameMkLst>
        </pc:graphicFrameChg>
      </pc:sldChg>
      <pc:sldChg chg="addSp delSp modSp mod modNotes">
        <pc:chgData name="Gerard Quinn" userId="cec6348b-cfde-473e-9a2a-1eb82f80960c" providerId="ADAL" clId="{66E8D14F-D819-4B7D-ABC0-FBE2AD1DE964}" dt="2021-05-23T09:00:53.642" v="287" actId="6549"/>
        <pc:sldMkLst>
          <pc:docMk/>
          <pc:sldMk cId="2809326376" sldId="311"/>
        </pc:sldMkLst>
        <pc:picChg chg="add mod">
          <ac:chgData name="Gerard Quinn" userId="cec6348b-cfde-473e-9a2a-1eb82f80960c" providerId="ADAL" clId="{66E8D14F-D819-4B7D-ABC0-FBE2AD1DE964}" dt="2021-05-23T08:32:42.761" v="53" actId="1076"/>
          <ac:picMkLst>
            <pc:docMk/>
            <pc:sldMk cId="2809326376" sldId="311"/>
            <ac:picMk id="9" creationId="{4D994058-DEC1-4503-8C89-0D58C0B19C04}"/>
          </ac:picMkLst>
        </pc:picChg>
        <pc:picChg chg="add mod">
          <ac:chgData name="Gerard Quinn" userId="cec6348b-cfde-473e-9a2a-1eb82f80960c" providerId="ADAL" clId="{66E8D14F-D819-4B7D-ABC0-FBE2AD1DE964}" dt="2021-05-23T08:32:44.466" v="54" actId="1076"/>
          <ac:picMkLst>
            <pc:docMk/>
            <pc:sldMk cId="2809326376" sldId="311"/>
            <ac:picMk id="10" creationId="{C40E6810-0802-4C16-A418-02587D40B2CF}"/>
          </ac:picMkLst>
        </pc:picChg>
        <pc:picChg chg="add mod">
          <ac:chgData name="Gerard Quinn" userId="cec6348b-cfde-473e-9a2a-1eb82f80960c" providerId="ADAL" clId="{66E8D14F-D819-4B7D-ABC0-FBE2AD1DE964}" dt="2021-05-23T08:32:45.817" v="55" actId="1076"/>
          <ac:picMkLst>
            <pc:docMk/>
            <pc:sldMk cId="2809326376" sldId="311"/>
            <ac:picMk id="13" creationId="{417DB1F0-89B5-4D1C-8963-A7D740136958}"/>
          </ac:picMkLst>
        </pc:picChg>
        <pc:picChg chg="add mod">
          <ac:chgData name="Gerard Quinn" userId="cec6348b-cfde-473e-9a2a-1eb82f80960c" providerId="ADAL" clId="{66E8D14F-D819-4B7D-ABC0-FBE2AD1DE964}" dt="2021-05-23T08:32:52.872" v="58" actId="1076"/>
          <ac:picMkLst>
            <pc:docMk/>
            <pc:sldMk cId="2809326376" sldId="311"/>
            <ac:picMk id="14" creationId="{A6F31082-B6A2-45A1-9542-3FF8536F513C}"/>
          </ac:picMkLst>
        </pc:picChg>
        <pc:picChg chg="add del">
          <ac:chgData name="Gerard Quinn" userId="cec6348b-cfde-473e-9a2a-1eb82f80960c" providerId="ADAL" clId="{66E8D14F-D819-4B7D-ABC0-FBE2AD1DE964}" dt="2021-05-23T08:34:46.860" v="60"/>
          <ac:picMkLst>
            <pc:docMk/>
            <pc:sldMk cId="2809326376" sldId="311"/>
            <ac:picMk id="15" creationId="{031E6389-2F14-46F7-918C-2CD66EFDA125}"/>
          </ac:picMkLst>
        </pc:picChg>
        <pc:picChg chg="add mod">
          <ac:chgData name="Gerard Quinn" userId="cec6348b-cfde-473e-9a2a-1eb82f80960c" providerId="ADAL" clId="{66E8D14F-D819-4B7D-ABC0-FBE2AD1DE964}" dt="2021-05-23T08:35:04.957" v="64" actId="14100"/>
          <ac:picMkLst>
            <pc:docMk/>
            <pc:sldMk cId="2809326376" sldId="311"/>
            <ac:picMk id="16" creationId="{5837DBFE-C607-4725-AE1E-C62FEAE7FDE9}"/>
          </ac:picMkLst>
        </pc:picChg>
        <pc:picChg chg="add mod">
          <ac:chgData name="Gerard Quinn" userId="cec6348b-cfde-473e-9a2a-1eb82f80960c" providerId="ADAL" clId="{66E8D14F-D819-4B7D-ABC0-FBE2AD1DE964}" dt="2021-05-23T08:37:49.641" v="69" actId="14100"/>
          <ac:picMkLst>
            <pc:docMk/>
            <pc:sldMk cId="2809326376" sldId="311"/>
            <ac:picMk id="17" creationId="{D6AB9ECA-0BF7-4C39-BE0B-4C24C6154693}"/>
          </ac:picMkLst>
        </pc:picChg>
      </pc:sldChg>
      <pc:sldChg chg="modSp mod modNotes">
        <pc:chgData name="Gerard Quinn" userId="cec6348b-cfde-473e-9a2a-1eb82f80960c" providerId="ADAL" clId="{66E8D14F-D819-4B7D-ABC0-FBE2AD1DE964}" dt="2021-05-23T09:00:58.120" v="288" actId="6549"/>
        <pc:sldMkLst>
          <pc:docMk/>
          <pc:sldMk cId="2222728046" sldId="312"/>
        </pc:sldMkLst>
        <pc:spChg chg="mod">
          <ac:chgData name="Gerard Quinn" userId="cec6348b-cfde-473e-9a2a-1eb82f80960c" providerId="ADAL" clId="{66E8D14F-D819-4B7D-ABC0-FBE2AD1DE964}" dt="2021-05-23T08:40:25" v="73" actId="403"/>
          <ac:spMkLst>
            <pc:docMk/>
            <pc:sldMk cId="2222728046" sldId="312"/>
            <ac:spMk id="18" creationId="{1E295ADC-31B9-4A29-AEAD-D7622E71D6B5}"/>
          </ac:spMkLst>
        </pc:spChg>
      </pc:sldChg>
      <pc:sldChg chg="modNotes">
        <pc:chgData name="Gerard Quinn" userId="cec6348b-cfde-473e-9a2a-1eb82f80960c" providerId="ADAL" clId="{66E8D14F-D819-4B7D-ABC0-FBE2AD1DE964}" dt="2021-05-23T09:01:10.580" v="290" actId="6549"/>
        <pc:sldMkLst>
          <pc:docMk/>
          <pc:sldMk cId="3771378164" sldId="315"/>
        </pc:sldMkLst>
      </pc:sldChg>
      <pc:sldChg chg="modNotes">
        <pc:chgData name="Gerard Quinn" userId="cec6348b-cfde-473e-9a2a-1eb82f80960c" providerId="ADAL" clId="{66E8D14F-D819-4B7D-ABC0-FBE2AD1DE964}" dt="2021-05-23T09:01:47.086" v="295" actId="6549"/>
        <pc:sldMkLst>
          <pc:docMk/>
          <pc:sldMk cId="370648040" sldId="316"/>
        </pc:sldMkLst>
      </pc:sldChg>
      <pc:sldChg chg="addSp delSp modSp mod">
        <pc:chgData name="Gerard Quinn" userId="cec6348b-cfde-473e-9a2a-1eb82f80960c" providerId="ADAL" clId="{66E8D14F-D819-4B7D-ABC0-FBE2AD1DE964}" dt="2021-05-23T09:04:42.462" v="352" actId="14100"/>
        <pc:sldMkLst>
          <pc:docMk/>
          <pc:sldMk cId="3225806499" sldId="317"/>
        </pc:sldMkLst>
        <pc:spChg chg="mod">
          <ac:chgData name="Gerard Quinn" userId="cec6348b-cfde-473e-9a2a-1eb82f80960c" providerId="ADAL" clId="{66E8D14F-D819-4B7D-ABC0-FBE2AD1DE964}" dt="2021-05-23T09:04:42.462" v="352" actId="14100"/>
          <ac:spMkLst>
            <pc:docMk/>
            <pc:sldMk cId="3225806499" sldId="317"/>
            <ac:spMk id="2" creationId="{6C64C2A7-EC84-4D8C-9CA2-F6AE46F51FB6}"/>
          </ac:spMkLst>
        </pc:spChg>
        <pc:spChg chg="del">
          <ac:chgData name="Gerard Quinn" userId="cec6348b-cfde-473e-9a2a-1eb82f80960c" providerId="ADAL" clId="{66E8D14F-D819-4B7D-ABC0-FBE2AD1DE964}" dt="2021-05-23T09:02:39.365" v="298" actId="478"/>
          <ac:spMkLst>
            <pc:docMk/>
            <pc:sldMk cId="3225806499" sldId="317"/>
            <ac:spMk id="3" creationId="{56960426-AAA6-4126-93AF-30F7DEE010A4}"/>
          </ac:spMkLst>
        </pc:spChg>
        <pc:spChg chg="add mod">
          <ac:chgData name="Gerard Quinn" userId="cec6348b-cfde-473e-9a2a-1eb82f80960c" providerId="ADAL" clId="{66E8D14F-D819-4B7D-ABC0-FBE2AD1DE964}" dt="2021-05-23T09:04:23.073" v="350" actId="403"/>
          <ac:spMkLst>
            <pc:docMk/>
            <pc:sldMk cId="3225806499" sldId="317"/>
            <ac:spMk id="6" creationId="{9D98C06E-B4FE-4CFB-ADF6-0D3F86DADCBB}"/>
          </ac:spMkLst>
        </pc:spChg>
        <pc:spChg chg="add mod">
          <ac:chgData name="Gerard Quinn" userId="cec6348b-cfde-473e-9a2a-1eb82f80960c" providerId="ADAL" clId="{66E8D14F-D819-4B7D-ABC0-FBE2AD1DE964}" dt="2021-05-23T09:04:16.355" v="348" actId="404"/>
          <ac:spMkLst>
            <pc:docMk/>
            <pc:sldMk cId="3225806499" sldId="317"/>
            <ac:spMk id="7" creationId="{719F7CC8-20B5-4547-9D85-9A3FAE7B4029}"/>
          </ac:spMkLst>
        </pc:spChg>
        <pc:spChg chg="add mod">
          <ac:chgData name="Gerard Quinn" userId="cec6348b-cfde-473e-9a2a-1eb82f80960c" providerId="ADAL" clId="{66E8D14F-D819-4B7D-ABC0-FBE2AD1DE964}" dt="2021-05-23T09:03:51.662" v="337" actId="1035"/>
          <ac:spMkLst>
            <pc:docMk/>
            <pc:sldMk cId="3225806499" sldId="317"/>
            <ac:spMk id="8" creationId="{B0C5608E-2C8B-45C4-90C4-62C4A6085717}"/>
          </ac:spMkLst>
        </pc:spChg>
        <pc:spChg chg="add mod">
          <ac:chgData name="Gerard Quinn" userId="cec6348b-cfde-473e-9a2a-1eb82f80960c" providerId="ADAL" clId="{66E8D14F-D819-4B7D-ABC0-FBE2AD1DE964}" dt="2021-05-23T09:04:03.058" v="344" actId="27636"/>
          <ac:spMkLst>
            <pc:docMk/>
            <pc:sldMk cId="3225806499" sldId="317"/>
            <ac:spMk id="9" creationId="{944B4725-673E-4BE7-8F32-FABB42F8AEDF}"/>
          </ac:spMkLst>
        </pc:spChg>
        <pc:picChg chg="mod">
          <ac:chgData name="Gerard Quinn" userId="cec6348b-cfde-473e-9a2a-1eb82f80960c" providerId="ADAL" clId="{66E8D14F-D819-4B7D-ABC0-FBE2AD1DE964}" dt="2021-05-23T09:02:45.952" v="299" actId="14100"/>
          <ac:picMkLst>
            <pc:docMk/>
            <pc:sldMk cId="3225806499" sldId="317"/>
            <ac:picMk id="11" creationId="{9D82A855-CCB0-4075-B5EE-5CC6FD176DB4}"/>
          </ac:picMkLst>
        </pc:picChg>
      </pc:sldChg>
      <pc:sldChg chg="modSp mod">
        <pc:chgData name="Gerard Quinn" userId="cec6348b-cfde-473e-9a2a-1eb82f80960c" providerId="ADAL" clId="{66E8D14F-D819-4B7D-ABC0-FBE2AD1DE964}" dt="2021-05-23T08:42:21.233" v="85" actId="14100"/>
        <pc:sldMkLst>
          <pc:docMk/>
          <pc:sldMk cId="3599249489" sldId="321"/>
        </pc:sldMkLst>
        <pc:spChg chg="mod">
          <ac:chgData name="Gerard Quinn" userId="cec6348b-cfde-473e-9a2a-1eb82f80960c" providerId="ADAL" clId="{66E8D14F-D819-4B7D-ABC0-FBE2AD1DE964}" dt="2021-05-23T08:42:14.445" v="84" actId="1076"/>
          <ac:spMkLst>
            <pc:docMk/>
            <pc:sldMk cId="3599249489" sldId="321"/>
            <ac:spMk id="7" creationId="{4B5CADE1-6DB0-4A42-9BED-8EC3987E624D}"/>
          </ac:spMkLst>
        </pc:spChg>
        <pc:picChg chg="mod">
          <ac:chgData name="Gerard Quinn" userId="cec6348b-cfde-473e-9a2a-1eb82f80960c" providerId="ADAL" clId="{66E8D14F-D819-4B7D-ABC0-FBE2AD1DE964}" dt="2021-05-23T08:42:21.233" v="85" actId="14100"/>
          <ac:picMkLst>
            <pc:docMk/>
            <pc:sldMk cId="3599249489" sldId="321"/>
            <ac:picMk id="5" creationId="{CEAF168D-2569-4453-ADAE-30B3D3071BB9}"/>
          </ac:picMkLst>
        </pc:picChg>
      </pc:sldChg>
      <pc:sldChg chg="addSp modSp mod">
        <pc:chgData name="Gerard Quinn" userId="cec6348b-cfde-473e-9a2a-1eb82f80960c" providerId="ADAL" clId="{66E8D14F-D819-4B7D-ABC0-FBE2AD1DE964}" dt="2021-05-23T09:05:23.642" v="353" actId="20577"/>
        <pc:sldMkLst>
          <pc:docMk/>
          <pc:sldMk cId="1214235914" sldId="322"/>
        </pc:sldMkLst>
        <pc:spChg chg="mod">
          <ac:chgData name="Gerard Quinn" userId="cec6348b-cfde-473e-9a2a-1eb82f80960c" providerId="ADAL" clId="{66E8D14F-D819-4B7D-ABC0-FBE2AD1DE964}" dt="2021-05-23T08:58:56.395" v="281" actId="20577"/>
          <ac:spMkLst>
            <pc:docMk/>
            <pc:sldMk cId="1214235914" sldId="322"/>
            <ac:spMk id="6" creationId="{9062B303-368E-4F25-8038-1244F01EFBBD}"/>
          </ac:spMkLst>
        </pc:spChg>
        <pc:spChg chg="mod">
          <ac:chgData name="Gerard Quinn" userId="cec6348b-cfde-473e-9a2a-1eb82f80960c" providerId="ADAL" clId="{66E8D14F-D819-4B7D-ABC0-FBE2AD1DE964}" dt="2021-05-23T08:58:40.151" v="272" actId="1076"/>
          <ac:spMkLst>
            <pc:docMk/>
            <pc:sldMk cId="1214235914" sldId="322"/>
            <ac:spMk id="7" creationId="{46BC1335-38A8-4A28-BE9A-882834C21CCC}"/>
          </ac:spMkLst>
        </pc:spChg>
        <pc:spChg chg="mod">
          <ac:chgData name="Gerard Quinn" userId="cec6348b-cfde-473e-9a2a-1eb82f80960c" providerId="ADAL" clId="{66E8D14F-D819-4B7D-ABC0-FBE2AD1DE964}" dt="2021-05-23T08:59:18.566" v="285" actId="14100"/>
          <ac:spMkLst>
            <pc:docMk/>
            <pc:sldMk cId="1214235914" sldId="322"/>
            <ac:spMk id="8" creationId="{46BC1335-38A8-4A28-BE9A-882834C21CCC}"/>
          </ac:spMkLst>
        </pc:spChg>
        <pc:spChg chg="add mod">
          <ac:chgData name="Gerard Quinn" userId="cec6348b-cfde-473e-9a2a-1eb82f80960c" providerId="ADAL" clId="{66E8D14F-D819-4B7D-ABC0-FBE2AD1DE964}" dt="2021-05-23T09:05:23.642" v="353" actId="20577"/>
          <ac:spMkLst>
            <pc:docMk/>
            <pc:sldMk cId="1214235914" sldId="322"/>
            <ac:spMk id="9" creationId="{D873C074-5F0D-46D7-87AB-78900E12A860}"/>
          </ac:spMkLst>
        </pc:spChg>
      </pc:sldChg>
      <pc:sldChg chg="del">
        <pc:chgData name="Gerard Quinn" userId="cec6348b-cfde-473e-9a2a-1eb82f80960c" providerId="ADAL" clId="{66E8D14F-D819-4B7D-ABC0-FBE2AD1DE964}" dt="2021-05-23T09:04:34.572" v="351" actId="2696"/>
        <pc:sldMkLst>
          <pc:docMk/>
          <pc:sldMk cId="818534786" sldId="324"/>
        </pc:sldMkLst>
      </pc:sldChg>
      <pc:sldChg chg="modSp mod">
        <pc:chgData name="Gerard Quinn" userId="cec6348b-cfde-473e-9a2a-1eb82f80960c" providerId="ADAL" clId="{66E8D14F-D819-4B7D-ABC0-FBE2AD1DE964}" dt="2021-05-23T08:42:48.173" v="87" actId="14100"/>
        <pc:sldMkLst>
          <pc:docMk/>
          <pc:sldMk cId="1786412215" sldId="325"/>
        </pc:sldMkLst>
        <pc:picChg chg="mod">
          <ac:chgData name="Gerard Quinn" userId="cec6348b-cfde-473e-9a2a-1eb82f80960c" providerId="ADAL" clId="{66E8D14F-D819-4B7D-ABC0-FBE2AD1DE964}" dt="2021-05-23T08:42:48.173" v="87" actId="14100"/>
          <ac:picMkLst>
            <pc:docMk/>
            <pc:sldMk cId="1786412215" sldId="325"/>
            <ac:picMk id="5" creationId="{60314899-681F-4D68-9F7F-5A4C001FC51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243D74-B9C1-450A-B0F3-6C6DCB0CF2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27C33-9BB1-41D5-A236-12767E7E72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B3EA8-A58D-4C92-A3AB-D271CCC294C7}" type="datetimeFigureOut">
              <a:rPr lang="en-US" smtClean="0"/>
              <a:t>5/23/2021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7EADB-04A4-4093-B238-438E2C7317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D8696-706D-440E-AE04-4C644F0613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A5DE8-F2C4-4DB3-88D1-656DCD59E7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24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US" noProof="0" smtClean="0"/>
              <a:t>5/23/2021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795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95178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26570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5984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588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4675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813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7337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3372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833998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0390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768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3406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7766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dirty="0">
              <a:solidFill>
                <a:srgbClr val="7F7F7F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9395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11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18365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3233-BC96-4A9B-9DC5-EB6A412F10B0}" type="datetimeFigureOut">
              <a:rPr lang="en-NZ" smtClean="0"/>
              <a:t>23/05/2021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7ADA0-841A-45B3-8BE3-A59AD5163AC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4855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3233-BC96-4A9B-9DC5-EB6A412F10B0}" type="datetimeFigureOut">
              <a:rPr lang="en-NZ" smtClean="0"/>
              <a:t>23/05/2021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7ADA0-841A-45B3-8BE3-A59AD5163AC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71983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3233-BC96-4A9B-9DC5-EB6A412F10B0}" type="datetimeFigureOut">
              <a:rPr lang="en-NZ" smtClean="0"/>
              <a:t>23/05/2021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7ADA0-841A-45B3-8BE3-A59AD5163AC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18579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3233-BC96-4A9B-9DC5-EB6A412F10B0}" type="datetimeFigureOut">
              <a:rPr lang="en-NZ" smtClean="0"/>
              <a:t>23/05/2021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7ADA0-841A-45B3-8BE3-A59AD5163AC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69445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3233-BC96-4A9B-9DC5-EB6A412F10B0}" type="datetimeFigureOut">
              <a:rPr lang="en-NZ" smtClean="0"/>
              <a:t>23/05/2021</a:t>
            </a:fld>
            <a:endParaRPr lang="en-N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7ADA0-841A-45B3-8BE3-A59AD5163AC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60586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3233-BC96-4A9B-9DC5-EB6A412F10B0}" type="datetimeFigureOut">
              <a:rPr lang="en-NZ" smtClean="0"/>
              <a:t>23/05/2021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7ADA0-841A-45B3-8BE3-A59AD5163AC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21856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3233-BC96-4A9B-9DC5-EB6A412F10B0}" type="datetimeFigureOut">
              <a:rPr lang="en-NZ" smtClean="0"/>
              <a:t>23/05/2021</a:t>
            </a:fld>
            <a:endParaRPr lang="en-N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7ADA0-841A-45B3-8BE3-A59AD5163AC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925745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3233-BC96-4A9B-9DC5-EB6A412F10B0}" type="datetimeFigureOut">
              <a:rPr lang="en-NZ" smtClean="0"/>
              <a:t>23/05/2021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7ADA0-841A-45B3-8BE3-A59AD5163AC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097876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3233-BC96-4A9B-9DC5-EB6A412F10B0}" type="datetimeFigureOut">
              <a:rPr lang="en-NZ" smtClean="0"/>
              <a:t>23/05/2021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7ADA0-841A-45B3-8BE3-A59AD5163AC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79072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3233-BC96-4A9B-9DC5-EB6A412F10B0}" type="datetimeFigureOut">
              <a:rPr lang="en-NZ" smtClean="0"/>
              <a:t>23/05/2021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7ADA0-841A-45B3-8BE3-A59AD5163AC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09193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3233-BC96-4A9B-9DC5-EB6A412F10B0}" type="datetimeFigureOut">
              <a:rPr lang="en-NZ" smtClean="0"/>
              <a:t>23/05/2021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7ADA0-841A-45B3-8BE3-A59AD5163AC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93373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5/23/2021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23233-BC96-4A9B-9DC5-EB6A412F10B0}" type="datetimeFigureOut">
              <a:rPr lang="en-NZ" smtClean="0"/>
              <a:t>23/05/2021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7ADA0-841A-45B3-8BE3-A59AD5163AC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4977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protect-au.mimecast.com/s/2mLaCE8wgKF1gEwtw5bu8?domain=ored.orc.govt.nz" TargetMode="External"/><Relationship Id="rId4" Type="http://schemas.openxmlformats.org/officeDocument/2006/relationships/hyperlink" Target="mailto:pharris@qldc.govt.n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0.png"/><Relationship Id="rId21" Type="http://schemas.openxmlformats.org/officeDocument/2006/relationships/image" Target="../media/image38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5" Type="http://schemas.openxmlformats.org/officeDocument/2006/relationships/image" Target="../media/image42.svg"/><Relationship Id="rId33" Type="http://schemas.openxmlformats.org/officeDocument/2006/relationships/image" Target="../media/image50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23" Type="http://schemas.openxmlformats.org/officeDocument/2006/relationships/image" Target="../media/image40.svg"/><Relationship Id="rId28" Type="http://schemas.openxmlformats.org/officeDocument/2006/relationships/image" Target="../media/image45.pn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31" Type="http://schemas.openxmlformats.org/officeDocument/2006/relationships/image" Target="../media/image48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svg"/><Relationship Id="rId30" Type="http://schemas.openxmlformats.org/officeDocument/2006/relationships/image" Target="../media/image47.png"/><Relationship Id="rId8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0132" y="328686"/>
            <a:ext cx="5143500" cy="3100314"/>
          </a:xfrm>
        </p:spPr>
        <p:txBody>
          <a:bodyPr/>
          <a:lstStyle/>
          <a:p>
            <a:r>
              <a:rPr lang="en-US" dirty="0"/>
              <a:t>Impact and responses to covid-19 across otago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8AA37-E298-4CD8-9F0F-2123ACFD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7688" y="3552608"/>
            <a:ext cx="5143500" cy="503167"/>
          </a:xfrm>
        </p:spPr>
        <p:txBody>
          <a:bodyPr/>
          <a:lstStyle/>
          <a:p>
            <a:r>
              <a:rPr lang="en-US" dirty="0"/>
              <a:t>The benefits of a collaborative  response in a diverse region of differing economies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BD7F97D-15E8-4032-B615-0562046B75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710812" y="1612821"/>
            <a:ext cx="5305661" cy="3537107"/>
          </a:xfr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44DF34F-8CC4-4285-81B5-C1FE11BD23A3}"/>
              </a:ext>
            </a:extLst>
          </p:cNvPr>
          <p:cNvSpPr txBox="1">
            <a:spLocks/>
          </p:cNvSpPr>
          <p:nvPr/>
        </p:nvSpPr>
        <p:spPr>
          <a:xfrm>
            <a:off x="6250132" y="4928366"/>
            <a:ext cx="5143500" cy="503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Presented on behalf of the Otago regional economic development working group by Gerard quinn &amp; Peter harris</a:t>
            </a:r>
          </a:p>
          <a:p>
            <a:endParaRPr lang="en-US" dirty="0"/>
          </a:p>
          <a:p>
            <a:r>
              <a:rPr lang="en-US" dirty="0"/>
              <a:t>EDNZ conference, Palmerston north, may 2021</a:t>
            </a:r>
          </a:p>
        </p:txBody>
      </p:sp>
    </p:spTree>
    <p:extLst>
      <p:ext uri="{BB962C8B-B14F-4D97-AF65-F5344CB8AC3E}">
        <p14:creationId xmlns:p14="http://schemas.microsoft.com/office/powerpoint/2010/main" val="3167172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66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07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1763A8-4965-43E5-9DA1-F810A1F2E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12</a:t>
            </a:fld>
            <a:endParaRPr lang="en-US" noProof="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AF168D-2569-4453-ADAE-30B3D3071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84319" y="2565936"/>
            <a:ext cx="12369823" cy="3101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74C5A2C-3A90-4AC5-AB58-836B9A403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Tourism spend</a:t>
            </a:r>
          </a:p>
        </p:txBody>
      </p:sp>
      <p:pic>
        <p:nvPicPr>
          <p:cNvPr id="6" name="Graphic 5" descr="Arrow Down with solid fill">
            <a:extLst>
              <a:ext uri="{FF2B5EF4-FFF2-40B4-BE49-F238E27FC236}">
                <a16:creationId xmlns:a16="http://schemas.microsoft.com/office/drawing/2014/main" id="{0BC01C79-8CF3-4232-B6B5-EE6270956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66180" y="961053"/>
            <a:ext cx="914400" cy="19361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5CADE1-6DB0-4A42-9BED-8EC3987E624D}"/>
              </a:ext>
            </a:extLst>
          </p:cNvPr>
          <p:cNvSpPr txBox="1"/>
          <p:nvPr/>
        </p:nvSpPr>
        <p:spPr>
          <a:xfrm>
            <a:off x="7174756" y="632922"/>
            <a:ext cx="209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rgbClr val="FF0000"/>
                </a:solidFill>
              </a:rPr>
              <a:t>COVID-19 Lockdown</a:t>
            </a:r>
          </a:p>
        </p:txBody>
      </p:sp>
    </p:spTree>
    <p:extLst>
      <p:ext uri="{BB962C8B-B14F-4D97-AF65-F5344CB8AC3E}">
        <p14:creationId xmlns:p14="http://schemas.microsoft.com/office/powerpoint/2010/main" val="3599249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People needed help to get 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96" y="2876084"/>
            <a:ext cx="11955607" cy="254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22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B804D-7A91-4863-B65C-71AEA1A27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642612"/>
          </a:xfrm>
        </p:spPr>
        <p:txBody>
          <a:bodyPr/>
          <a:lstStyle/>
          <a:p>
            <a:r>
              <a:rPr lang="en-NZ" dirty="0"/>
              <a:t>IMPACT FOR PEOPLE ELIGIBLE FOR MSD support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A2C3DB-9A98-460C-99BE-6FC28C528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14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314899-681F-4D68-9F7F-5A4C001FC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56" y="1401715"/>
            <a:ext cx="11843733" cy="484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12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792273"/>
          </a:xfrm>
        </p:spPr>
        <p:txBody>
          <a:bodyPr/>
          <a:lstStyle/>
          <a:p>
            <a:r>
              <a:rPr lang="en-US" dirty="0"/>
              <a:t>COVID-19 responses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2584" y="4457016"/>
            <a:ext cx="3180111" cy="240098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D98C06E-B4FE-4CFB-ADF6-0D3F86DADCBB}"/>
              </a:ext>
            </a:extLst>
          </p:cNvPr>
          <p:cNvSpPr txBox="1">
            <a:spLocks/>
          </p:cNvSpPr>
          <p:nvPr/>
        </p:nvSpPr>
        <p:spPr>
          <a:xfrm>
            <a:off x="515938" y="1166477"/>
            <a:ext cx="4483901" cy="432863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400" dirty="0"/>
              <a:t>ORED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19F7CC8-20B5-4547-9D85-9A3FAE7B4029}"/>
              </a:ext>
            </a:extLst>
          </p:cNvPr>
          <p:cNvSpPr txBox="1">
            <a:spLocks/>
          </p:cNvSpPr>
          <p:nvPr/>
        </p:nvSpPr>
        <p:spPr>
          <a:xfrm>
            <a:off x="515938" y="1990389"/>
            <a:ext cx="4483901" cy="227498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000" dirty="0">
                <a:solidFill>
                  <a:schemeClr val="bg1"/>
                </a:solidFill>
              </a:rPr>
              <a:t>Increased its collegiality and sharing</a:t>
            </a:r>
          </a:p>
          <a:p>
            <a:r>
              <a:rPr lang="en-NZ" sz="2000" dirty="0">
                <a:solidFill>
                  <a:schemeClr val="bg1"/>
                </a:solidFill>
              </a:rPr>
              <a:t>Deepened the relationship with ORC</a:t>
            </a:r>
          </a:p>
          <a:p>
            <a:r>
              <a:rPr lang="en-NZ" sz="2000" dirty="0">
                <a:solidFill>
                  <a:schemeClr val="bg1"/>
                </a:solidFill>
              </a:rPr>
              <a:t>Modelled job impact by industry</a:t>
            </a:r>
          </a:p>
          <a:p>
            <a:r>
              <a:rPr lang="en-NZ" sz="2000" dirty="0">
                <a:solidFill>
                  <a:schemeClr val="bg1"/>
                </a:solidFill>
              </a:rPr>
              <a:t>Advised Councils against nil rates rises</a:t>
            </a:r>
          </a:p>
          <a:p>
            <a:endParaRPr lang="en-NZ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0C5608E-2C8B-45C4-90C4-62C4A6085717}"/>
              </a:ext>
            </a:extLst>
          </p:cNvPr>
          <p:cNvSpPr txBox="1">
            <a:spLocks/>
          </p:cNvSpPr>
          <p:nvPr/>
        </p:nvSpPr>
        <p:spPr>
          <a:xfrm>
            <a:off x="6172200" y="1166477"/>
            <a:ext cx="5183188" cy="432863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dirty="0">
                <a:solidFill>
                  <a:schemeClr val="bg1"/>
                </a:solidFill>
              </a:rPr>
              <a:t>Districts – </a:t>
            </a:r>
            <a:r>
              <a:rPr lang="en-NZ" sz="1800" dirty="0">
                <a:solidFill>
                  <a:schemeClr val="bg1"/>
                </a:solidFill>
              </a:rPr>
              <a:t>almost all did almost all of these</a:t>
            </a:r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44B4725-673E-4BE7-8F32-FABB42F8AEDF}"/>
              </a:ext>
            </a:extLst>
          </p:cNvPr>
          <p:cNvSpPr txBox="1">
            <a:spLocks/>
          </p:cNvSpPr>
          <p:nvPr/>
        </p:nvSpPr>
        <p:spPr>
          <a:xfrm>
            <a:off x="6172200" y="1990389"/>
            <a:ext cx="5183188" cy="446535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IN" sz="2900" dirty="0">
                <a:solidFill>
                  <a:schemeClr val="bg1"/>
                </a:solidFill>
              </a:rPr>
              <a:t>Info centre for businesses and people – CDEM PIM</a:t>
            </a:r>
          </a:p>
          <a:p>
            <a:pPr>
              <a:lnSpc>
                <a:spcPct val="110000"/>
              </a:lnSpc>
            </a:pPr>
            <a:r>
              <a:rPr lang="en-IN" sz="2900" dirty="0">
                <a:solidFill>
                  <a:schemeClr val="bg1"/>
                </a:solidFill>
              </a:rPr>
              <a:t>Rates rise limits</a:t>
            </a:r>
          </a:p>
          <a:p>
            <a:pPr>
              <a:lnSpc>
                <a:spcPct val="110000"/>
              </a:lnSpc>
            </a:pPr>
            <a:r>
              <a:rPr lang="en-IN" sz="2900" dirty="0">
                <a:solidFill>
                  <a:schemeClr val="bg1"/>
                </a:solidFill>
              </a:rPr>
              <a:t>Hardship grants (via CDEM)</a:t>
            </a:r>
            <a:endParaRPr lang="en-NZ" sz="29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IN" sz="2900" dirty="0">
                <a:solidFill>
                  <a:schemeClr val="bg1"/>
                </a:solidFill>
              </a:rPr>
              <a:t>Additional dedicated recovery staff</a:t>
            </a:r>
            <a:endParaRPr lang="en-NZ" sz="29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IN" sz="2900" dirty="0">
                <a:solidFill>
                  <a:schemeClr val="bg1"/>
                </a:solidFill>
              </a:rPr>
              <a:t>Visitor campaigns</a:t>
            </a:r>
            <a:endParaRPr lang="en-NZ" sz="29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IN" sz="2900" dirty="0">
                <a:solidFill>
                  <a:schemeClr val="bg1"/>
                </a:solidFill>
              </a:rPr>
              <a:t>Task Force / leadership groups</a:t>
            </a:r>
            <a:endParaRPr lang="en-NZ" sz="29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IN" sz="2900" dirty="0">
                <a:solidFill>
                  <a:schemeClr val="bg1"/>
                </a:solidFill>
              </a:rPr>
              <a:t>Infrastructure fund bids</a:t>
            </a:r>
            <a:endParaRPr lang="en-NZ" sz="29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IN" sz="2900" dirty="0">
                <a:solidFill>
                  <a:schemeClr val="bg1"/>
                </a:solidFill>
              </a:rPr>
              <a:t>Buy local campaigns</a:t>
            </a:r>
            <a:endParaRPr lang="en-NZ" sz="29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IN" sz="2900" dirty="0">
                <a:solidFill>
                  <a:schemeClr val="bg1"/>
                </a:solidFill>
              </a:rPr>
              <a:t>Support &amp; Stimulus Funds</a:t>
            </a:r>
            <a:endParaRPr lang="en-NZ" sz="29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IN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25806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394" y="222280"/>
            <a:ext cx="8953606" cy="6635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9E56C1-7185-46F5-B36C-E388CE4DD30D}"/>
              </a:ext>
            </a:extLst>
          </p:cNvPr>
          <p:cNvSpPr txBox="1"/>
          <p:nvPr/>
        </p:nvSpPr>
        <p:spPr>
          <a:xfrm>
            <a:off x="132511" y="662474"/>
            <a:ext cx="2964914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dirty="0"/>
              <a:t>QL RESPONSES</a:t>
            </a:r>
          </a:p>
          <a:p>
            <a:endParaRPr lang="en-NZ" sz="1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NZ" sz="1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NZ" sz="1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NZ" sz="20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NZ" sz="1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NZ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18181" y="1620199"/>
            <a:ext cx="26910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dirty="0"/>
              <a:t>A seconded team from within QLDC, and collaboration between Chambers, RTOs and ED, and Recovery funding from MBIE created tight teams, and flexibility to respond to changing needs</a:t>
            </a:r>
          </a:p>
        </p:txBody>
      </p:sp>
    </p:spTree>
    <p:extLst>
      <p:ext uri="{BB962C8B-B14F-4D97-AF65-F5344CB8AC3E}">
        <p14:creationId xmlns:p14="http://schemas.microsoft.com/office/powerpoint/2010/main" val="3569938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D7574D-81DB-449B-9819-54AAC618E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7FE855-E693-4955-884B-6D975A591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34" y="976818"/>
            <a:ext cx="10837862" cy="2318598"/>
          </a:xfrm>
        </p:spPr>
        <p:txBody>
          <a:bodyPr>
            <a:normAutofit/>
          </a:bodyPr>
          <a:lstStyle/>
          <a:p>
            <a:r>
              <a:rPr lang="en-NZ" dirty="0"/>
              <a:t>Though as EDA managers we experienced very different versions of Covid-19 supporting each other was critical</a:t>
            </a:r>
          </a:p>
          <a:p>
            <a:r>
              <a:rPr lang="en-NZ" dirty="0"/>
              <a:t>People are resilient, but as the crisis starts to pass the stress emerges </a:t>
            </a:r>
          </a:p>
          <a:p>
            <a:pPr marL="228600" lvl="1">
              <a:spcBef>
                <a:spcPts val="1000"/>
              </a:spcBef>
            </a:pPr>
            <a:r>
              <a:rPr lang="en-NZ" sz="2800" dirty="0"/>
              <a:t>Don’t expect community consensus - different people have different priorities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E42C0D-622B-4359-AD2A-D3439ABF5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565229"/>
          </a:xfrm>
        </p:spPr>
        <p:txBody>
          <a:bodyPr/>
          <a:lstStyle/>
          <a:p>
            <a:r>
              <a:rPr lang="en-NZ" dirty="0"/>
              <a:t>Lessons learned</a:t>
            </a:r>
          </a:p>
        </p:txBody>
      </p:sp>
      <p:sp>
        <p:nvSpPr>
          <p:cNvPr id="6" name="Left Arrow 3">
            <a:extLst>
              <a:ext uri="{FF2B5EF4-FFF2-40B4-BE49-F238E27FC236}">
                <a16:creationId xmlns:a16="http://schemas.microsoft.com/office/drawing/2014/main" id="{F37D76CB-0D79-4234-99A8-B86533CEE54B}"/>
              </a:ext>
            </a:extLst>
          </p:cNvPr>
          <p:cNvSpPr/>
          <p:nvPr/>
        </p:nvSpPr>
        <p:spPr>
          <a:xfrm>
            <a:off x="3355265" y="3097251"/>
            <a:ext cx="1502908" cy="55002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003AD4-8230-47B6-BC7A-9B00DE4225F6}"/>
              </a:ext>
            </a:extLst>
          </p:cNvPr>
          <p:cNvSpPr txBox="1"/>
          <p:nvPr/>
        </p:nvSpPr>
        <p:spPr>
          <a:xfrm>
            <a:off x="1129630" y="3208679"/>
            <a:ext cx="223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accent2"/>
                </a:solidFill>
              </a:rPr>
              <a:t>Cash poor pragmatics</a:t>
            </a:r>
            <a:endParaRPr lang="en-NZ" sz="1800" dirty="0">
              <a:solidFill>
                <a:schemeClr val="accent2"/>
              </a:solidFill>
            </a:endParaRPr>
          </a:p>
          <a:p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DC61D1-8DF0-4011-BCC7-2BAB17C0699C}"/>
              </a:ext>
            </a:extLst>
          </p:cNvPr>
          <p:cNvSpPr txBox="1"/>
          <p:nvPr/>
        </p:nvSpPr>
        <p:spPr>
          <a:xfrm>
            <a:off x="8517973" y="3127855"/>
            <a:ext cx="280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accent2"/>
                </a:solidFill>
              </a:rPr>
              <a:t>Cashed up visionaries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CAB84-F014-4ADB-9050-28F1A03B96D3}"/>
              </a:ext>
            </a:extLst>
          </p:cNvPr>
          <p:cNvSpPr txBox="1"/>
          <p:nvPr/>
        </p:nvSpPr>
        <p:spPr>
          <a:xfrm>
            <a:off x="2055114" y="3686904"/>
            <a:ext cx="3832789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1" algn="ctr">
              <a:spcBef>
                <a:spcPts val="1000"/>
              </a:spcBef>
            </a:pPr>
            <a:r>
              <a:rPr kumimoji="0" lang="en-NZ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“Help me find customers so I can keep my business open”</a:t>
            </a:r>
            <a:r>
              <a:rPr lang="en-NZ" sz="1800" dirty="0">
                <a:solidFill>
                  <a:schemeClr val="accent2"/>
                </a:solidFill>
              </a:rPr>
              <a:t> </a:t>
            </a:r>
          </a:p>
          <a:p>
            <a:pPr marL="228600" lvl="1" algn="ctr">
              <a:spcBef>
                <a:spcPts val="1000"/>
              </a:spcBef>
            </a:pPr>
            <a:r>
              <a:rPr kumimoji="0" lang="en-NZ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“Help me find a job so I can pay my bills”</a:t>
            </a:r>
          </a:p>
        </p:txBody>
      </p:sp>
      <p:sp>
        <p:nvSpPr>
          <p:cNvPr id="10" name="Left Arrow 4">
            <a:extLst>
              <a:ext uri="{FF2B5EF4-FFF2-40B4-BE49-F238E27FC236}">
                <a16:creationId xmlns:a16="http://schemas.microsoft.com/office/drawing/2014/main" id="{4321C269-C881-4788-B27E-2FDDFF275F84}"/>
              </a:ext>
            </a:extLst>
          </p:cNvPr>
          <p:cNvSpPr/>
          <p:nvPr/>
        </p:nvSpPr>
        <p:spPr>
          <a:xfrm rot="10800000">
            <a:off x="6914083" y="3074289"/>
            <a:ext cx="1603890" cy="53937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1CD803-EB3E-4847-910D-4206D307B6F4}"/>
              </a:ext>
            </a:extLst>
          </p:cNvPr>
          <p:cNvSpPr txBox="1"/>
          <p:nvPr/>
        </p:nvSpPr>
        <p:spPr>
          <a:xfrm>
            <a:off x="6405598" y="3684298"/>
            <a:ext cx="3832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“Tourism must become regenerative”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“Our economy</a:t>
            </a:r>
            <a:r>
              <a:rPr kumimoji="0" lang="en-NZ" sz="1800" b="0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must diversify</a:t>
            </a:r>
            <a:r>
              <a:rPr kumimoji="0" lang="en-NZ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5938" y="4996510"/>
            <a:ext cx="10599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800" dirty="0"/>
              <a:t>Support your leaders who are ‘vulnerable and valuable’ and make the most of those who step up</a:t>
            </a:r>
          </a:p>
        </p:txBody>
      </p:sp>
    </p:spTree>
    <p:extLst>
      <p:ext uri="{BB962C8B-B14F-4D97-AF65-F5344CB8AC3E}">
        <p14:creationId xmlns:p14="http://schemas.microsoft.com/office/powerpoint/2010/main" val="370648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D7574D-81DB-449B-9819-54AAC618E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E42C0D-622B-4359-AD2A-D3439ABF5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Where to from here ?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062B303-368E-4F25-8038-1244F01EFB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602" y="300208"/>
            <a:ext cx="11005014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NZ" sz="3600" dirty="0"/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NZ" sz="3600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3600" dirty="0"/>
              <a:t>Queenstown 				Waitaki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NZ" sz="3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NZ" sz="3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NZ" sz="3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NZ" sz="3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NZ" sz="3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NZ" sz="3600" dirty="0"/>
              <a:t>ORED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NZ" sz="3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altLang="en-US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kumimoji="0" lang="en-NZ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BC1335-38A8-4A28-BE9A-882834C21CCC}"/>
              </a:ext>
            </a:extLst>
          </p:cNvPr>
          <p:cNvSpPr txBox="1"/>
          <p:nvPr/>
        </p:nvSpPr>
        <p:spPr>
          <a:xfrm>
            <a:off x="218602" y="2195521"/>
            <a:ext cx="5052057" cy="230832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5">
                    <a:lumMod val="50000"/>
                  </a:schemeClr>
                </a:solidFill>
              </a:rPr>
              <a:t>Regenerative Destination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5">
                    <a:lumMod val="50000"/>
                  </a:schemeClr>
                </a:solidFill>
              </a:rPr>
              <a:t>Lifetime value of visitors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5">
                    <a:lumMod val="50000"/>
                  </a:schemeClr>
                </a:solidFill>
              </a:rPr>
              <a:t>Diversification via tapping into talent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5">
                    <a:lumMod val="50000"/>
                  </a:schemeClr>
                </a:solidFill>
              </a:rPr>
              <a:t>NZs best place to futureproof your career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BC1335-38A8-4A28-BE9A-882834C21CCC}"/>
              </a:ext>
            </a:extLst>
          </p:cNvPr>
          <p:cNvSpPr txBox="1"/>
          <p:nvPr/>
        </p:nvSpPr>
        <p:spPr>
          <a:xfrm>
            <a:off x="218602" y="5357463"/>
            <a:ext cx="634098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5">
                    <a:lumMod val="50000"/>
                  </a:schemeClr>
                </a:solidFill>
              </a:rPr>
              <a:t>Strengthened Iwi partnerships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5">
                    <a:lumMod val="50000"/>
                  </a:schemeClr>
                </a:solidFill>
              </a:rPr>
              <a:t>Leveraging local initiatives for regional benefit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5">
                    <a:lumMod val="50000"/>
                  </a:schemeClr>
                </a:solidFill>
              </a:rPr>
              <a:t>Southland/Otago Technology Alliance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73C074-5F0D-46D7-87AB-78900E12A860}"/>
              </a:ext>
            </a:extLst>
          </p:cNvPr>
          <p:cNvSpPr txBox="1"/>
          <p:nvPr/>
        </p:nvSpPr>
        <p:spPr>
          <a:xfrm>
            <a:off x="5552977" y="2195521"/>
            <a:ext cx="5343168" cy="230832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5">
                    <a:lumMod val="50000"/>
                  </a:schemeClr>
                </a:solidFill>
              </a:rPr>
              <a:t>Diversification via value chain expansion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5">
                    <a:lumMod val="50000"/>
                  </a:schemeClr>
                </a:solidFill>
              </a:rPr>
              <a:t>Destination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5">
                    <a:lumMod val="50000"/>
                  </a:schemeClr>
                </a:solidFill>
              </a:rPr>
              <a:t>Leveraging assets – e.g. heritage, artisans, lakes, outdoors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35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9">
            <a:extLst>
              <a:ext uri="{FF2B5EF4-FFF2-40B4-BE49-F238E27FC236}">
                <a16:creationId xmlns:a16="http://schemas.microsoft.com/office/drawing/2014/main" id="{63493B9E-F6F8-4C0F-9706-CA547A8B2B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688" r="16688"/>
          <a:stretch/>
        </p:blipFill>
        <p:spPr>
          <a:xfrm>
            <a:off x="710812" y="728545"/>
            <a:ext cx="5305661" cy="5305661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5D612B9-68B9-4C9F-98FE-CEE07DB1F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7" y="3158641"/>
            <a:ext cx="5722223" cy="921807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3C40962-BA6A-43E4-97BA-511A9B90C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2320" y="4416324"/>
            <a:ext cx="4907719" cy="503167"/>
          </a:xfrm>
        </p:spPr>
        <p:txBody>
          <a:bodyPr/>
          <a:lstStyle/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pharris@qldc.govt.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nz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dirty="0"/>
              <a:t>gquinn@waitaki.govt.nz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FDFFBF-E125-47CF-AAE0-ACC45013CE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www.ored.orc.govt.nz</a:t>
            </a:r>
            <a:r>
              <a:rPr lang="en-N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6C661B-3BBA-4C64-905A-5BDFE43FED74}"/>
              </a:ext>
            </a:extLst>
          </p:cNvPr>
          <p:cNvSpPr txBox="1"/>
          <p:nvPr/>
        </p:nvSpPr>
        <p:spPr>
          <a:xfrm>
            <a:off x="6691357" y="1042587"/>
            <a:ext cx="5011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i-NZ" sz="3600" dirty="0">
                <a:solidFill>
                  <a:schemeClr val="bg1"/>
                </a:solidFill>
              </a:rPr>
              <a:t>Everything will be peachy,</a:t>
            </a:r>
          </a:p>
          <a:p>
            <a:r>
              <a:rPr lang="mi-NZ" sz="3600" dirty="0">
                <a:solidFill>
                  <a:schemeClr val="bg1"/>
                </a:solidFill>
              </a:rPr>
              <a:t> .... Eventually !</a:t>
            </a:r>
            <a:endParaRPr lang="en-NZ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79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23" y="1429034"/>
            <a:ext cx="5224276" cy="4619428"/>
          </a:xfrm>
        </p:spPr>
        <p:txBody>
          <a:bodyPr/>
          <a:lstStyle/>
          <a:p>
            <a:r>
              <a:rPr lang="en-NZ" dirty="0"/>
              <a:t>Introducing ORED</a:t>
            </a:r>
          </a:p>
          <a:p>
            <a:r>
              <a:rPr lang="en-NZ" dirty="0"/>
              <a:t>Introducing Otago</a:t>
            </a:r>
          </a:p>
          <a:p>
            <a:r>
              <a:rPr lang="en-NZ" dirty="0"/>
              <a:t>COVID impact – economic and people</a:t>
            </a:r>
          </a:p>
          <a:p>
            <a:r>
              <a:rPr lang="en-NZ" dirty="0"/>
              <a:t>Response measures</a:t>
            </a:r>
          </a:p>
          <a:p>
            <a:r>
              <a:rPr lang="en-NZ" dirty="0"/>
              <a:t>Learnings</a:t>
            </a:r>
          </a:p>
          <a:p>
            <a:r>
              <a:rPr lang="en-NZ" dirty="0"/>
              <a:t>Where to from here ? </a:t>
            </a:r>
            <a:endParaRPr lang="en-US" sz="18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5884648" y="1878"/>
            <a:ext cx="6307353" cy="476993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ORED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205165"/>
            <a:ext cx="4117285" cy="2223835"/>
          </a:xfrm>
        </p:spPr>
        <p:txBody>
          <a:bodyPr/>
          <a:lstStyle/>
          <a:p>
            <a:r>
              <a:rPr lang="en-US" sz="2800" dirty="0"/>
              <a:t>A working group</a:t>
            </a:r>
          </a:p>
          <a:p>
            <a:r>
              <a:rPr lang="en-US" sz="2800" dirty="0"/>
              <a:t>Non-incorporated</a:t>
            </a:r>
          </a:p>
          <a:p>
            <a:r>
              <a:rPr lang="en-US" sz="2800" dirty="0"/>
              <a:t>Mandated by Otago Mayoral &amp; CE Forums</a:t>
            </a:r>
          </a:p>
          <a:p>
            <a:endParaRPr lang="en-US" sz="2800" dirty="0"/>
          </a:p>
          <a:p>
            <a:r>
              <a:rPr lang="en-US" sz="2800" dirty="0"/>
              <a:t> 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241452" y="3555917"/>
            <a:ext cx="4962519" cy="330627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818705-64FD-415C-9808-79F4F3C27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573" y="1499679"/>
            <a:ext cx="957155" cy="1432684"/>
          </a:xfrm>
          <a:prstGeom prst="rect">
            <a:avLst/>
          </a:prstGeom>
        </p:spPr>
      </p:pic>
      <p:pic>
        <p:nvPicPr>
          <p:cNvPr id="7" name="Picture Placeholder 16">
            <a:extLst>
              <a:ext uri="{FF2B5EF4-FFF2-40B4-BE49-F238E27FC236}">
                <a16:creationId xmlns:a16="http://schemas.microsoft.com/office/drawing/2014/main" id="{0E9CA269-DCD0-46A9-BB0A-822A22A9F6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994176" y="1502026"/>
            <a:ext cx="1430337" cy="1430337"/>
          </a:xfrm>
          <a:prstGeom prst="ellipse">
            <a:avLst/>
          </a:prstGeom>
          <a:solidFill>
            <a:schemeClr val="bg2"/>
          </a:solidFill>
        </p:spPr>
      </p:pic>
      <p:pic>
        <p:nvPicPr>
          <p:cNvPr id="8" name="Picture 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7ABA4559-0235-453D-B94C-CA8BF58CC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164147" y="1595535"/>
            <a:ext cx="1183303" cy="1240971"/>
          </a:xfrm>
          <a:prstGeom prst="rect">
            <a:avLst/>
          </a:prstGeom>
        </p:spPr>
      </p:pic>
      <p:pic>
        <p:nvPicPr>
          <p:cNvPr id="9" name="Picture 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4D994058-DEC1-4503-8C89-0D58C0B19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4951" y="3429000"/>
            <a:ext cx="1638528" cy="1228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0E6810-0802-4C16-A418-02587D40B2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08100" y="3429000"/>
            <a:ext cx="1363045" cy="1363045"/>
          </a:xfrm>
          <a:prstGeom prst="rect">
            <a:avLst/>
          </a:prstGeom>
        </p:spPr>
      </p:pic>
      <p:pic>
        <p:nvPicPr>
          <p:cNvPr id="13" name="Picture 12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417DB1F0-89B5-4D1C-8963-A7D7401369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1412" y="3339972"/>
            <a:ext cx="1022284" cy="13630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F31082-B6A2-45A1-9542-3FF8536F51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1301" y="5077973"/>
            <a:ext cx="1632178" cy="14600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37DBFE-C607-4725-AE1E-C62FEAE7FD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75174" y="5077973"/>
            <a:ext cx="1363044" cy="1363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AB9ECA-0BF7-4C39-BE0B-4C24C61546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49912" y="5030295"/>
            <a:ext cx="1288373" cy="128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26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39A22B-B678-40A3-BEEB-9B1D02996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C71654-96A5-4280-94F3-931C61A9F92C}" type="slidenum">
              <a:rPr lang="en-US" noProof="0" smtClean="0"/>
              <a:pPr>
                <a:spcAft>
                  <a:spcPts val="600"/>
                </a:spcAft>
              </a:pPr>
              <a:t>4</a:t>
            </a:fld>
            <a:endParaRPr lang="en-US" noProof="0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46B2657-B5AA-43CD-8862-8FD6906B7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55511"/>
          </a:xfrm>
        </p:spPr>
        <p:txBody>
          <a:bodyPr anchor="b">
            <a:normAutofit/>
          </a:bodyPr>
          <a:lstStyle/>
          <a:p>
            <a:r>
              <a:rPr lang="en-NZ" dirty="0"/>
              <a:t>The ORED Strategic Framework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E295ADC-31B9-4A29-AEAD-D7622E71D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622" y="1659467"/>
            <a:ext cx="4594578" cy="4796271"/>
          </a:xfrm>
        </p:spPr>
        <p:txBody>
          <a:bodyPr>
            <a:normAutofit fontScale="92500" lnSpcReduction="20000"/>
          </a:bodyPr>
          <a:lstStyle/>
          <a:p>
            <a:r>
              <a:rPr lang="en-NZ" sz="1800" dirty="0"/>
              <a:t>Initially a r</a:t>
            </a:r>
            <a:r>
              <a:rPr lang="en-NZ" sz="1800" b="0" i="0" u="none" strike="noStrike" baseline="0" dirty="0"/>
              <a:t>esponse to MBIE desire </a:t>
            </a:r>
            <a:r>
              <a:rPr lang="en-NZ" sz="1800" dirty="0"/>
              <a:t>to fund projects aligned to a regional framework</a:t>
            </a:r>
          </a:p>
          <a:p>
            <a:r>
              <a:rPr lang="en-NZ" sz="1800" b="0" i="0" u="none" strike="noStrike" baseline="0" dirty="0"/>
              <a:t>Purpose is to provide multidistrict benefits from economic development initiatives</a:t>
            </a:r>
          </a:p>
          <a:p>
            <a:r>
              <a:rPr lang="en-NZ" sz="1800" dirty="0"/>
              <a:t>through </a:t>
            </a:r>
          </a:p>
          <a:p>
            <a:r>
              <a:rPr lang="en-US" sz="1800" b="0" i="0" u="none" strike="noStrike" baseline="0" dirty="0"/>
              <a:t>Greater collaboration that extends more widely than just between districts, but also with iwi, industry, neighbouring regions and central Government.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A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prophetic driver for change identified in the Framework:</a:t>
            </a:r>
          </a:p>
          <a:p>
            <a:r>
              <a:rPr lang="en-US" sz="1800" b="0" i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“Areas of narrow economic focus with potentially low resilience”</a:t>
            </a: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800" b="0" i="0" u="none" strike="noStrike" baseline="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And then along came COVID-19 ……</a:t>
            </a:r>
            <a:endParaRPr lang="en-N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" name="Picture Placeholder 19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B0534134-C658-4B99-8797-83621382C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6242844" y="457200"/>
            <a:ext cx="4609677" cy="6146237"/>
          </a:xfrm>
          <a:noFill/>
        </p:spPr>
      </p:pic>
    </p:spTree>
    <p:extLst>
      <p:ext uri="{BB962C8B-B14F-4D97-AF65-F5344CB8AC3E}">
        <p14:creationId xmlns:p14="http://schemas.microsoft.com/office/powerpoint/2010/main" val="2222728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21"/>
            <a:ext cx="10515600" cy="940181"/>
          </a:xfrm>
        </p:spPr>
        <p:txBody>
          <a:bodyPr/>
          <a:lstStyle/>
          <a:p>
            <a:r>
              <a:rPr lang="en-US" dirty="0"/>
              <a:t>Introducing otago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984" y="1297953"/>
            <a:ext cx="4990917" cy="549508"/>
          </a:xfrm>
        </p:spPr>
        <p:txBody>
          <a:bodyPr/>
          <a:lstStyle/>
          <a:p>
            <a:pPr algn="l"/>
            <a:r>
              <a:rPr lang="en-US" dirty="0"/>
              <a:t>A region of diverse offerings and diverse economies.  </a:t>
            </a:r>
          </a:p>
          <a:p>
            <a:pPr algn="l"/>
            <a:r>
              <a:rPr lang="en-US" dirty="0"/>
              <a:t>Most kiwis think of Otago as: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4750" t="41357" r="20669" b="19086"/>
          <a:stretch/>
        </p:blipFill>
        <p:spPr>
          <a:xfrm>
            <a:off x="158620" y="2620363"/>
            <a:ext cx="4889241" cy="42360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57799B-5D70-4F7A-8785-B8744745E85F}"/>
              </a:ext>
            </a:extLst>
          </p:cNvPr>
          <p:cNvSpPr txBox="1"/>
          <p:nvPr/>
        </p:nvSpPr>
        <p:spPr>
          <a:xfrm>
            <a:off x="5663681" y="1623269"/>
            <a:ext cx="1996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>
                <a:solidFill>
                  <a:schemeClr val="bg1"/>
                </a:solidFill>
              </a:rPr>
              <a:t>Central Otago</a:t>
            </a:r>
          </a:p>
        </p:txBody>
      </p:sp>
      <p:pic>
        <p:nvPicPr>
          <p:cNvPr id="8" name="Graphic 7" descr="Grapes outline">
            <a:extLst>
              <a:ext uri="{FF2B5EF4-FFF2-40B4-BE49-F238E27FC236}">
                <a16:creationId xmlns:a16="http://schemas.microsoft.com/office/drawing/2014/main" id="{03F8178A-AB9D-4B33-B373-A0881BC10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5770" y="1516062"/>
            <a:ext cx="730063" cy="7300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1F730C-99D4-4FB7-8F8E-BCBE000EFB1C}"/>
              </a:ext>
            </a:extLst>
          </p:cNvPr>
          <p:cNvSpPr txBox="1"/>
          <p:nvPr/>
        </p:nvSpPr>
        <p:spPr>
          <a:xfrm>
            <a:off x="5702344" y="2684117"/>
            <a:ext cx="1996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>
                <a:solidFill>
                  <a:schemeClr val="bg1"/>
                </a:solidFill>
              </a:rPr>
              <a:t>Clutha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D8AF0D-77D5-4655-BEC0-76B3A57DCBA8}"/>
              </a:ext>
            </a:extLst>
          </p:cNvPr>
          <p:cNvSpPr txBox="1"/>
          <p:nvPr/>
        </p:nvSpPr>
        <p:spPr>
          <a:xfrm>
            <a:off x="5702345" y="3569811"/>
            <a:ext cx="1996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>
                <a:solidFill>
                  <a:schemeClr val="bg1"/>
                </a:solidFill>
              </a:rPr>
              <a:t>Dunedin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67B792-C980-4071-9653-26BE1366F957}"/>
              </a:ext>
            </a:extLst>
          </p:cNvPr>
          <p:cNvSpPr txBox="1"/>
          <p:nvPr/>
        </p:nvSpPr>
        <p:spPr>
          <a:xfrm>
            <a:off x="5663679" y="4532114"/>
            <a:ext cx="2213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>
                <a:solidFill>
                  <a:schemeClr val="bg1"/>
                </a:solidFill>
              </a:rPr>
              <a:t>Queenstown Lakes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AE2858-0984-4959-9A9E-6214EC49A755}"/>
              </a:ext>
            </a:extLst>
          </p:cNvPr>
          <p:cNvSpPr txBox="1"/>
          <p:nvPr/>
        </p:nvSpPr>
        <p:spPr>
          <a:xfrm>
            <a:off x="5747571" y="5639327"/>
            <a:ext cx="1996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>
                <a:solidFill>
                  <a:schemeClr val="bg1"/>
                </a:solidFill>
              </a:rPr>
              <a:t>Waitaki</a:t>
            </a:r>
          </a:p>
        </p:txBody>
      </p:sp>
      <p:pic>
        <p:nvPicPr>
          <p:cNvPr id="15" name="Graphic 14" descr="Sheep outline">
            <a:extLst>
              <a:ext uri="{FF2B5EF4-FFF2-40B4-BE49-F238E27FC236}">
                <a16:creationId xmlns:a16="http://schemas.microsoft.com/office/drawing/2014/main" id="{928A14AC-2841-4C03-A38E-405AE2282F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4493" y="5270164"/>
            <a:ext cx="914400" cy="914400"/>
          </a:xfrm>
          <a:prstGeom prst="rect">
            <a:avLst/>
          </a:prstGeom>
        </p:spPr>
      </p:pic>
      <p:pic>
        <p:nvPicPr>
          <p:cNvPr id="17" name="Graphic 16" descr="Downhill skiing outline">
            <a:extLst>
              <a:ext uri="{FF2B5EF4-FFF2-40B4-BE49-F238E27FC236}">
                <a16:creationId xmlns:a16="http://schemas.microsoft.com/office/drawing/2014/main" id="{FE52DE3F-20D2-4050-9753-F32DCE69EE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22903" y="4171257"/>
            <a:ext cx="914400" cy="914400"/>
          </a:xfrm>
          <a:prstGeom prst="rect">
            <a:avLst/>
          </a:prstGeom>
        </p:spPr>
      </p:pic>
      <p:pic>
        <p:nvPicPr>
          <p:cNvPr id="19" name="Graphic 18" descr="Stacked Rocks outline">
            <a:extLst>
              <a:ext uri="{FF2B5EF4-FFF2-40B4-BE49-F238E27FC236}">
                <a16:creationId xmlns:a16="http://schemas.microsoft.com/office/drawing/2014/main" id="{8046B5D2-F337-4A26-9E97-C5AEA833A9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42882" y="5234291"/>
            <a:ext cx="914400" cy="914400"/>
          </a:xfrm>
          <a:prstGeom prst="rect">
            <a:avLst/>
          </a:prstGeom>
        </p:spPr>
      </p:pic>
      <p:pic>
        <p:nvPicPr>
          <p:cNvPr id="21" name="Graphic 20" descr="Apple outline">
            <a:extLst>
              <a:ext uri="{FF2B5EF4-FFF2-40B4-BE49-F238E27FC236}">
                <a16:creationId xmlns:a16="http://schemas.microsoft.com/office/drawing/2014/main" id="{5BFFCE4C-642E-4939-9508-3B52D5ECC9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58369" y="1405291"/>
            <a:ext cx="840834" cy="840834"/>
          </a:xfrm>
          <a:prstGeom prst="rect">
            <a:avLst/>
          </a:prstGeom>
        </p:spPr>
      </p:pic>
      <p:pic>
        <p:nvPicPr>
          <p:cNvPr id="23" name="Graphic 22" descr="Graduation cap with solid fill">
            <a:extLst>
              <a:ext uri="{FF2B5EF4-FFF2-40B4-BE49-F238E27FC236}">
                <a16:creationId xmlns:a16="http://schemas.microsoft.com/office/drawing/2014/main" id="{AFDEA2C3-17EA-407D-A281-F7D4CDC287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53580" y="3291267"/>
            <a:ext cx="914400" cy="914400"/>
          </a:xfrm>
          <a:prstGeom prst="rect">
            <a:avLst/>
          </a:prstGeom>
        </p:spPr>
      </p:pic>
      <p:pic>
        <p:nvPicPr>
          <p:cNvPr id="25" name="Graphic 24" descr="Penguin with solid fill">
            <a:extLst>
              <a:ext uri="{FF2B5EF4-FFF2-40B4-BE49-F238E27FC236}">
                <a16:creationId xmlns:a16="http://schemas.microsoft.com/office/drawing/2014/main" id="{666A6B32-86DE-4226-871F-CB27DFC7D7D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743756" y="5261826"/>
            <a:ext cx="914400" cy="914400"/>
          </a:xfrm>
          <a:prstGeom prst="rect">
            <a:avLst/>
          </a:prstGeom>
        </p:spPr>
      </p:pic>
      <p:pic>
        <p:nvPicPr>
          <p:cNvPr id="7" name="Graphic 6" descr="Cycling outline">
            <a:extLst>
              <a:ext uri="{FF2B5EF4-FFF2-40B4-BE49-F238E27FC236}">
                <a16:creationId xmlns:a16="http://schemas.microsoft.com/office/drawing/2014/main" id="{AED41737-2262-496B-B0B2-1A38F1257E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633632" y="1465301"/>
            <a:ext cx="730064" cy="730064"/>
          </a:xfrm>
          <a:prstGeom prst="rect">
            <a:avLst/>
          </a:prstGeom>
        </p:spPr>
      </p:pic>
      <p:pic>
        <p:nvPicPr>
          <p:cNvPr id="16" name="Graphic 15" descr="Waterfall scene outline">
            <a:extLst>
              <a:ext uri="{FF2B5EF4-FFF2-40B4-BE49-F238E27FC236}">
                <a16:creationId xmlns:a16="http://schemas.microsoft.com/office/drawing/2014/main" id="{5992BAFE-0D76-4EB9-855A-22D04F499C9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724305" y="2506672"/>
            <a:ext cx="730064" cy="730064"/>
          </a:xfrm>
          <a:prstGeom prst="rect">
            <a:avLst/>
          </a:prstGeom>
        </p:spPr>
      </p:pic>
      <p:pic>
        <p:nvPicPr>
          <p:cNvPr id="20" name="Graphic 19" descr="Earth globe: Asia and Australia with solid fill">
            <a:extLst>
              <a:ext uri="{FF2B5EF4-FFF2-40B4-BE49-F238E27FC236}">
                <a16:creationId xmlns:a16="http://schemas.microsoft.com/office/drawing/2014/main" id="{FFBFD7CC-400E-47B2-BB62-910C99C33B9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231589" y="4186073"/>
            <a:ext cx="914400" cy="914400"/>
          </a:xfrm>
          <a:prstGeom prst="rect">
            <a:avLst/>
          </a:prstGeom>
        </p:spPr>
      </p:pic>
      <p:pic>
        <p:nvPicPr>
          <p:cNvPr id="24" name="Graphic 23" descr="Mountain scene with solid fill">
            <a:extLst>
              <a:ext uri="{FF2B5EF4-FFF2-40B4-BE49-F238E27FC236}">
                <a16:creationId xmlns:a16="http://schemas.microsoft.com/office/drawing/2014/main" id="{E1BBFB83-A093-4104-9C35-FE674FE33C6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847475" y="4158538"/>
            <a:ext cx="818057" cy="818057"/>
          </a:xfrm>
          <a:prstGeom prst="rect">
            <a:avLst/>
          </a:prstGeom>
        </p:spPr>
      </p:pic>
      <p:pic>
        <p:nvPicPr>
          <p:cNvPr id="27" name="Graphic 26" descr="Lighthouse scene outline">
            <a:extLst>
              <a:ext uri="{FF2B5EF4-FFF2-40B4-BE49-F238E27FC236}">
                <a16:creationId xmlns:a16="http://schemas.microsoft.com/office/drawing/2014/main" id="{6D966F3B-D55B-4913-B127-47149B25EDF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544785" y="2511306"/>
            <a:ext cx="730063" cy="730063"/>
          </a:xfrm>
          <a:prstGeom prst="rect">
            <a:avLst/>
          </a:prstGeom>
        </p:spPr>
      </p:pic>
      <p:pic>
        <p:nvPicPr>
          <p:cNvPr id="29" name="Graphic 28" descr="Cow with solid fill">
            <a:extLst>
              <a:ext uri="{FF2B5EF4-FFF2-40B4-BE49-F238E27FC236}">
                <a16:creationId xmlns:a16="http://schemas.microsoft.com/office/drawing/2014/main" id="{6E2623A9-045D-4F21-BA2C-F83859CF310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323757" y="2519140"/>
            <a:ext cx="730063" cy="730063"/>
          </a:xfrm>
          <a:prstGeom prst="rect">
            <a:avLst/>
          </a:prstGeom>
        </p:spPr>
      </p:pic>
      <p:pic>
        <p:nvPicPr>
          <p:cNvPr id="33" name="Graphic 32" descr="Castle scene outline">
            <a:extLst>
              <a:ext uri="{FF2B5EF4-FFF2-40B4-BE49-F238E27FC236}">
                <a16:creationId xmlns:a16="http://schemas.microsoft.com/office/drawing/2014/main" id="{6C3110FD-8BF8-4862-9736-E1DE23F2958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598049" y="3387812"/>
            <a:ext cx="764107" cy="764107"/>
          </a:xfrm>
          <a:prstGeom prst="rect">
            <a:avLst/>
          </a:prstGeom>
        </p:spPr>
      </p:pic>
      <p:pic>
        <p:nvPicPr>
          <p:cNvPr id="35" name="Graphic 34" descr="Beer outline">
            <a:extLst>
              <a:ext uri="{FF2B5EF4-FFF2-40B4-BE49-F238E27FC236}">
                <a16:creationId xmlns:a16="http://schemas.microsoft.com/office/drawing/2014/main" id="{DD73A16E-499D-4F5A-A7D0-BBD5E1AD2C8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818902" y="3291267"/>
            <a:ext cx="764108" cy="7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33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0430DB-CD9C-4A3C-B6C9-241D35CFA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Different speed economies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C70C676-0BDE-473C-B776-9C4F8F0B0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739" y="2901399"/>
            <a:ext cx="5684306" cy="3741707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4E1A8-DA4A-4EB3-ABBA-62CFA4680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DEEB1A-2A7E-4DFD-9DA7-4A102D11AB1C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NZ" dirty="0"/>
              <a:t>employment Growth by district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1D947BDB-BBB1-4E74-9716-545746F811B7}"/>
              </a:ext>
            </a:extLst>
          </p:cNvPr>
          <p:cNvPicPr>
            <a:picLocks noGrp="1" noChangeAspect="1"/>
          </p:cNvPicPr>
          <p:nvPr>
            <p:ph idx="19"/>
          </p:nvPr>
        </p:nvPicPr>
        <p:blipFill>
          <a:blip r:embed="rId4"/>
          <a:stretch>
            <a:fillRect/>
          </a:stretch>
        </p:blipFill>
        <p:spPr>
          <a:xfrm>
            <a:off x="6563840" y="1642189"/>
            <a:ext cx="4837585" cy="2789852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8A5ED98-D0E8-4492-A611-891A0DF352C7}"/>
              </a:ext>
            </a:extLst>
          </p:cNvPr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r>
              <a:rPr lang="en-NZ" dirty="0"/>
              <a:t>GDP Growth by district</a:t>
            </a:r>
          </a:p>
        </p:txBody>
      </p:sp>
      <p:pic>
        <p:nvPicPr>
          <p:cNvPr id="19" name="Picture Placeholder 13" descr="Dollar with solid fill">
            <a:extLst>
              <a:ext uri="{FF2B5EF4-FFF2-40B4-BE49-F238E27FC236}">
                <a16:creationId xmlns:a16="http://schemas.microsoft.com/office/drawing/2014/main" id="{CFF8DED4-53A2-47A1-BA95-EC6ECAF4F14B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31" r="131"/>
          <a:stretch>
            <a:fillRect/>
          </a:stretch>
        </p:blipFill>
        <p:spPr>
          <a:xfrm>
            <a:off x="6299200" y="4905375"/>
            <a:ext cx="604838" cy="606425"/>
          </a:xfrm>
        </p:spPr>
      </p:pic>
      <p:pic>
        <p:nvPicPr>
          <p:cNvPr id="23" name="Picture Placeholder 22" descr="Two Men with solid fill">
            <a:extLst>
              <a:ext uri="{FF2B5EF4-FFF2-40B4-BE49-F238E27FC236}">
                <a16:creationId xmlns:a16="http://schemas.microsoft.com/office/drawing/2014/main" id="{A4AA9933-C897-4F6B-88D9-DBC6E8A8159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1378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15938" y="-11171"/>
            <a:ext cx="11150600" cy="920336"/>
          </a:xfrm>
        </p:spPr>
        <p:txBody>
          <a:bodyPr/>
          <a:lstStyle/>
          <a:p>
            <a:r>
              <a:rPr lang="en-US" dirty="0"/>
              <a:t>BASELINE Economic profilES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EE52E89-C526-4F73-86FB-0EB31587C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006486"/>
              </p:ext>
            </p:extLst>
          </p:nvPr>
        </p:nvGraphicFramePr>
        <p:xfrm>
          <a:off x="1106041" y="909165"/>
          <a:ext cx="9654472" cy="6017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1276">
                  <a:extLst>
                    <a:ext uri="{9D8B030D-6E8A-4147-A177-3AD203B41FA5}">
                      <a16:colId xmlns:a16="http://schemas.microsoft.com/office/drawing/2014/main" val="985481591"/>
                    </a:ext>
                  </a:extLst>
                </a:gridCol>
                <a:gridCol w="2046914">
                  <a:extLst>
                    <a:ext uri="{9D8B030D-6E8A-4147-A177-3AD203B41FA5}">
                      <a16:colId xmlns:a16="http://schemas.microsoft.com/office/drawing/2014/main" val="1084665259"/>
                    </a:ext>
                  </a:extLst>
                </a:gridCol>
                <a:gridCol w="2223082">
                  <a:extLst>
                    <a:ext uri="{9D8B030D-6E8A-4147-A177-3AD203B41FA5}">
                      <a16:colId xmlns:a16="http://schemas.microsoft.com/office/drawing/2014/main" val="278590061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509247184"/>
                    </a:ext>
                  </a:extLst>
                </a:gridCol>
              </a:tblGrid>
              <a:tr h="592300">
                <a:tc>
                  <a:txBody>
                    <a:bodyPr/>
                    <a:lstStyle/>
                    <a:p>
                      <a:pPr algn="ctr"/>
                      <a:endParaRPr lang="en-IN" dirty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NZ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QLDC</a:t>
                      </a:r>
                      <a:endParaRPr lang="en-IN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Waitaki</a:t>
                      </a:r>
                      <a:endParaRPr lang="en-IN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30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Population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5,084,000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47,400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23,500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5186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Population Growth rate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2.1 %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5.8 %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1.3 %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3467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GDP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$ 322,000 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$ 3, 430 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$ 1,859 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0814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GDP Growth rate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Pre COVID 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1.6 %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4.1 %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7.2 %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541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Top 3 industries (GDP)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Manufacturing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Professional, Scientific &amp; Technical services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Construction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Accommodation &amp; Food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Construction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Professional Services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Mining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Agricultural, Forestry &amp; Fishing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Electricity, Gas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936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Top 3 industries (employment)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Health care &amp; Social Assistance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Manufacturing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Retail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Accommodation &amp; Food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Construction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/>
                        <a:t>Professional Services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Meat Processing</a:t>
                      </a:r>
                    </a:p>
                    <a:p>
                      <a:pPr algn="ctr"/>
                      <a:r>
                        <a:rPr lang="en-IN" sz="2000" dirty="0"/>
                        <a:t>Dairy Cattle farming</a:t>
                      </a:r>
                    </a:p>
                    <a:p>
                      <a:pPr algn="ctr"/>
                      <a:r>
                        <a:rPr lang="en-IN" sz="2000" dirty="0"/>
                        <a:t>Gold Mining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86711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339814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IMPACT</a:t>
            </a:r>
          </a:p>
        </p:txBody>
      </p:sp>
      <p:pic>
        <p:nvPicPr>
          <p:cNvPr id="11" name="Picture Placeholder 10" descr="city skyline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87" y="3288484"/>
            <a:ext cx="4863092" cy="359468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8323DBD5-C252-4591-B8C9-88EF1C4723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659175"/>
              </p:ext>
            </p:extLst>
          </p:nvPr>
        </p:nvGraphicFramePr>
        <p:xfrm>
          <a:off x="5185251" y="1343893"/>
          <a:ext cx="6472906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7362">
                  <a:extLst>
                    <a:ext uri="{9D8B030D-6E8A-4147-A177-3AD203B41FA5}">
                      <a16:colId xmlns:a16="http://schemas.microsoft.com/office/drawing/2014/main" val="206032058"/>
                    </a:ext>
                  </a:extLst>
                </a:gridCol>
                <a:gridCol w="2245544">
                  <a:extLst>
                    <a:ext uri="{9D8B030D-6E8A-4147-A177-3AD203B41FA5}">
                      <a16:colId xmlns:a16="http://schemas.microsoft.com/office/drawing/2014/main" val="1564935479"/>
                    </a:ext>
                  </a:extLst>
                </a:gridCol>
              </a:tblGrid>
              <a:tr h="377859">
                <a:tc>
                  <a:txBody>
                    <a:bodyPr/>
                    <a:lstStyle/>
                    <a:p>
                      <a:endParaRPr lang="en-N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046414"/>
                  </a:ext>
                </a:extLst>
              </a:tr>
              <a:tr h="12112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</a:rPr>
                        <a:t>Districts with strong exposure to international tourism and private investment are most negatively affected </a:t>
                      </a:r>
                    </a:p>
                    <a:p>
                      <a:endParaRPr lang="en-NZ" sz="2000" dirty="0">
                        <a:highlight>
                          <a:srgbClr val="FF00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000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</a:rPr>
                        <a:t>Queenstown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105086"/>
                  </a:ext>
                </a:extLst>
              </a:tr>
              <a:tr h="12112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Those with a focus on food production, processing and public investment are least affected…..</a:t>
                      </a:r>
                    </a:p>
                    <a:p>
                      <a:endParaRPr lang="en-NZ" sz="20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000" dirty="0">
                          <a:highlight>
                            <a:srgbClr val="00FF00"/>
                          </a:highlight>
                        </a:rPr>
                        <a:t>Clutha,  Waitaki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716086"/>
                  </a:ext>
                </a:extLst>
              </a:tr>
              <a:tr h="652195">
                <a:tc>
                  <a:txBody>
                    <a:bodyPr/>
                    <a:lstStyle/>
                    <a:p>
                      <a:pPr algn="r"/>
                      <a:r>
                        <a:rPr lang="en-NZ" sz="2000" dirty="0">
                          <a:highlight>
                            <a:srgbClr val="00FFFF"/>
                          </a:highlight>
                        </a:rPr>
                        <a:t>….. But with high exposure to foreign labour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000" dirty="0">
                          <a:highlight>
                            <a:srgbClr val="00FFFF"/>
                          </a:highlight>
                        </a:rPr>
                        <a:t>Central Otago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238343"/>
                  </a:ext>
                </a:extLst>
              </a:tr>
              <a:tr h="377859">
                <a:tc>
                  <a:txBody>
                    <a:bodyPr/>
                    <a:lstStyle/>
                    <a:p>
                      <a:pPr algn="r"/>
                      <a:r>
                        <a:rPr lang="en-NZ" sz="2000" dirty="0">
                          <a:highlight>
                            <a:srgbClr val="00FF00"/>
                          </a:highlight>
                        </a:rPr>
                        <a:t>And the most diversified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000" dirty="0">
                          <a:highlight>
                            <a:srgbClr val="00FF00"/>
                          </a:highlight>
                        </a:rPr>
                        <a:t>Dunedin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082774"/>
                  </a:ext>
                </a:extLst>
              </a:tr>
              <a:tr h="377859">
                <a:tc>
                  <a:txBody>
                    <a:bodyPr/>
                    <a:lstStyle/>
                    <a:p>
                      <a:pPr algn="r"/>
                      <a:endParaRPr lang="en-N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737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2717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32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076243_Blue spheres presentation_RVA_v5" id="{E4C0B511-76E7-4C07-AFEA-8FEA0A5A8C84}" vid="{3A463146-28EF-4F73-B63C-03710F66E2A3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0C07E3D-60A7-4F4E-8208-D9CCD01982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1071E6-22AE-499A-B09C-BF21CF5F74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EA9B47F-3DD8-4645-81DC-B88780643C07}">
  <ds:schemaRefs>
    <ds:schemaRef ds:uri="71af3243-3dd4-4a8d-8c0d-dd76da1f02a5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16c05727-aa75-4e4a-9b5f-8a80a1165891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spheres presentation</Template>
  <TotalTime>19178</TotalTime>
  <Words>705</Words>
  <Application>Microsoft Office PowerPoint</Application>
  <PresentationFormat>Widescreen</PresentationFormat>
  <Paragraphs>188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Corbel</vt:lpstr>
      <vt:lpstr>Office Theme</vt:lpstr>
      <vt:lpstr>1_Office Theme</vt:lpstr>
      <vt:lpstr>Impact and responses to covid-19 across otago</vt:lpstr>
      <vt:lpstr>ContenTS </vt:lpstr>
      <vt:lpstr>Introducing ORED</vt:lpstr>
      <vt:lpstr>The ORED Strategic Framework</vt:lpstr>
      <vt:lpstr>Introducing otago</vt:lpstr>
      <vt:lpstr>Different speed economies</vt:lpstr>
      <vt:lpstr>BASELINE Economic profilES</vt:lpstr>
      <vt:lpstr>COVID-19 IMPACT</vt:lpstr>
      <vt:lpstr>PowerPoint Presentation</vt:lpstr>
      <vt:lpstr>PowerPoint Presentation</vt:lpstr>
      <vt:lpstr>PowerPoint Presentation</vt:lpstr>
      <vt:lpstr>Tourism spend</vt:lpstr>
      <vt:lpstr>People needed help to get by</vt:lpstr>
      <vt:lpstr>IMPACT FOR PEOPLE ELIGIBLE FOR MSD support</vt:lpstr>
      <vt:lpstr>COVID-19 responses</vt:lpstr>
      <vt:lpstr>PowerPoint Presentation</vt:lpstr>
      <vt:lpstr>Lessons learned</vt:lpstr>
      <vt:lpstr>Where to from here 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Gerard Quinn</dc:creator>
  <cp:lastModifiedBy>Gerard Quinn</cp:lastModifiedBy>
  <cp:revision>12</cp:revision>
  <dcterms:created xsi:type="dcterms:W3CDTF">2021-05-03T22:11:58Z</dcterms:created>
  <dcterms:modified xsi:type="dcterms:W3CDTF">2021-05-23T09:05:34Z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