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2" r:id="rId4"/>
  </p:sldMasterIdLst>
  <p:notesMasterIdLst>
    <p:notesMasterId r:id="rId28"/>
  </p:notesMasterIdLst>
  <p:handoutMasterIdLst>
    <p:handoutMasterId r:id="rId29"/>
  </p:handoutMasterIdLst>
  <p:sldIdLst>
    <p:sldId id="1174" r:id="rId5"/>
    <p:sldId id="841" r:id="rId6"/>
    <p:sldId id="842" r:id="rId7"/>
    <p:sldId id="1144" r:id="rId8"/>
    <p:sldId id="1124" r:id="rId9"/>
    <p:sldId id="1090" r:id="rId10"/>
    <p:sldId id="257" r:id="rId11"/>
    <p:sldId id="271" r:id="rId12"/>
    <p:sldId id="1171" r:id="rId13"/>
    <p:sldId id="308" r:id="rId14"/>
    <p:sldId id="846" r:id="rId15"/>
    <p:sldId id="1143" r:id="rId16"/>
    <p:sldId id="1131" r:id="rId17"/>
    <p:sldId id="1175" r:id="rId18"/>
    <p:sldId id="1146" r:id="rId19"/>
    <p:sldId id="1139" r:id="rId20"/>
    <p:sldId id="1169" r:id="rId21"/>
    <p:sldId id="1168" r:id="rId22"/>
    <p:sldId id="1167" r:id="rId23"/>
    <p:sldId id="1160" r:id="rId24"/>
    <p:sldId id="1164" r:id="rId25"/>
    <p:sldId id="1165" r:id="rId26"/>
    <p:sldId id="843"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28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5CEC8-33BC-4A48-9EAD-86BF7A0DB696}" v="31" dt="2021-05-24T01:03:32.154"/>
    <p1510:client id="{BBB4671D-7EF3-4F53-89B4-F6530D6D529D}" v="80" dt="2021-05-25T04:39:10.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162" autoAdjust="0"/>
  </p:normalViewPr>
  <p:slideViewPr>
    <p:cSldViewPr snapToObjects="1" showGuides="1">
      <p:cViewPr varScale="1">
        <p:scale>
          <a:sx n="93" d="100"/>
          <a:sy n="93" d="100"/>
        </p:scale>
        <p:origin x="2106" y="84"/>
      </p:cViewPr>
      <p:guideLst>
        <p:guide orient="horz" pos="3239"/>
        <p:guide pos="285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Roberts" userId="90939ba2-f7cf-48ee-b685-f92e35e84830" providerId="ADAL" clId="{4975CEC8-33BC-4A48-9EAD-86BF7A0DB696}"/>
    <pc:docChg chg="undo custSel delSld modSld sldOrd modMainMaster">
      <pc:chgData name="Chris Roberts" userId="90939ba2-f7cf-48ee-b685-f92e35e84830" providerId="ADAL" clId="{4975CEC8-33BC-4A48-9EAD-86BF7A0DB696}" dt="2021-05-24T01:03:32.154" v="521"/>
      <pc:docMkLst>
        <pc:docMk/>
      </pc:docMkLst>
      <pc:sldChg chg="modSp">
        <pc:chgData name="Chris Roberts" userId="90939ba2-f7cf-48ee-b685-f92e35e84830" providerId="ADAL" clId="{4975CEC8-33BC-4A48-9EAD-86BF7A0DB696}" dt="2021-05-24T01:03:32.154" v="521"/>
        <pc:sldMkLst>
          <pc:docMk/>
          <pc:sldMk cId="392845567" sldId="257"/>
        </pc:sldMkLst>
        <pc:graphicFrameChg chg="mod">
          <ac:chgData name="Chris Roberts" userId="90939ba2-f7cf-48ee-b685-f92e35e84830" providerId="ADAL" clId="{4975CEC8-33BC-4A48-9EAD-86BF7A0DB696}" dt="2021-05-24T01:03:32.154" v="521"/>
          <ac:graphicFrameMkLst>
            <pc:docMk/>
            <pc:sldMk cId="392845567" sldId="257"/>
            <ac:graphicFrameMk id="8" creationId="{6B5D678C-DE7A-465A-BBAF-D3F044DE922E}"/>
          </ac:graphicFrameMkLst>
        </pc:graphicFrameChg>
      </pc:sldChg>
      <pc:sldChg chg="del">
        <pc:chgData name="Chris Roberts" userId="90939ba2-f7cf-48ee-b685-f92e35e84830" providerId="ADAL" clId="{4975CEC8-33BC-4A48-9EAD-86BF7A0DB696}" dt="2021-05-23T21:34:08.072" v="0" actId="47"/>
        <pc:sldMkLst>
          <pc:docMk/>
          <pc:sldMk cId="1063307656" sldId="257"/>
        </pc:sldMkLst>
      </pc:sldChg>
      <pc:sldChg chg="delSp modSp mod modNotesTx">
        <pc:chgData name="Chris Roberts" userId="90939ba2-f7cf-48ee-b685-f92e35e84830" providerId="ADAL" clId="{4975CEC8-33BC-4A48-9EAD-86BF7A0DB696}" dt="2021-05-24T01:00:58.458" v="519" actId="1076"/>
        <pc:sldMkLst>
          <pc:docMk/>
          <pc:sldMk cId="1482194351" sldId="271"/>
        </pc:sldMkLst>
        <pc:spChg chg="mod">
          <ac:chgData name="Chris Roberts" userId="90939ba2-f7cf-48ee-b685-f92e35e84830" providerId="ADAL" clId="{4975CEC8-33BC-4A48-9EAD-86BF7A0DB696}" dt="2021-05-24T01:00:58.458" v="519" actId="1076"/>
          <ac:spMkLst>
            <pc:docMk/>
            <pc:sldMk cId="1482194351" sldId="271"/>
            <ac:spMk id="2" creationId="{00000000-0000-0000-0000-000000000000}"/>
          </ac:spMkLst>
        </pc:spChg>
        <pc:spChg chg="del mod">
          <ac:chgData name="Chris Roberts" userId="90939ba2-f7cf-48ee-b685-f92e35e84830" providerId="ADAL" clId="{4975CEC8-33BC-4A48-9EAD-86BF7A0DB696}" dt="2021-05-24T00:54:34.747" v="460" actId="21"/>
          <ac:spMkLst>
            <pc:docMk/>
            <pc:sldMk cId="1482194351" sldId="271"/>
            <ac:spMk id="3" creationId="{00000000-0000-0000-0000-000000000000}"/>
          </ac:spMkLst>
        </pc:spChg>
        <pc:picChg chg="mod">
          <ac:chgData name="Chris Roberts" userId="90939ba2-f7cf-48ee-b685-f92e35e84830" providerId="ADAL" clId="{4975CEC8-33BC-4A48-9EAD-86BF7A0DB696}" dt="2021-05-24T00:55:58.328" v="464" actId="339"/>
          <ac:picMkLst>
            <pc:docMk/>
            <pc:sldMk cId="1482194351" sldId="271"/>
            <ac:picMk id="6" creationId="{00000000-0000-0000-0000-000000000000}"/>
          </ac:picMkLst>
        </pc:picChg>
      </pc:sldChg>
      <pc:sldChg chg="del">
        <pc:chgData name="Chris Roberts" userId="90939ba2-f7cf-48ee-b685-f92e35e84830" providerId="ADAL" clId="{4975CEC8-33BC-4A48-9EAD-86BF7A0DB696}" dt="2021-05-23T21:37:35.190" v="5" actId="47"/>
        <pc:sldMkLst>
          <pc:docMk/>
          <pc:sldMk cId="4210761447" sldId="276"/>
        </pc:sldMkLst>
      </pc:sldChg>
      <pc:sldChg chg="del">
        <pc:chgData name="Chris Roberts" userId="90939ba2-f7cf-48ee-b685-f92e35e84830" providerId="ADAL" clId="{4975CEC8-33BC-4A48-9EAD-86BF7A0DB696}" dt="2021-05-23T21:37:36.721" v="6" actId="47"/>
        <pc:sldMkLst>
          <pc:docMk/>
          <pc:sldMk cId="3514579566" sldId="277"/>
        </pc:sldMkLst>
      </pc:sldChg>
      <pc:sldChg chg="del">
        <pc:chgData name="Chris Roberts" userId="90939ba2-f7cf-48ee-b685-f92e35e84830" providerId="ADAL" clId="{4975CEC8-33BC-4A48-9EAD-86BF7A0DB696}" dt="2021-05-23T21:37:48.705" v="8" actId="47"/>
        <pc:sldMkLst>
          <pc:docMk/>
          <pc:sldMk cId="4243559652" sldId="295"/>
        </pc:sldMkLst>
      </pc:sldChg>
      <pc:sldChg chg="del">
        <pc:chgData name="Chris Roberts" userId="90939ba2-f7cf-48ee-b685-f92e35e84830" providerId="ADAL" clId="{4975CEC8-33BC-4A48-9EAD-86BF7A0DB696}" dt="2021-05-23T21:37:49.454" v="9" actId="47"/>
        <pc:sldMkLst>
          <pc:docMk/>
          <pc:sldMk cId="570830968" sldId="296"/>
        </pc:sldMkLst>
      </pc:sldChg>
      <pc:sldChg chg="del">
        <pc:chgData name="Chris Roberts" userId="90939ba2-f7cf-48ee-b685-f92e35e84830" providerId="ADAL" clId="{4975CEC8-33BC-4A48-9EAD-86BF7A0DB696}" dt="2021-05-23T21:37:49.988" v="10" actId="47"/>
        <pc:sldMkLst>
          <pc:docMk/>
          <pc:sldMk cId="3752286386" sldId="297"/>
        </pc:sldMkLst>
      </pc:sldChg>
      <pc:sldChg chg="del">
        <pc:chgData name="Chris Roberts" userId="90939ba2-f7cf-48ee-b685-f92e35e84830" providerId="ADAL" clId="{4975CEC8-33BC-4A48-9EAD-86BF7A0DB696}" dt="2021-05-23T21:37:50.471" v="11" actId="47"/>
        <pc:sldMkLst>
          <pc:docMk/>
          <pc:sldMk cId="2814826333" sldId="298"/>
        </pc:sldMkLst>
      </pc:sldChg>
      <pc:sldChg chg="modSp">
        <pc:chgData name="Chris Roberts" userId="90939ba2-f7cf-48ee-b685-f92e35e84830" providerId="ADAL" clId="{4975CEC8-33BC-4A48-9EAD-86BF7A0DB696}" dt="2021-05-23T21:43:41.971" v="28"/>
        <pc:sldMkLst>
          <pc:docMk/>
          <pc:sldMk cId="1837575844" sldId="841"/>
        </pc:sldMkLst>
        <pc:spChg chg="mod">
          <ac:chgData name="Chris Roberts" userId="90939ba2-f7cf-48ee-b685-f92e35e84830" providerId="ADAL" clId="{4975CEC8-33BC-4A48-9EAD-86BF7A0DB696}" dt="2021-05-23T21:43:41.971" v="28"/>
          <ac:spMkLst>
            <pc:docMk/>
            <pc:sldMk cId="1837575844" sldId="841"/>
            <ac:spMk id="2" creationId="{C4108FB2-8525-4CD5-974A-4A2538E251F9}"/>
          </ac:spMkLst>
        </pc:spChg>
      </pc:sldChg>
      <pc:sldChg chg="addSp delSp modSp mod delDesignElem">
        <pc:chgData name="Chris Roberts" userId="90939ba2-f7cf-48ee-b685-f92e35e84830" providerId="ADAL" clId="{4975CEC8-33BC-4A48-9EAD-86BF7A0DB696}" dt="2021-05-23T21:54:18.706" v="59" actId="255"/>
        <pc:sldMkLst>
          <pc:docMk/>
          <pc:sldMk cId="1734002270" sldId="842"/>
        </pc:sldMkLst>
        <pc:spChg chg="mod">
          <ac:chgData name="Chris Roberts" userId="90939ba2-f7cf-48ee-b685-f92e35e84830" providerId="ADAL" clId="{4975CEC8-33BC-4A48-9EAD-86BF7A0DB696}" dt="2021-05-23T21:53:49.705" v="53" actId="207"/>
          <ac:spMkLst>
            <pc:docMk/>
            <pc:sldMk cId="1734002270" sldId="842"/>
            <ac:spMk id="2" creationId="{BEDE9D81-2704-4A62-8BB9-40FB4ED8BDB7}"/>
          </ac:spMkLst>
        </pc:spChg>
        <pc:spChg chg="mod">
          <ac:chgData name="Chris Roberts" userId="90939ba2-f7cf-48ee-b685-f92e35e84830" providerId="ADAL" clId="{4975CEC8-33BC-4A48-9EAD-86BF7A0DB696}" dt="2021-05-23T21:54:18.706" v="59" actId="255"/>
          <ac:spMkLst>
            <pc:docMk/>
            <pc:sldMk cId="1734002270" sldId="842"/>
            <ac:spMk id="3" creationId="{97555810-E026-45A1-BD87-253CFD7F804E}"/>
          </ac:spMkLst>
        </pc:spChg>
        <pc:spChg chg="mod">
          <ac:chgData name="Chris Roberts" userId="90939ba2-f7cf-48ee-b685-f92e35e84830" providerId="ADAL" clId="{4975CEC8-33BC-4A48-9EAD-86BF7A0DB696}" dt="2021-05-23T21:53:31.426" v="52" actId="26606"/>
          <ac:spMkLst>
            <pc:docMk/>
            <pc:sldMk cId="1734002270" sldId="842"/>
            <ac:spMk id="4" creationId="{FDCF8E9C-D0CA-478F-98D9-C99BC51E63F3}"/>
          </ac:spMkLst>
        </pc:spChg>
        <pc:spChg chg="add del">
          <ac:chgData name="Chris Roberts" userId="90939ba2-f7cf-48ee-b685-f92e35e84830" providerId="ADAL" clId="{4975CEC8-33BC-4A48-9EAD-86BF7A0DB696}" dt="2021-05-23T21:53:06.762" v="45" actId="26606"/>
          <ac:spMkLst>
            <pc:docMk/>
            <pc:sldMk cId="1734002270" sldId="842"/>
            <ac:spMk id="71" creationId="{04812C46-200A-4DEB-A05E-3ED6C68C2387}"/>
          </ac:spMkLst>
        </pc:spChg>
        <pc:spChg chg="add del">
          <ac:chgData name="Chris Roberts" userId="90939ba2-f7cf-48ee-b685-f92e35e84830" providerId="ADAL" clId="{4975CEC8-33BC-4A48-9EAD-86BF7A0DB696}" dt="2021-05-23T21:53:06.762" v="45" actId="26606"/>
          <ac:spMkLst>
            <pc:docMk/>
            <pc:sldMk cId="1734002270" sldId="842"/>
            <ac:spMk id="73" creationId="{D1EA859B-E555-4109-94F3-6700E046E008}"/>
          </ac:spMkLst>
        </pc:spChg>
        <pc:spChg chg="add del">
          <ac:chgData name="Chris Roberts" userId="90939ba2-f7cf-48ee-b685-f92e35e84830" providerId="ADAL" clId="{4975CEC8-33BC-4A48-9EAD-86BF7A0DB696}" dt="2021-05-23T21:53:11.152" v="47" actId="26606"/>
          <ac:spMkLst>
            <pc:docMk/>
            <pc:sldMk cId="1734002270" sldId="842"/>
            <ac:spMk id="5124" creationId="{04812C46-200A-4DEB-A05E-3ED6C68C2387}"/>
          </ac:spMkLst>
        </pc:spChg>
        <pc:spChg chg="add del">
          <ac:chgData name="Chris Roberts" userId="90939ba2-f7cf-48ee-b685-f92e35e84830" providerId="ADAL" clId="{4975CEC8-33BC-4A48-9EAD-86BF7A0DB696}" dt="2021-05-23T21:53:11.152" v="47" actId="26606"/>
          <ac:spMkLst>
            <pc:docMk/>
            <pc:sldMk cId="1734002270" sldId="842"/>
            <ac:spMk id="5125" creationId="{D1EA859B-E555-4109-94F3-6700E046E008}"/>
          </ac:spMkLst>
        </pc:spChg>
        <pc:spChg chg="add del">
          <ac:chgData name="Chris Roberts" userId="90939ba2-f7cf-48ee-b685-f92e35e84830" providerId="ADAL" clId="{4975CEC8-33BC-4A48-9EAD-86BF7A0DB696}" dt="2021-05-23T21:53:22.571" v="49" actId="26606"/>
          <ac:spMkLst>
            <pc:docMk/>
            <pc:sldMk cId="1734002270" sldId="842"/>
            <ac:spMk id="5127" creationId="{70DFA0FD-AB28-4B25-B870-4D2BBC35BA1D}"/>
          </ac:spMkLst>
        </pc:spChg>
        <pc:spChg chg="add">
          <ac:chgData name="Chris Roberts" userId="90939ba2-f7cf-48ee-b685-f92e35e84830" providerId="ADAL" clId="{4975CEC8-33BC-4A48-9EAD-86BF7A0DB696}" dt="2021-05-23T21:53:31.426" v="52" actId="26606"/>
          <ac:spMkLst>
            <pc:docMk/>
            <pc:sldMk cId="1734002270" sldId="842"/>
            <ac:spMk id="5132" creationId="{04812C46-200A-4DEB-A05E-3ED6C68C2387}"/>
          </ac:spMkLst>
        </pc:spChg>
        <pc:spChg chg="add">
          <ac:chgData name="Chris Roberts" userId="90939ba2-f7cf-48ee-b685-f92e35e84830" providerId="ADAL" clId="{4975CEC8-33BC-4A48-9EAD-86BF7A0DB696}" dt="2021-05-23T21:53:31.426" v="52" actId="26606"/>
          <ac:spMkLst>
            <pc:docMk/>
            <pc:sldMk cId="1734002270" sldId="842"/>
            <ac:spMk id="5133" creationId="{D1EA859B-E555-4109-94F3-6700E046E008}"/>
          </ac:spMkLst>
        </pc:spChg>
        <pc:grpChg chg="add del">
          <ac:chgData name="Chris Roberts" userId="90939ba2-f7cf-48ee-b685-f92e35e84830" providerId="ADAL" clId="{4975CEC8-33BC-4A48-9EAD-86BF7A0DB696}" dt="2021-05-23T21:53:22.571" v="49" actId="26606"/>
          <ac:grpSpMkLst>
            <pc:docMk/>
            <pc:sldMk cId="1734002270" sldId="842"/>
            <ac:grpSpMk id="5128" creationId="{0D628DFB-9CD1-4E2B-8B44-9FDF7E80F6D9}"/>
          </ac:grpSpMkLst>
        </pc:grpChg>
        <pc:picChg chg="mod ord">
          <ac:chgData name="Chris Roberts" userId="90939ba2-f7cf-48ee-b685-f92e35e84830" providerId="ADAL" clId="{4975CEC8-33BC-4A48-9EAD-86BF7A0DB696}" dt="2021-05-23T21:53:31.426" v="52" actId="26606"/>
          <ac:picMkLst>
            <pc:docMk/>
            <pc:sldMk cId="1734002270" sldId="842"/>
            <ac:picMk id="5122" creationId="{8F11F891-9368-4335-857F-94F13F647DDF}"/>
          </ac:picMkLst>
        </pc:picChg>
        <pc:picChg chg="del">
          <ac:chgData name="Chris Roberts" userId="90939ba2-f7cf-48ee-b685-f92e35e84830" providerId="ADAL" clId="{4975CEC8-33BC-4A48-9EAD-86BF7A0DB696}" dt="2021-05-23T21:41:11.247" v="22"/>
          <ac:picMkLst>
            <pc:docMk/>
            <pc:sldMk cId="1734002270" sldId="842"/>
            <ac:picMk id="5138" creationId="{54DDEBDD-D8BD-41A6-8A0D-B00E3768B0F9}"/>
          </ac:picMkLst>
        </pc:picChg>
        <pc:cxnChg chg="add del">
          <ac:chgData name="Chris Roberts" userId="90939ba2-f7cf-48ee-b685-f92e35e84830" providerId="ADAL" clId="{4975CEC8-33BC-4A48-9EAD-86BF7A0DB696}" dt="2021-05-23T21:53:31.404" v="51" actId="26606"/>
          <ac:cxnSpMkLst>
            <pc:docMk/>
            <pc:sldMk cId="1734002270" sldId="842"/>
            <ac:cxnSpMk id="5130" creationId="{A7F400EE-A8A5-48AF-B4D6-291B52C6F0B0}"/>
          </ac:cxnSpMkLst>
        </pc:cxnChg>
      </pc:sldChg>
      <pc:sldChg chg="modSp">
        <pc:chgData name="Chris Roberts" userId="90939ba2-f7cf-48ee-b685-f92e35e84830" providerId="ADAL" clId="{4975CEC8-33BC-4A48-9EAD-86BF7A0DB696}" dt="2021-05-23T21:43:41.971" v="28"/>
        <pc:sldMkLst>
          <pc:docMk/>
          <pc:sldMk cId="1375922438" sldId="843"/>
        </pc:sldMkLst>
        <pc:spChg chg="mod">
          <ac:chgData name="Chris Roberts" userId="90939ba2-f7cf-48ee-b685-f92e35e84830" providerId="ADAL" clId="{4975CEC8-33BC-4A48-9EAD-86BF7A0DB696}" dt="2021-05-23T21:43:41.971" v="28"/>
          <ac:spMkLst>
            <pc:docMk/>
            <pc:sldMk cId="1375922438" sldId="843"/>
            <ac:spMk id="4" creationId="{203E2D1B-7441-426E-A419-66D336BB08D4}"/>
          </ac:spMkLst>
        </pc:spChg>
      </pc:sldChg>
      <pc:sldChg chg="del">
        <pc:chgData name="Chris Roberts" userId="90939ba2-f7cf-48ee-b685-f92e35e84830" providerId="ADAL" clId="{4975CEC8-33BC-4A48-9EAD-86BF7A0DB696}" dt="2021-05-23T21:37:38.771" v="7" actId="47"/>
        <pc:sldMkLst>
          <pc:docMk/>
          <pc:sldMk cId="1974225597" sldId="845"/>
        </pc:sldMkLst>
      </pc:sldChg>
      <pc:sldChg chg="modSp mod">
        <pc:chgData name="Chris Roberts" userId="90939ba2-f7cf-48ee-b685-f92e35e84830" providerId="ADAL" clId="{4975CEC8-33BC-4A48-9EAD-86BF7A0DB696}" dt="2021-05-23T21:55:13.804" v="61" actId="207"/>
        <pc:sldMkLst>
          <pc:docMk/>
          <pc:sldMk cId="2292170634" sldId="846"/>
        </pc:sldMkLst>
        <pc:spChg chg="mod">
          <ac:chgData name="Chris Roberts" userId="90939ba2-f7cf-48ee-b685-f92e35e84830" providerId="ADAL" clId="{4975CEC8-33BC-4A48-9EAD-86BF7A0DB696}" dt="2021-05-23T21:43:41.971" v="28"/>
          <ac:spMkLst>
            <pc:docMk/>
            <pc:sldMk cId="2292170634" sldId="846"/>
            <ac:spMk id="4" creationId="{737B6441-94F1-4963-91EA-4D90875172EB}"/>
          </ac:spMkLst>
        </pc:spChg>
        <pc:spChg chg="mod">
          <ac:chgData name="Chris Roberts" userId="90939ba2-f7cf-48ee-b685-f92e35e84830" providerId="ADAL" clId="{4975CEC8-33BC-4A48-9EAD-86BF7A0DB696}" dt="2021-05-23T21:55:13.804" v="61" actId="207"/>
          <ac:spMkLst>
            <pc:docMk/>
            <pc:sldMk cId="2292170634" sldId="846"/>
            <ac:spMk id="7" creationId="{D7845E6C-A981-4AF3-9371-63D3E6A1BE19}"/>
          </ac:spMkLst>
        </pc:spChg>
        <pc:picChg chg="mod">
          <ac:chgData name="Chris Roberts" userId="90939ba2-f7cf-48ee-b685-f92e35e84830" providerId="ADAL" clId="{4975CEC8-33BC-4A48-9EAD-86BF7A0DB696}" dt="2021-05-23T21:45:37.671" v="33" actId="1440"/>
          <ac:picMkLst>
            <pc:docMk/>
            <pc:sldMk cId="2292170634" sldId="846"/>
            <ac:picMk id="3074" creationId="{5130C82E-A65F-4C76-A82B-E7E7A6E0FBC6}"/>
          </ac:picMkLst>
        </pc:picChg>
      </pc:sldChg>
      <pc:sldChg chg="addSp delSp modSp mod ord modClrScheme chgLayout">
        <pc:chgData name="Chris Roberts" userId="90939ba2-f7cf-48ee-b685-f92e35e84830" providerId="ADAL" clId="{4975CEC8-33BC-4A48-9EAD-86BF7A0DB696}" dt="2021-05-23T21:44:08.705" v="30" actId="6264"/>
        <pc:sldMkLst>
          <pc:docMk/>
          <pc:sldMk cId="1745209808" sldId="1090"/>
        </pc:sldMkLst>
        <pc:spChg chg="add del mod ord">
          <ac:chgData name="Chris Roberts" userId="90939ba2-f7cf-48ee-b685-f92e35e84830" providerId="ADAL" clId="{4975CEC8-33BC-4A48-9EAD-86BF7A0DB696}" dt="2021-05-23T21:41:26.390" v="25" actId="700"/>
          <ac:spMkLst>
            <pc:docMk/>
            <pc:sldMk cId="1745209808" sldId="1090"/>
            <ac:spMk id="2" creationId="{6B4BCA59-43A2-4DD0-B8A6-30AC62213590}"/>
          </ac:spMkLst>
        </pc:spChg>
        <pc:spChg chg="add del mod ord">
          <ac:chgData name="Chris Roberts" userId="90939ba2-f7cf-48ee-b685-f92e35e84830" providerId="ADAL" clId="{4975CEC8-33BC-4A48-9EAD-86BF7A0DB696}" dt="2021-05-23T21:41:26.390" v="25" actId="700"/>
          <ac:spMkLst>
            <pc:docMk/>
            <pc:sldMk cId="1745209808" sldId="1090"/>
            <ac:spMk id="3" creationId="{8A4A5CD1-395D-43C2-90EF-5E906E5810E6}"/>
          </ac:spMkLst>
        </pc:spChg>
        <pc:spChg chg="add del mod ord">
          <ac:chgData name="Chris Roberts" userId="90939ba2-f7cf-48ee-b685-f92e35e84830" providerId="ADAL" clId="{4975CEC8-33BC-4A48-9EAD-86BF7A0DB696}" dt="2021-05-23T21:44:08.705" v="30" actId="6264"/>
          <ac:spMkLst>
            <pc:docMk/>
            <pc:sldMk cId="1745209808" sldId="1090"/>
            <ac:spMk id="4" creationId="{99BED0A6-E866-4B2B-AC07-EB4CF53C837E}"/>
          </ac:spMkLst>
        </pc:spChg>
      </pc:sldChg>
      <pc:sldChg chg="modSp del mod">
        <pc:chgData name="Chris Roberts" userId="90939ba2-f7cf-48ee-b685-f92e35e84830" providerId="ADAL" clId="{4975CEC8-33BC-4A48-9EAD-86BF7A0DB696}" dt="2021-05-23T21:39:21.671" v="13" actId="47"/>
        <pc:sldMkLst>
          <pc:docMk/>
          <pc:sldMk cId="1576055404" sldId="1109"/>
        </pc:sldMkLst>
        <pc:spChg chg="mod">
          <ac:chgData name="Chris Roberts" userId="90939ba2-f7cf-48ee-b685-f92e35e84830" providerId="ADAL" clId="{4975CEC8-33BC-4A48-9EAD-86BF7A0DB696}" dt="2021-05-23T21:38:39.721" v="12" actId="14100"/>
          <ac:spMkLst>
            <pc:docMk/>
            <pc:sldMk cId="1576055404" sldId="1109"/>
            <ac:spMk id="10" creationId="{953116FA-CCD5-F94E-BB38-A0BA87A5D56D}"/>
          </ac:spMkLst>
        </pc:spChg>
      </pc:sldChg>
      <pc:sldChg chg="modSp mod">
        <pc:chgData name="Chris Roberts" userId="90939ba2-f7cf-48ee-b685-f92e35e84830" providerId="ADAL" clId="{4975CEC8-33BC-4A48-9EAD-86BF7A0DB696}" dt="2021-05-23T21:41:11.247" v="22"/>
        <pc:sldMkLst>
          <pc:docMk/>
          <pc:sldMk cId="1967971545" sldId="1124"/>
        </pc:sldMkLst>
        <pc:spChg chg="mod">
          <ac:chgData name="Chris Roberts" userId="90939ba2-f7cf-48ee-b685-f92e35e84830" providerId="ADAL" clId="{4975CEC8-33BC-4A48-9EAD-86BF7A0DB696}" dt="2021-05-23T21:41:11.247" v="22"/>
          <ac:spMkLst>
            <pc:docMk/>
            <pc:sldMk cId="1967971545" sldId="1124"/>
            <ac:spMk id="2" creationId="{00000000-0000-0000-0000-000000000000}"/>
          </ac:spMkLst>
        </pc:spChg>
        <pc:spChg chg="mod">
          <ac:chgData name="Chris Roberts" userId="90939ba2-f7cf-48ee-b685-f92e35e84830" providerId="ADAL" clId="{4975CEC8-33BC-4A48-9EAD-86BF7A0DB696}" dt="2021-05-23T21:40:50.304" v="20" actId="14100"/>
          <ac:spMkLst>
            <pc:docMk/>
            <pc:sldMk cId="1967971545" sldId="1124"/>
            <ac:spMk id="25" creationId="{1951508D-1E13-446D-B6ED-7177F158ED13}"/>
          </ac:spMkLst>
        </pc:spChg>
        <pc:grpChg chg="mod">
          <ac:chgData name="Chris Roberts" userId="90939ba2-f7cf-48ee-b685-f92e35e84830" providerId="ADAL" clId="{4975CEC8-33BC-4A48-9EAD-86BF7A0DB696}" dt="2021-05-23T21:40:25.115" v="16" actId="14100"/>
          <ac:grpSpMkLst>
            <pc:docMk/>
            <pc:sldMk cId="1967971545" sldId="1124"/>
            <ac:grpSpMk id="47" creationId="{EC6DB8C1-0574-40D8-8C41-5724F0DC3537}"/>
          </ac:grpSpMkLst>
        </pc:grpChg>
      </pc:sldChg>
      <pc:sldChg chg="modSp">
        <pc:chgData name="Chris Roberts" userId="90939ba2-f7cf-48ee-b685-f92e35e84830" providerId="ADAL" clId="{4975CEC8-33BC-4A48-9EAD-86BF7A0DB696}" dt="2021-05-23T21:48:15.953" v="35" actId="339"/>
        <pc:sldMkLst>
          <pc:docMk/>
          <pc:sldMk cId="2551912627" sldId="1131"/>
        </pc:sldMkLst>
        <pc:spChg chg="mod">
          <ac:chgData name="Chris Roberts" userId="90939ba2-f7cf-48ee-b685-f92e35e84830" providerId="ADAL" clId="{4975CEC8-33BC-4A48-9EAD-86BF7A0DB696}" dt="2021-05-23T21:41:11.247" v="22"/>
          <ac:spMkLst>
            <pc:docMk/>
            <pc:sldMk cId="2551912627" sldId="1131"/>
            <ac:spMk id="2" creationId="{00000000-0000-0000-0000-000000000000}"/>
          </ac:spMkLst>
        </pc:spChg>
        <pc:spChg chg="mod">
          <ac:chgData name="Chris Roberts" userId="90939ba2-f7cf-48ee-b685-f92e35e84830" providerId="ADAL" clId="{4975CEC8-33BC-4A48-9EAD-86BF7A0DB696}" dt="2021-05-23T21:48:15.953" v="35" actId="339"/>
          <ac:spMkLst>
            <pc:docMk/>
            <pc:sldMk cId="2551912627" sldId="1131"/>
            <ac:spMk id="18" creationId="{96030551-1BFE-6645-A7D4-BCE1543416A5}"/>
          </ac:spMkLst>
        </pc:spChg>
      </pc:sldChg>
      <pc:sldChg chg="modSp">
        <pc:chgData name="Chris Roberts" userId="90939ba2-f7cf-48ee-b685-f92e35e84830" providerId="ADAL" clId="{4975CEC8-33BC-4A48-9EAD-86BF7A0DB696}" dt="2021-05-23T21:41:11.247" v="22"/>
        <pc:sldMkLst>
          <pc:docMk/>
          <pc:sldMk cId="462831053" sldId="1139"/>
        </pc:sldMkLst>
        <pc:spChg chg="mod">
          <ac:chgData name="Chris Roberts" userId="90939ba2-f7cf-48ee-b685-f92e35e84830" providerId="ADAL" clId="{4975CEC8-33BC-4A48-9EAD-86BF7A0DB696}" dt="2021-05-23T21:41:11.247" v="22"/>
          <ac:spMkLst>
            <pc:docMk/>
            <pc:sldMk cId="462831053" sldId="1139"/>
            <ac:spMk id="6" creationId="{E261EF0D-E03E-9D46-87FC-34F8CEBF12ED}"/>
          </ac:spMkLst>
        </pc:spChg>
      </pc:sldChg>
      <pc:sldChg chg="modSp mod">
        <pc:chgData name="Chris Roberts" userId="90939ba2-f7cf-48ee-b685-f92e35e84830" providerId="ADAL" clId="{4975CEC8-33BC-4A48-9EAD-86BF7A0DB696}" dt="2021-05-23T21:49:55.688" v="39" actId="120"/>
        <pc:sldMkLst>
          <pc:docMk/>
          <pc:sldMk cId="952832303" sldId="1143"/>
        </pc:sldMkLst>
        <pc:spChg chg="mod">
          <ac:chgData name="Chris Roberts" userId="90939ba2-f7cf-48ee-b685-f92e35e84830" providerId="ADAL" clId="{4975CEC8-33BC-4A48-9EAD-86BF7A0DB696}" dt="2021-05-23T21:41:11.247" v="22"/>
          <ac:spMkLst>
            <pc:docMk/>
            <pc:sldMk cId="952832303" sldId="1143"/>
            <ac:spMk id="2" creationId="{00000000-0000-0000-0000-000000000000}"/>
          </ac:spMkLst>
        </pc:spChg>
        <pc:spChg chg="mod">
          <ac:chgData name="Chris Roberts" userId="90939ba2-f7cf-48ee-b685-f92e35e84830" providerId="ADAL" clId="{4975CEC8-33BC-4A48-9EAD-86BF7A0DB696}" dt="2021-05-23T21:48:51.697" v="36" actId="339"/>
          <ac:spMkLst>
            <pc:docMk/>
            <pc:sldMk cId="952832303" sldId="1143"/>
            <ac:spMk id="3" creationId="{5DD4B403-CC2D-4D14-AEE3-15CC94BB6520}"/>
          </ac:spMkLst>
        </pc:spChg>
        <pc:spChg chg="mod">
          <ac:chgData name="Chris Roberts" userId="90939ba2-f7cf-48ee-b685-f92e35e84830" providerId="ADAL" clId="{4975CEC8-33BC-4A48-9EAD-86BF7A0DB696}" dt="2021-05-23T21:49:55.688" v="39" actId="120"/>
          <ac:spMkLst>
            <pc:docMk/>
            <pc:sldMk cId="952832303" sldId="1143"/>
            <ac:spMk id="4" creationId="{C354D98E-EF50-4CAA-AB62-C543C0BBC7B1}"/>
          </ac:spMkLst>
        </pc:spChg>
        <pc:spChg chg="mod">
          <ac:chgData name="Chris Roberts" userId="90939ba2-f7cf-48ee-b685-f92e35e84830" providerId="ADAL" clId="{4975CEC8-33BC-4A48-9EAD-86BF7A0DB696}" dt="2021-05-23T21:49:55.688" v="39" actId="120"/>
          <ac:spMkLst>
            <pc:docMk/>
            <pc:sldMk cId="952832303" sldId="1143"/>
            <ac:spMk id="7" creationId="{D921046B-26C1-42C4-ADC4-6D65072DC575}"/>
          </ac:spMkLst>
        </pc:spChg>
        <pc:spChg chg="mod">
          <ac:chgData name="Chris Roberts" userId="90939ba2-f7cf-48ee-b685-f92e35e84830" providerId="ADAL" clId="{4975CEC8-33BC-4A48-9EAD-86BF7A0DB696}" dt="2021-05-23T21:48:51.697" v="36" actId="339"/>
          <ac:spMkLst>
            <pc:docMk/>
            <pc:sldMk cId="952832303" sldId="1143"/>
            <ac:spMk id="29" creationId="{63B7F813-8FC1-4597-9A53-6DC17109776F}"/>
          </ac:spMkLst>
        </pc:spChg>
        <pc:spChg chg="mod">
          <ac:chgData name="Chris Roberts" userId="90939ba2-f7cf-48ee-b685-f92e35e84830" providerId="ADAL" clId="{4975CEC8-33BC-4A48-9EAD-86BF7A0DB696}" dt="2021-05-23T21:48:51.697" v="36" actId="339"/>
          <ac:spMkLst>
            <pc:docMk/>
            <pc:sldMk cId="952832303" sldId="1143"/>
            <ac:spMk id="30" creationId="{6915A56A-2C0D-4657-8CDC-761128F9B3C1}"/>
          </ac:spMkLst>
        </pc:spChg>
        <pc:spChg chg="mod">
          <ac:chgData name="Chris Roberts" userId="90939ba2-f7cf-48ee-b685-f92e35e84830" providerId="ADAL" clId="{4975CEC8-33BC-4A48-9EAD-86BF7A0DB696}" dt="2021-05-23T21:48:51.697" v="36" actId="339"/>
          <ac:spMkLst>
            <pc:docMk/>
            <pc:sldMk cId="952832303" sldId="1143"/>
            <ac:spMk id="31" creationId="{781E80D1-089A-406A-A39D-842A405B4427}"/>
          </ac:spMkLst>
        </pc:spChg>
        <pc:spChg chg="mod">
          <ac:chgData name="Chris Roberts" userId="90939ba2-f7cf-48ee-b685-f92e35e84830" providerId="ADAL" clId="{4975CEC8-33BC-4A48-9EAD-86BF7A0DB696}" dt="2021-05-23T21:48:51.697" v="36" actId="339"/>
          <ac:spMkLst>
            <pc:docMk/>
            <pc:sldMk cId="952832303" sldId="1143"/>
            <ac:spMk id="32" creationId="{49F3838A-B8B1-4CAD-964D-EBC8444C700B}"/>
          </ac:spMkLst>
        </pc:spChg>
      </pc:sldChg>
      <pc:sldChg chg="modSp mod">
        <pc:chgData name="Chris Roberts" userId="90939ba2-f7cf-48ee-b685-f92e35e84830" providerId="ADAL" clId="{4975CEC8-33BC-4A48-9EAD-86BF7A0DB696}" dt="2021-05-23T22:05:13.049" v="407" actId="27107"/>
        <pc:sldMkLst>
          <pc:docMk/>
          <pc:sldMk cId="3726049402" sldId="1146"/>
        </pc:sldMkLst>
        <pc:spChg chg="mod">
          <ac:chgData name="Chris Roberts" userId="90939ba2-f7cf-48ee-b685-f92e35e84830" providerId="ADAL" clId="{4975CEC8-33BC-4A48-9EAD-86BF7A0DB696}" dt="2021-05-23T22:04:57.363" v="406" actId="20577"/>
          <ac:spMkLst>
            <pc:docMk/>
            <pc:sldMk cId="3726049402" sldId="1146"/>
            <ac:spMk id="18" creationId="{9FD8A363-AE27-4E46-892D-9143D79E2F63}"/>
          </ac:spMkLst>
        </pc:spChg>
        <pc:spChg chg="mod">
          <ac:chgData name="Chris Roberts" userId="90939ba2-f7cf-48ee-b685-f92e35e84830" providerId="ADAL" clId="{4975CEC8-33BC-4A48-9EAD-86BF7A0DB696}" dt="2021-05-23T22:04:43.888" v="393" actId="6549"/>
          <ac:spMkLst>
            <pc:docMk/>
            <pc:sldMk cId="3726049402" sldId="1146"/>
            <ac:spMk id="23" creationId="{1F433D2A-67D7-4491-A3A8-82B9F9DF9628}"/>
          </ac:spMkLst>
        </pc:spChg>
        <pc:spChg chg="mod">
          <ac:chgData name="Chris Roberts" userId="90939ba2-f7cf-48ee-b685-f92e35e84830" providerId="ADAL" clId="{4975CEC8-33BC-4A48-9EAD-86BF7A0DB696}" dt="2021-05-23T22:05:13.049" v="407" actId="27107"/>
          <ac:spMkLst>
            <pc:docMk/>
            <pc:sldMk cId="3726049402" sldId="1146"/>
            <ac:spMk id="24" creationId="{792F1C8C-66BF-4585-BECE-2551793E05A6}"/>
          </ac:spMkLst>
        </pc:spChg>
        <pc:spChg chg="mod">
          <ac:chgData name="Chris Roberts" userId="90939ba2-f7cf-48ee-b685-f92e35e84830" providerId="ADAL" clId="{4975CEC8-33BC-4A48-9EAD-86BF7A0DB696}" dt="2021-05-23T22:04:41.141" v="391" actId="6549"/>
          <ac:spMkLst>
            <pc:docMk/>
            <pc:sldMk cId="3726049402" sldId="1146"/>
            <ac:spMk id="26" creationId="{472DB2FD-F76C-4EF9-BFF0-DA2591A74D5E}"/>
          </ac:spMkLst>
        </pc:spChg>
      </pc:sldChg>
      <pc:sldChg chg="del">
        <pc:chgData name="Chris Roberts" userId="90939ba2-f7cf-48ee-b685-f92e35e84830" providerId="ADAL" clId="{4975CEC8-33BC-4A48-9EAD-86BF7A0DB696}" dt="2021-05-23T21:39:38.205" v="14" actId="47"/>
        <pc:sldMkLst>
          <pc:docMk/>
          <pc:sldMk cId="1355537548" sldId="1147"/>
        </pc:sldMkLst>
      </pc:sldChg>
      <pc:sldChg chg="modSp">
        <pc:chgData name="Chris Roberts" userId="90939ba2-f7cf-48ee-b685-f92e35e84830" providerId="ADAL" clId="{4975CEC8-33BC-4A48-9EAD-86BF7A0DB696}" dt="2021-05-23T21:41:11.247" v="22"/>
        <pc:sldMkLst>
          <pc:docMk/>
          <pc:sldMk cId="2805843213" sldId="1160"/>
        </pc:sldMkLst>
        <pc:spChg chg="mod">
          <ac:chgData name="Chris Roberts" userId="90939ba2-f7cf-48ee-b685-f92e35e84830" providerId="ADAL" clId="{4975CEC8-33BC-4A48-9EAD-86BF7A0DB696}" dt="2021-05-23T21:41:11.247" v="22"/>
          <ac:spMkLst>
            <pc:docMk/>
            <pc:sldMk cId="2805843213" sldId="1160"/>
            <ac:spMk id="2" creationId="{5084BBD0-CA78-48FE-A6FB-C75D3EC85DDD}"/>
          </ac:spMkLst>
        </pc:spChg>
        <pc:spChg chg="mod">
          <ac:chgData name="Chris Roberts" userId="90939ba2-f7cf-48ee-b685-f92e35e84830" providerId="ADAL" clId="{4975CEC8-33BC-4A48-9EAD-86BF7A0DB696}" dt="2021-05-23T21:41:11.247" v="22"/>
          <ac:spMkLst>
            <pc:docMk/>
            <pc:sldMk cId="2805843213" sldId="1160"/>
            <ac:spMk id="32" creationId="{5B09EEAD-DA57-45CC-91F2-C174614D2573}"/>
          </ac:spMkLst>
        </pc:spChg>
      </pc:sldChg>
      <pc:sldChg chg="modSp mod">
        <pc:chgData name="Chris Roberts" userId="90939ba2-f7cf-48ee-b685-f92e35e84830" providerId="ADAL" clId="{4975CEC8-33BC-4A48-9EAD-86BF7A0DB696}" dt="2021-05-23T21:58:46.325" v="77" actId="14861"/>
        <pc:sldMkLst>
          <pc:docMk/>
          <pc:sldMk cId="1876782113" sldId="1164"/>
        </pc:sldMkLst>
        <pc:spChg chg="mod">
          <ac:chgData name="Chris Roberts" userId="90939ba2-f7cf-48ee-b685-f92e35e84830" providerId="ADAL" clId="{4975CEC8-33BC-4A48-9EAD-86BF7A0DB696}" dt="2021-05-23T21:58:46.325" v="77" actId="14861"/>
          <ac:spMkLst>
            <pc:docMk/>
            <pc:sldMk cId="1876782113" sldId="1164"/>
            <ac:spMk id="9" creationId="{2FCB7D39-346D-486A-B0E6-CD1688E71FDC}"/>
          </ac:spMkLst>
        </pc:spChg>
        <pc:spChg chg="mod">
          <ac:chgData name="Chris Roberts" userId="90939ba2-f7cf-48ee-b685-f92e35e84830" providerId="ADAL" clId="{4975CEC8-33BC-4A48-9EAD-86BF7A0DB696}" dt="2021-05-23T21:51:29.288" v="40" actId="339"/>
          <ac:spMkLst>
            <pc:docMk/>
            <pc:sldMk cId="1876782113" sldId="1164"/>
            <ac:spMk id="32" creationId="{D97AFD43-65DD-4803-B066-DF5316D471F6}"/>
          </ac:spMkLst>
        </pc:spChg>
        <pc:spChg chg="mod">
          <ac:chgData name="Chris Roberts" userId="90939ba2-f7cf-48ee-b685-f92e35e84830" providerId="ADAL" clId="{4975CEC8-33BC-4A48-9EAD-86BF7A0DB696}" dt="2021-05-23T21:51:29.288" v="40" actId="339"/>
          <ac:spMkLst>
            <pc:docMk/>
            <pc:sldMk cId="1876782113" sldId="1164"/>
            <ac:spMk id="33" creationId="{FE51C65B-E031-4C86-B736-9EBC82CAB022}"/>
          </ac:spMkLst>
        </pc:spChg>
        <pc:spChg chg="mod">
          <ac:chgData name="Chris Roberts" userId="90939ba2-f7cf-48ee-b685-f92e35e84830" providerId="ADAL" clId="{4975CEC8-33BC-4A48-9EAD-86BF7A0DB696}" dt="2021-05-23T21:51:29.288" v="40" actId="339"/>
          <ac:spMkLst>
            <pc:docMk/>
            <pc:sldMk cId="1876782113" sldId="1164"/>
            <ac:spMk id="34" creationId="{80660D09-F740-4977-BE78-6810BC2FB1E2}"/>
          </ac:spMkLst>
        </pc:spChg>
      </pc:sldChg>
      <pc:sldChg chg="addSp delSp modSp mod">
        <pc:chgData name="Chris Roberts" userId="90939ba2-f7cf-48ee-b685-f92e35e84830" providerId="ADAL" clId="{4975CEC8-33BC-4A48-9EAD-86BF7A0DB696}" dt="2021-05-23T22:02:57.341" v="386" actId="1076"/>
        <pc:sldMkLst>
          <pc:docMk/>
          <pc:sldMk cId="2482650527" sldId="1165"/>
        </pc:sldMkLst>
        <pc:spChg chg="mod">
          <ac:chgData name="Chris Roberts" userId="90939ba2-f7cf-48ee-b685-f92e35e84830" providerId="ADAL" clId="{4975CEC8-33BC-4A48-9EAD-86BF7A0DB696}" dt="2021-05-23T21:52:01.386" v="42" actId="1076"/>
          <ac:spMkLst>
            <pc:docMk/>
            <pc:sldMk cId="2482650527" sldId="1165"/>
            <ac:spMk id="5" creationId="{6FE96048-AFBE-454C-8A20-11EDC6621794}"/>
          </ac:spMkLst>
        </pc:spChg>
        <pc:spChg chg="del mod">
          <ac:chgData name="Chris Roberts" userId="90939ba2-f7cf-48ee-b685-f92e35e84830" providerId="ADAL" clId="{4975CEC8-33BC-4A48-9EAD-86BF7A0DB696}" dt="2021-05-23T22:02:16.438" v="380" actId="21"/>
          <ac:spMkLst>
            <pc:docMk/>
            <pc:sldMk cId="2482650527" sldId="1165"/>
            <ac:spMk id="9" creationId="{2FCB7D39-346D-486A-B0E6-CD1688E71FDC}"/>
          </ac:spMkLst>
        </pc:spChg>
        <pc:spChg chg="add del">
          <ac:chgData name="Chris Roberts" userId="90939ba2-f7cf-48ee-b685-f92e35e84830" providerId="ADAL" clId="{4975CEC8-33BC-4A48-9EAD-86BF7A0DB696}" dt="2021-05-23T22:02:13.121" v="379" actId="21"/>
          <ac:spMkLst>
            <pc:docMk/>
            <pc:sldMk cId="2482650527" sldId="1165"/>
            <ac:spMk id="22" creationId="{7A9E748E-F937-4A72-948A-379BF519165F}"/>
          </ac:spMkLst>
        </pc:spChg>
        <pc:spChg chg="add mod">
          <ac:chgData name="Chris Roberts" userId="90939ba2-f7cf-48ee-b685-f92e35e84830" providerId="ADAL" clId="{4975CEC8-33BC-4A48-9EAD-86BF7A0DB696}" dt="2021-05-23T22:02:57.341" v="386" actId="1076"/>
          <ac:spMkLst>
            <pc:docMk/>
            <pc:sldMk cId="2482650527" sldId="1165"/>
            <ac:spMk id="31" creationId="{2E5B5CA6-6614-4E75-87B1-F9FD52FD6B21}"/>
          </ac:spMkLst>
        </pc:spChg>
        <pc:spChg chg="mod">
          <ac:chgData name="Chris Roberts" userId="90939ba2-f7cf-48ee-b685-f92e35e84830" providerId="ADAL" clId="{4975CEC8-33BC-4A48-9EAD-86BF7A0DB696}" dt="2021-05-23T21:52:29.304" v="43" actId="339"/>
          <ac:spMkLst>
            <pc:docMk/>
            <pc:sldMk cId="2482650527" sldId="1165"/>
            <ac:spMk id="32" creationId="{D97AFD43-65DD-4803-B066-DF5316D471F6}"/>
          </ac:spMkLst>
        </pc:spChg>
        <pc:spChg chg="mod">
          <ac:chgData name="Chris Roberts" userId="90939ba2-f7cf-48ee-b685-f92e35e84830" providerId="ADAL" clId="{4975CEC8-33BC-4A48-9EAD-86BF7A0DB696}" dt="2021-05-23T21:52:29.304" v="43" actId="339"/>
          <ac:spMkLst>
            <pc:docMk/>
            <pc:sldMk cId="2482650527" sldId="1165"/>
            <ac:spMk id="33" creationId="{FE51C65B-E031-4C86-B736-9EBC82CAB022}"/>
          </ac:spMkLst>
        </pc:spChg>
        <pc:spChg chg="mod">
          <ac:chgData name="Chris Roberts" userId="90939ba2-f7cf-48ee-b685-f92e35e84830" providerId="ADAL" clId="{4975CEC8-33BC-4A48-9EAD-86BF7A0DB696}" dt="2021-05-23T21:52:29.304" v="43" actId="339"/>
          <ac:spMkLst>
            <pc:docMk/>
            <pc:sldMk cId="2482650527" sldId="1165"/>
            <ac:spMk id="34" creationId="{80660D09-F740-4977-BE78-6810BC2FB1E2}"/>
          </ac:spMkLst>
        </pc:spChg>
      </pc:sldChg>
      <pc:sldChg chg="modSp mod">
        <pc:chgData name="Chris Roberts" userId="90939ba2-f7cf-48ee-b685-f92e35e84830" providerId="ADAL" clId="{4975CEC8-33BC-4A48-9EAD-86BF7A0DB696}" dt="2021-05-23T22:05:57.539" v="412" actId="14100"/>
        <pc:sldMkLst>
          <pc:docMk/>
          <pc:sldMk cId="1110293081" sldId="1167"/>
        </pc:sldMkLst>
        <pc:spChg chg="mod">
          <ac:chgData name="Chris Roberts" userId="90939ba2-f7cf-48ee-b685-f92e35e84830" providerId="ADAL" clId="{4975CEC8-33BC-4A48-9EAD-86BF7A0DB696}" dt="2021-05-23T21:41:11.247" v="22"/>
          <ac:spMkLst>
            <pc:docMk/>
            <pc:sldMk cId="1110293081" sldId="1167"/>
            <ac:spMk id="2" creationId="{5084BBD0-CA78-48FE-A6FB-C75D3EC85DDD}"/>
          </ac:spMkLst>
        </pc:spChg>
        <pc:spChg chg="mod">
          <ac:chgData name="Chris Roberts" userId="90939ba2-f7cf-48ee-b685-f92e35e84830" providerId="ADAL" clId="{4975CEC8-33BC-4A48-9EAD-86BF7A0DB696}" dt="2021-05-23T22:05:37.221" v="409" actId="14100"/>
          <ac:spMkLst>
            <pc:docMk/>
            <pc:sldMk cId="1110293081" sldId="1167"/>
            <ac:spMk id="24" creationId="{792F1C8C-66BF-4585-BECE-2551793E05A6}"/>
          </ac:spMkLst>
        </pc:spChg>
        <pc:spChg chg="mod">
          <ac:chgData name="Chris Roberts" userId="90939ba2-f7cf-48ee-b685-f92e35e84830" providerId="ADAL" clId="{4975CEC8-33BC-4A48-9EAD-86BF7A0DB696}" dt="2021-05-23T22:05:57.539" v="412" actId="14100"/>
          <ac:spMkLst>
            <pc:docMk/>
            <pc:sldMk cId="1110293081" sldId="1167"/>
            <ac:spMk id="26" creationId="{472DB2FD-F76C-4EF9-BFF0-DA2591A74D5E}"/>
          </ac:spMkLst>
        </pc:spChg>
      </pc:sldChg>
      <pc:sldChg chg="modSp mod">
        <pc:chgData name="Chris Roberts" userId="90939ba2-f7cf-48ee-b685-f92e35e84830" providerId="ADAL" clId="{4975CEC8-33BC-4A48-9EAD-86BF7A0DB696}" dt="2021-05-23T21:56:11.971" v="73" actId="6549"/>
        <pc:sldMkLst>
          <pc:docMk/>
          <pc:sldMk cId="1385640198" sldId="1168"/>
        </pc:sldMkLst>
        <pc:spChg chg="mod">
          <ac:chgData name="Chris Roberts" userId="90939ba2-f7cf-48ee-b685-f92e35e84830" providerId="ADAL" clId="{4975CEC8-33BC-4A48-9EAD-86BF7A0DB696}" dt="2021-05-23T21:41:11.247" v="22"/>
          <ac:spMkLst>
            <pc:docMk/>
            <pc:sldMk cId="1385640198" sldId="1168"/>
            <ac:spMk id="2" creationId="{5084BBD0-CA78-48FE-A6FB-C75D3EC85DDD}"/>
          </ac:spMkLst>
        </pc:spChg>
        <pc:spChg chg="mod">
          <ac:chgData name="Chris Roberts" userId="90939ba2-f7cf-48ee-b685-f92e35e84830" providerId="ADAL" clId="{4975CEC8-33BC-4A48-9EAD-86BF7A0DB696}" dt="2021-05-23T21:56:11.971" v="73" actId="6549"/>
          <ac:spMkLst>
            <pc:docMk/>
            <pc:sldMk cId="1385640198" sldId="1168"/>
            <ac:spMk id="35" creationId="{05DFA0E9-DD77-4BD2-AD5C-C999391BD60E}"/>
          </ac:spMkLst>
        </pc:spChg>
      </pc:sldChg>
      <pc:sldChg chg="modSp">
        <pc:chgData name="Chris Roberts" userId="90939ba2-f7cf-48ee-b685-f92e35e84830" providerId="ADAL" clId="{4975CEC8-33BC-4A48-9EAD-86BF7A0DB696}" dt="2021-05-23T21:43:41.971" v="28"/>
        <pc:sldMkLst>
          <pc:docMk/>
          <pc:sldMk cId="3106076378" sldId="1171"/>
        </pc:sldMkLst>
        <pc:spChg chg="mod">
          <ac:chgData name="Chris Roberts" userId="90939ba2-f7cf-48ee-b685-f92e35e84830" providerId="ADAL" clId="{4975CEC8-33BC-4A48-9EAD-86BF7A0DB696}" dt="2021-05-23T21:43:41.971" v="28"/>
          <ac:spMkLst>
            <pc:docMk/>
            <pc:sldMk cId="3106076378" sldId="1171"/>
            <ac:spMk id="5" creationId="{BF7DAF3E-043D-40DA-A136-B5C1B569A702}"/>
          </ac:spMkLst>
        </pc:spChg>
      </pc:sldChg>
      <pc:sldChg chg="del">
        <pc:chgData name="Chris Roberts" userId="90939ba2-f7cf-48ee-b685-f92e35e84830" providerId="ADAL" clId="{4975CEC8-33BC-4A48-9EAD-86BF7A0DB696}" dt="2021-05-23T21:35:40.688" v="1" actId="47"/>
        <pc:sldMkLst>
          <pc:docMk/>
          <pc:sldMk cId="1123510720" sldId="1172"/>
        </pc:sldMkLst>
      </pc:sldChg>
      <pc:sldChg chg="modSp">
        <pc:chgData name="Chris Roberts" userId="90939ba2-f7cf-48ee-b685-f92e35e84830" providerId="ADAL" clId="{4975CEC8-33BC-4A48-9EAD-86BF7A0DB696}" dt="2021-05-23T21:41:11.247" v="22"/>
        <pc:sldMkLst>
          <pc:docMk/>
          <pc:sldMk cId="2980994372" sldId="1175"/>
        </pc:sldMkLst>
        <pc:spChg chg="mod">
          <ac:chgData name="Chris Roberts" userId="90939ba2-f7cf-48ee-b685-f92e35e84830" providerId="ADAL" clId="{4975CEC8-33BC-4A48-9EAD-86BF7A0DB696}" dt="2021-05-23T21:41:11.247" v="22"/>
          <ac:spMkLst>
            <pc:docMk/>
            <pc:sldMk cId="2980994372" sldId="1175"/>
            <ac:spMk id="4" creationId="{0926C1D9-00FD-40FE-A3FB-55F21D16A6D0}"/>
          </ac:spMkLst>
        </pc:spChg>
      </pc:sldChg>
      <pc:sldMasterChg chg="delSldLayout">
        <pc:chgData name="Chris Roberts" userId="90939ba2-f7cf-48ee-b685-f92e35e84830" providerId="ADAL" clId="{4975CEC8-33BC-4A48-9EAD-86BF7A0DB696}" dt="2021-05-23T21:34:08.072" v="0" actId="47"/>
        <pc:sldMasterMkLst>
          <pc:docMk/>
          <pc:sldMasterMk cId="2575471150" sldId="2147483905"/>
        </pc:sldMasterMkLst>
        <pc:sldLayoutChg chg="del">
          <pc:chgData name="Chris Roberts" userId="90939ba2-f7cf-48ee-b685-f92e35e84830" providerId="ADAL" clId="{4975CEC8-33BC-4A48-9EAD-86BF7A0DB696}" dt="2021-05-23T21:34:08.072" v="0" actId="47"/>
          <pc:sldLayoutMkLst>
            <pc:docMk/>
            <pc:sldMasterMk cId="2575471150" sldId="2147483905"/>
            <pc:sldLayoutMk cId="1233240788" sldId="2147483917"/>
          </pc:sldLayoutMkLst>
        </pc:sldLayoutChg>
      </pc:sldMasterChg>
      <pc:sldMasterChg chg="modSldLayout">
        <pc:chgData name="Chris Roberts" userId="90939ba2-f7cf-48ee-b685-f92e35e84830" providerId="ADAL" clId="{4975CEC8-33BC-4A48-9EAD-86BF7A0DB696}" dt="2021-05-23T21:41:11.247" v="22"/>
        <pc:sldMasterMkLst>
          <pc:docMk/>
          <pc:sldMasterMk cId="1115453825" sldId="2147483920"/>
        </pc:sldMasterMkLst>
        <pc:sldLayoutChg chg="addSp">
          <pc:chgData name="Chris Roberts" userId="90939ba2-f7cf-48ee-b685-f92e35e84830" providerId="ADAL" clId="{4975CEC8-33BC-4A48-9EAD-86BF7A0DB696}" dt="2021-05-23T21:41:11.247" v="22"/>
          <pc:sldLayoutMkLst>
            <pc:docMk/>
            <pc:sldMasterMk cId="1115453825" sldId="2147483920"/>
            <pc:sldLayoutMk cId="3378442024" sldId="2147483924"/>
          </pc:sldLayoutMkLst>
          <pc:cxnChg chg="add">
            <ac:chgData name="Chris Roberts" userId="90939ba2-f7cf-48ee-b685-f92e35e84830" providerId="ADAL" clId="{4975CEC8-33BC-4A48-9EAD-86BF7A0DB696}" dt="2021-05-23T21:41:11.247" v="22"/>
            <ac:cxnSpMkLst>
              <pc:docMk/>
              <pc:sldMasterMk cId="1115453825" sldId="2147483920"/>
              <pc:sldLayoutMk cId="3378442024" sldId="2147483924"/>
              <ac:cxnSpMk id="8" creationId="{7B701A43-98EC-4A79-98C1-2F04B473C38E}"/>
            </ac:cxnSpMkLst>
          </pc:cxnChg>
        </pc:sldLayoutChg>
        <pc:sldLayoutChg chg="addSp">
          <pc:chgData name="Chris Roberts" userId="90939ba2-f7cf-48ee-b685-f92e35e84830" providerId="ADAL" clId="{4975CEC8-33BC-4A48-9EAD-86BF7A0DB696}" dt="2021-05-23T21:41:11.247" v="22"/>
          <pc:sldLayoutMkLst>
            <pc:docMk/>
            <pc:sldMasterMk cId="1115453825" sldId="2147483920"/>
            <pc:sldLayoutMk cId="2901145594" sldId="2147483926"/>
          </pc:sldLayoutMkLst>
          <pc:cxnChg chg="add">
            <ac:chgData name="Chris Roberts" userId="90939ba2-f7cf-48ee-b685-f92e35e84830" providerId="ADAL" clId="{4975CEC8-33BC-4A48-9EAD-86BF7A0DB696}" dt="2021-05-23T21:41:11.247" v="22"/>
            <ac:cxnSpMkLst>
              <pc:docMk/>
              <pc:sldMasterMk cId="1115453825" sldId="2147483920"/>
              <pc:sldLayoutMk cId="2901145594" sldId="2147483926"/>
              <ac:cxnSpMk id="6" creationId="{3F71F481-D26A-4E29-A56B-DAB8A58037CD}"/>
            </ac:cxnSpMkLst>
          </pc:cxnChg>
        </pc:sldLayoutChg>
      </pc:sldMasterChg>
      <pc:sldMasterChg chg="modSldLayout">
        <pc:chgData name="Chris Roberts" userId="90939ba2-f7cf-48ee-b685-f92e35e84830" providerId="ADAL" clId="{4975CEC8-33BC-4A48-9EAD-86BF7A0DB696}" dt="2021-05-23T21:41:30.961" v="26"/>
        <pc:sldMasterMkLst>
          <pc:docMk/>
          <pc:sldMasterMk cId="4082205752" sldId="2147483934"/>
        </pc:sldMasterMkLst>
        <pc:sldLayoutChg chg="addSp">
          <pc:chgData name="Chris Roberts" userId="90939ba2-f7cf-48ee-b685-f92e35e84830" providerId="ADAL" clId="{4975CEC8-33BC-4A48-9EAD-86BF7A0DB696}" dt="2021-05-23T21:41:30.961" v="26"/>
          <pc:sldLayoutMkLst>
            <pc:docMk/>
            <pc:sldMasterMk cId="4082205752" sldId="2147483934"/>
            <pc:sldLayoutMk cId="2316542703" sldId="2147483938"/>
          </pc:sldLayoutMkLst>
          <pc:cxnChg chg="add">
            <ac:chgData name="Chris Roberts" userId="90939ba2-f7cf-48ee-b685-f92e35e84830" providerId="ADAL" clId="{4975CEC8-33BC-4A48-9EAD-86BF7A0DB696}" dt="2021-05-23T21:41:30.961" v="26"/>
            <ac:cxnSpMkLst>
              <pc:docMk/>
              <pc:sldMasterMk cId="4082205752" sldId="2147483934"/>
              <pc:sldLayoutMk cId="2316542703" sldId="2147483938"/>
              <ac:cxnSpMk id="8" creationId="{D09DEEFD-A299-41B2-989F-14D7739C735C}"/>
            </ac:cxnSpMkLst>
          </pc:cxnChg>
        </pc:sldLayoutChg>
        <pc:sldLayoutChg chg="addSp">
          <pc:chgData name="Chris Roberts" userId="90939ba2-f7cf-48ee-b685-f92e35e84830" providerId="ADAL" clId="{4975CEC8-33BC-4A48-9EAD-86BF7A0DB696}" dt="2021-05-23T21:41:30.961" v="26"/>
          <pc:sldLayoutMkLst>
            <pc:docMk/>
            <pc:sldMasterMk cId="4082205752" sldId="2147483934"/>
            <pc:sldLayoutMk cId="2770071701" sldId="2147483940"/>
          </pc:sldLayoutMkLst>
          <pc:cxnChg chg="add">
            <ac:chgData name="Chris Roberts" userId="90939ba2-f7cf-48ee-b685-f92e35e84830" providerId="ADAL" clId="{4975CEC8-33BC-4A48-9EAD-86BF7A0DB696}" dt="2021-05-23T21:41:30.961" v="26"/>
            <ac:cxnSpMkLst>
              <pc:docMk/>
              <pc:sldMasterMk cId="4082205752" sldId="2147483934"/>
              <pc:sldLayoutMk cId="2770071701" sldId="2147483940"/>
              <ac:cxnSpMk id="6" creationId="{A48F7A59-EE57-47C5-B81F-1734E7A5CA51}"/>
            </ac:cxnSpMkLst>
          </pc:cxnChg>
        </pc:sldLayoutChg>
      </pc:sldMasterChg>
      <pc:sldMasterChg chg="modSldLayout">
        <pc:chgData name="Chris Roberts" userId="90939ba2-f7cf-48ee-b685-f92e35e84830" providerId="ADAL" clId="{4975CEC8-33BC-4A48-9EAD-86BF7A0DB696}" dt="2021-05-23T21:41:57.988" v="27"/>
        <pc:sldMasterMkLst>
          <pc:docMk/>
          <pc:sldMasterMk cId="2087995049" sldId="2147483948"/>
        </pc:sldMasterMkLst>
        <pc:sldLayoutChg chg="addSp">
          <pc:chgData name="Chris Roberts" userId="90939ba2-f7cf-48ee-b685-f92e35e84830" providerId="ADAL" clId="{4975CEC8-33BC-4A48-9EAD-86BF7A0DB696}" dt="2021-05-23T21:41:57.988" v="27"/>
          <pc:sldLayoutMkLst>
            <pc:docMk/>
            <pc:sldMasterMk cId="2087995049" sldId="2147483948"/>
            <pc:sldLayoutMk cId="1003505733" sldId="2147483952"/>
          </pc:sldLayoutMkLst>
          <pc:cxnChg chg="add">
            <ac:chgData name="Chris Roberts" userId="90939ba2-f7cf-48ee-b685-f92e35e84830" providerId="ADAL" clId="{4975CEC8-33BC-4A48-9EAD-86BF7A0DB696}" dt="2021-05-23T21:41:57.988" v="27"/>
            <ac:cxnSpMkLst>
              <pc:docMk/>
              <pc:sldMasterMk cId="2087995049" sldId="2147483948"/>
              <pc:sldLayoutMk cId="1003505733" sldId="2147483952"/>
              <ac:cxnSpMk id="8" creationId="{26E1A6EA-AA83-42D5-8327-8D4F31B918AD}"/>
            </ac:cxnSpMkLst>
          </pc:cxnChg>
        </pc:sldLayoutChg>
        <pc:sldLayoutChg chg="addSp">
          <pc:chgData name="Chris Roberts" userId="90939ba2-f7cf-48ee-b685-f92e35e84830" providerId="ADAL" clId="{4975CEC8-33BC-4A48-9EAD-86BF7A0DB696}" dt="2021-05-23T21:41:57.988" v="27"/>
          <pc:sldLayoutMkLst>
            <pc:docMk/>
            <pc:sldMasterMk cId="2087995049" sldId="2147483948"/>
            <pc:sldLayoutMk cId="1715090899" sldId="2147483954"/>
          </pc:sldLayoutMkLst>
          <pc:cxnChg chg="add">
            <ac:chgData name="Chris Roberts" userId="90939ba2-f7cf-48ee-b685-f92e35e84830" providerId="ADAL" clId="{4975CEC8-33BC-4A48-9EAD-86BF7A0DB696}" dt="2021-05-23T21:41:57.988" v="27"/>
            <ac:cxnSpMkLst>
              <pc:docMk/>
              <pc:sldMasterMk cId="2087995049" sldId="2147483948"/>
              <pc:sldLayoutMk cId="1715090899" sldId="2147483954"/>
              <ac:cxnSpMk id="6" creationId="{D5FBE818-205D-4FF3-B76E-F0BFAF149DCD}"/>
            </ac:cxnSpMkLst>
          </pc:cxnChg>
        </pc:sldLayoutChg>
      </pc:sldMasterChg>
      <pc:sldMasterChg chg="modSldLayout">
        <pc:chgData name="Chris Roberts" userId="90939ba2-f7cf-48ee-b685-f92e35e84830" providerId="ADAL" clId="{4975CEC8-33BC-4A48-9EAD-86BF7A0DB696}" dt="2021-05-23T21:43:41.971" v="28"/>
        <pc:sldMasterMkLst>
          <pc:docMk/>
          <pc:sldMasterMk cId="917293379" sldId="2147483962"/>
        </pc:sldMasterMkLst>
        <pc:sldLayoutChg chg="addSp">
          <pc:chgData name="Chris Roberts" userId="90939ba2-f7cf-48ee-b685-f92e35e84830" providerId="ADAL" clId="{4975CEC8-33BC-4A48-9EAD-86BF7A0DB696}" dt="2021-05-23T21:43:41.971" v="28"/>
          <pc:sldLayoutMkLst>
            <pc:docMk/>
            <pc:sldMasterMk cId="917293379" sldId="2147483962"/>
            <pc:sldLayoutMk cId="1026922157" sldId="2147483966"/>
          </pc:sldLayoutMkLst>
          <pc:cxnChg chg="add">
            <ac:chgData name="Chris Roberts" userId="90939ba2-f7cf-48ee-b685-f92e35e84830" providerId="ADAL" clId="{4975CEC8-33BC-4A48-9EAD-86BF7A0DB696}" dt="2021-05-23T21:43:41.971" v="28"/>
            <ac:cxnSpMkLst>
              <pc:docMk/>
              <pc:sldMasterMk cId="917293379" sldId="2147483962"/>
              <pc:sldLayoutMk cId="1026922157" sldId="2147483966"/>
              <ac:cxnSpMk id="8" creationId="{70A96B19-CD9A-4926-B7AD-F19AED8CA0E7}"/>
            </ac:cxnSpMkLst>
          </pc:cxnChg>
        </pc:sldLayoutChg>
        <pc:sldLayoutChg chg="addSp">
          <pc:chgData name="Chris Roberts" userId="90939ba2-f7cf-48ee-b685-f92e35e84830" providerId="ADAL" clId="{4975CEC8-33BC-4A48-9EAD-86BF7A0DB696}" dt="2021-05-23T21:43:41.971" v="28"/>
          <pc:sldLayoutMkLst>
            <pc:docMk/>
            <pc:sldMasterMk cId="917293379" sldId="2147483962"/>
            <pc:sldLayoutMk cId="2343109789" sldId="2147483968"/>
          </pc:sldLayoutMkLst>
          <pc:cxnChg chg="add">
            <ac:chgData name="Chris Roberts" userId="90939ba2-f7cf-48ee-b685-f92e35e84830" providerId="ADAL" clId="{4975CEC8-33BC-4A48-9EAD-86BF7A0DB696}" dt="2021-05-23T21:43:41.971" v="28"/>
            <ac:cxnSpMkLst>
              <pc:docMk/>
              <pc:sldMasterMk cId="917293379" sldId="2147483962"/>
              <pc:sldLayoutMk cId="2343109789" sldId="2147483968"/>
              <ac:cxnSpMk id="6" creationId="{25BBA182-2EC9-4472-9B12-ECEA44AEAE9A}"/>
            </ac:cxnSpMkLst>
          </pc:cxnChg>
        </pc:sldLayoutChg>
      </pc:sldMasterChg>
    </pc:docChg>
  </pc:docChgLst>
  <pc:docChgLst>
    <pc:chgData name="Chris Roberts" clId="Web-{BBB4671D-7EF3-4F53-89B4-F6530D6D529D}"/>
    <pc:docChg chg="modSld">
      <pc:chgData name="Chris Roberts" userId="" providerId="" clId="Web-{BBB4671D-7EF3-4F53-89B4-F6530D6D529D}" dt="2021-05-25T04:39:10.896" v="45" actId="20577"/>
      <pc:docMkLst>
        <pc:docMk/>
      </pc:docMkLst>
      <pc:sldChg chg="modSp">
        <pc:chgData name="Chris Roberts" userId="" providerId="" clId="Web-{BBB4671D-7EF3-4F53-89B4-F6530D6D529D}" dt="2021-05-25T04:39:10.896" v="45" actId="20577"/>
        <pc:sldMkLst>
          <pc:docMk/>
          <pc:sldMk cId="2551912627" sldId="1131"/>
        </pc:sldMkLst>
        <pc:spChg chg="mod">
          <ac:chgData name="Chris Roberts" userId="" providerId="" clId="Web-{BBB4671D-7EF3-4F53-89B4-F6530D6D529D}" dt="2021-05-25T04:39:10.896" v="45" actId="20577"/>
          <ac:spMkLst>
            <pc:docMk/>
            <pc:sldMk cId="2551912627" sldId="1131"/>
            <ac:spMk id="17" creationId="{9C82D0E2-9A83-451C-B4FB-8220A7DF8DD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staffordstrategy.sharepoint.com/sites/Admin/Shared%20Documents/Current%20Projects/TIA-%20Tourism%20NZ%20Strategy/Data/Shanes%20Data%202204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latin typeface="Verdana" panose="020B0604030504040204" pitchFamily="34" charset="0"/>
                <a:ea typeface="Verdana" panose="020B0604030504040204" pitchFamily="34" charset="0"/>
                <a:cs typeface="+mn-cs"/>
              </a:defRPr>
            </a:pPr>
            <a:r>
              <a:rPr lang="en-NZ">
                <a:effectLst/>
                <a:latin typeface="Verdana" panose="020B0604030504040204" pitchFamily="34" charset="0"/>
                <a:ea typeface="Verdana" panose="020B0604030504040204" pitchFamily="34" charset="0"/>
              </a:rPr>
              <a:t>Daily International </a:t>
            </a:r>
            <a:br>
              <a:rPr lang="en-NZ">
                <a:effectLst/>
                <a:latin typeface="Verdana" panose="020B0604030504040204" pitchFamily="34" charset="0"/>
                <a:ea typeface="Verdana" panose="020B0604030504040204" pitchFamily="34" charset="0"/>
              </a:rPr>
            </a:br>
            <a:r>
              <a:rPr lang="en-NZ">
                <a:effectLst/>
                <a:latin typeface="Verdana" panose="020B0604030504040204" pitchFamily="34" charset="0"/>
                <a:ea typeface="Verdana" panose="020B0604030504040204" pitchFamily="34" charset="0"/>
              </a:rPr>
              <a:t>Arrivals and Departures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latin typeface="Verdana" panose="020B0604030504040204" pitchFamily="34" charset="0"/>
              <a:ea typeface="Verdana" panose="020B0604030504040204" pitchFamily="34" charset="0"/>
              <a:cs typeface="+mn-cs"/>
            </a:defRPr>
          </a:pPr>
          <a:endParaRPr lang="en-US"/>
        </a:p>
      </c:txPr>
    </c:title>
    <c:autoTitleDeleted val="0"/>
    <c:plotArea>
      <c:layout/>
      <c:lineChart>
        <c:grouping val="standard"/>
        <c:varyColors val="0"/>
        <c:ser>
          <c:idx val="0"/>
          <c:order val="0"/>
          <c:tx>
            <c:strRef>
              <c:f>Sheet1!$B$1</c:f>
              <c:strCache>
                <c:ptCount val="1"/>
                <c:pt idx="0">
                  <c:v>Arrivals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Sheet1!$A$2:$A$62</c:f>
              <c:numCache>
                <c:formatCode>d\-mmm</c:formatCode>
                <c:ptCount val="61"/>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numCache>
            </c:numRef>
          </c:cat>
          <c:val>
            <c:numRef>
              <c:f>Sheet1!$B$2:$B$62</c:f>
              <c:numCache>
                <c:formatCode>General</c:formatCode>
                <c:ptCount val="61"/>
                <c:pt idx="0">
                  <c:v>465</c:v>
                </c:pt>
                <c:pt idx="1">
                  <c:v>495</c:v>
                </c:pt>
                <c:pt idx="2">
                  <c:v>372</c:v>
                </c:pt>
                <c:pt idx="3">
                  <c:v>417</c:v>
                </c:pt>
                <c:pt idx="4">
                  <c:v>393</c:v>
                </c:pt>
                <c:pt idx="5">
                  <c:v>366</c:v>
                </c:pt>
                <c:pt idx="6">
                  <c:v>309</c:v>
                </c:pt>
                <c:pt idx="7">
                  <c:v>450</c:v>
                </c:pt>
                <c:pt idx="8">
                  <c:v>408</c:v>
                </c:pt>
                <c:pt idx="9">
                  <c:v>198</c:v>
                </c:pt>
                <c:pt idx="10">
                  <c:v>138</c:v>
                </c:pt>
                <c:pt idx="11">
                  <c:v>291</c:v>
                </c:pt>
                <c:pt idx="12">
                  <c:v>222</c:v>
                </c:pt>
                <c:pt idx="13">
                  <c:v>300</c:v>
                </c:pt>
                <c:pt idx="14">
                  <c:v>306</c:v>
                </c:pt>
                <c:pt idx="15">
                  <c:v>297</c:v>
                </c:pt>
                <c:pt idx="16">
                  <c:v>138</c:v>
                </c:pt>
                <c:pt idx="17">
                  <c:v>126</c:v>
                </c:pt>
                <c:pt idx="18">
                  <c:v>4800</c:v>
                </c:pt>
                <c:pt idx="19">
                  <c:v>4566</c:v>
                </c:pt>
                <c:pt idx="20">
                  <c:v>2097</c:v>
                </c:pt>
                <c:pt idx="21">
                  <c:v>3933</c:v>
                </c:pt>
                <c:pt idx="22">
                  <c:v>4161</c:v>
                </c:pt>
                <c:pt idx="23">
                  <c:v>3000</c:v>
                </c:pt>
                <c:pt idx="24">
                  <c:v>2643</c:v>
                </c:pt>
                <c:pt idx="25">
                  <c:v>3390</c:v>
                </c:pt>
                <c:pt idx="26">
                  <c:v>2391</c:v>
                </c:pt>
                <c:pt idx="27">
                  <c:v>2334</c:v>
                </c:pt>
                <c:pt idx="28">
                  <c:v>3678</c:v>
                </c:pt>
                <c:pt idx="29">
                  <c:v>4209</c:v>
                </c:pt>
                <c:pt idx="30">
                  <c:v>3345</c:v>
                </c:pt>
                <c:pt idx="31">
                  <c:v>3243</c:v>
                </c:pt>
                <c:pt idx="32">
                  <c:v>2811</c:v>
                </c:pt>
                <c:pt idx="33">
                  <c:v>2430</c:v>
                </c:pt>
                <c:pt idx="34">
                  <c:v>2406</c:v>
                </c:pt>
                <c:pt idx="35">
                  <c:v>3675</c:v>
                </c:pt>
                <c:pt idx="36">
                  <c:v>2718</c:v>
                </c:pt>
                <c:pt idx="37">
                  <c:v>2229</c:v>
                </c:pt>
                <c:pt idx="38">
                  <c:v>1983</c:v>
                </c:pt>
                <c:pt idx="39">
                  <c:v>4272</c:v>
                </c:pt>
                <c:pt idx="40">
                  <c:v>2982</c:v>
                </c:pt>
                <c:pt idx="41">
                  <c:v>2739</c:v>
                </c:pt>
                <c:pt idx="42">
                  <c:v>3369</c:v>
                </c:pt>
                <c:pt idx="43">
                  <c:v>3771</c:v>
                </c:pt>
                <c:pt idx="44">
                  <c:v>3204</c:v>
                </c:pt>
                <c:pt idx="45">
                  <c:v>3015</c:v>
                </c:pt>
                <c:pt idx="46">
                  <c:v>3384</c:v>
                </c:pt>
                <c:pt idx="47">
                  <c:v>2754</c:v>
                </c:pt>
              </c:numCache>
            </c:numRef>
          </c:val>
          <c:smooth val="0"/>
          <c:extLst>
            <c:ext xmlns:c16="http://schemas.microsoft.com/office/drawing/2014/chart" uri="{C3380CC4-5D6E-409C-BE32-E72D297353CC}">
              <c16:uniqueId val="{00000000-B826-478D-AFE8-EE6AB4493BEB}"/>
            </c:ext>
          </c:extLst>
        </c:ser>
        <c:ser>
          <c:idx val="1"/>
          <c:order val="1"/>
          <c:tx>
            <c:strRef>
              <c:f>Sheet1!$C$1</c:f>
              <c:strCache>
                <c:ptCount val="1"/>
                <c:pt idx="0">
                  <c:v>Departures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Sheet1!$A$2:$A$62</c:f>
              <c:numCache>
                <c:formatCode>d\-mmm</c:formatCode>
                <c:ptCount val="61"/>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numCache>
            </c:numRef>
          </c:cat>
          <c:val>
            <c:numRef>
              <c:f>Sheet1!$C$2:$C$62</c:f>
              <c:numCache>
                <c:formatCode>General</c:formatCode>
                <c:ptCount val="61"/>
                <c:pt idx="0">
                  <c:v>570</c:v>
                </c:pt>
                <c:pt idx="1">
                  <c:v>600</c:v>
                </c:pt>
                <c:pt idx="2">
                  <c:v>576</c:v>
                </c:pt>
                <c:pt idx="3">
                  <c:v>642</c:v>
                </c:pt>
                <c:pt idx="4">
                  <c:v>213</c:v>
                </c:pt>
                <c:pt idx="5">
                  <c:v>546</c:v>
                </c:pt>
                <c:pt idx="6">
                  <c:v>333</c:v>
                </c:pt>
                <c:pt idx="7">
                  <c:v>543</c:v>
                </c:pt>
                <c:pt idx="8">
                  <c:v>696</c:v>
                </c:pt>
                <c:pt idx="9">
                  <c:v>696</c:v>
                </c:pt>
                <c:pt idx="10">
                  <c:v>531</c:v>
                </c:pt>
                <c:pt idx="11">
                  <c:v>543</c:v>
                </c:pt>
                <c:pt idx="12">
                  <c:v>654</c:v>
                </c:pt>
                <c:pt idx="13">
                  <c:v>444</c:v>
                </c:pt>
                <c:pt idx="14">
                  <c:v>885</c:v>
                </c:pt>
                <c:pt idx="15">
                  <c:v>789</c:v>
                </c:pt>
                <c:pt idx="16">
                  <c:v>795</c:v>
                </c:pt>
                <c:pt idx="17">
                  <c:v>726</c:v>
                </c:pt>
                <c:pt idx="18">
                  <c:v>2694</c:v>
                </c:pt>
                <c:pt idx="19">
                  <c:v>1713</c:v>
                </c:pt>
                <c:pt idx="20">
                  <c:v>1293</c:v>
                </c:pt>
                <c:pt idx="21">
                  <c:v>2436</c:v>
                </c:pt>
                <c:pt idx="22">
                  <c:v>2718</c:v>
                </c:pt>
                <c:pt idx="23">
                  <c:v>1866</c:v>
                </c:pt>
                <c:pt idx="24">
                  <c:v>2739</c:v>
                </c:pt>
                <c:pt idx="25">
                  <c:v>2877</c:v>
                </c:pt>
                <c:pt idx="26">
                  <c:v>2370</c:v>
                </c:pt>
                <c:pt idx="27">
                  <c:v>2184</c:v>
                </c:pt>
                <c:pt idx="28">
                  <c:v>2571</c:v>
                </c:pt>
                <c:pt idx="29">
                  <c:v>2631</c:v>
                </c:pt>
                <c:pt idx="30">
                  <c:v>2613</c:v>
                </c:pt>
                <c:pt idx="31">
                  <c:v>3753</c:v>
                </c:pt>
                <c:pt idx="32">
                  <c:v>3540</c:v>
                </c:pt>
                <c:pt idx="33">
                  <c:v>2619</c:v>
                </c:pt>
                <c:pt idx="34">
                  <c:v>2457</c:v>
                </c:pt>
                <c:pt idx="35">
                  <c:v>3129</c:v>
                </c:pt>
                <c:pt idx="36">
                  <c:v>2913</c:v>
                </c:pt>
                <c:pt idx="37">
                  <c:v>2637</c:v>
                </c:pt>
                <c:pt idx="38">
                  <c:v>3789</c:v>
                </c:pt>
                <c:pt idx="39">
                  <c:v>3411</c:v>
                </c:pt>
                <c:pt idx="40">
                  <c:v>2205</c:v>
                </c:pt>
                <c:pt idx="41">
                  <c:v>2778</c:v>
                </c:pt>
                <c:pt idx="42">
                  <c:v>2976</c:v>
                </c:pt>
                <c:pt idx="43">
                  <c:v>3255</c:v>
                </c:pt>
                <c:pt idx="44">
                  <c:v>2706</c:v>
                </c:pt>
                <c:pt idx="45">
                  <c:v>4248</c:v>
                </c:pt>
                <c:pt idx="46">
                  <c:v>3429</c:v>
                </c:pt>
                <c:pt idx="47">
                  <c:v>3027</c:v>
                </c:pt>
              </c:numCache>
            </c:numRef>
          </c:val>
          <c:smooth val="0"/>
          <c:extLst>
            <c:ext xmlns:c16="http://schemas.microsoft.com/office/drawing/2014/chart" uri="{C3380CC4-5D6E-409C-BE32-E72D297353CC}">
              <c16:uniqueId val="{00000001-B826-478D-AFE8-EE6AB4493BEB}"/>
            </c:ext>
          </c:extLst>
        </c:ser>
        <c:dLbls>
          <c:showLegendKey val="0"/>
          <c:showVal val="0"/>
          <c:showCatName val="0"/>
          <c:showSerName val="0"/>
          <c:showPercent val="0"/>
          <c:showBubbleSize val="0"/>
        </c:dLbls>
        <c:smooth val="0"/>
        <c:axId val="1076437776"/>
        <c:axId val="299948256"/>
      </c:lineChart>
      <c:dateAx>
        <c:axId val="1076437776"/>
        <c:scaling>
          <c:orientation val="minMax"/>
        </c:scaling>
        <c:delete val="0"/>
        <c:axPos val="b"/>
        <c:majorGridlines>
          <c:spPr>
            <a:ln w="9525" cap="flat" cmpd="sng" algn="ctr">
              <a:solidFill>
                <a:schemeClr val="lt1">
                  <a:lumMod val="95000"/>
                  <a:alpha val="10000"/>
                </a:schemeClr>
              </a:solidFill>
              <a:round/>
            </a:ln>
            <a:effectLst/>
          </c:spPr>
        </c:majorGridlines>
        <c:numFmt formatCode="d\-mmm"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800" b="0" i="0" u="none" strike="noStrike" kern="1200" baseline="0">
                <a:solidFill>
                  <a:schemeClr val="lt1">
                    <a:lumMod val="85000"/>
                  </a:schemeClr>
                </a:solidFill>
                <a:latin typeface="+mn-lt"/>
                <a:ea typeface="+mn-ea"/>
                <a:cs typeface="+mn-cs"/>
              </a:defRPr>
            </a:pPr>
            <a:endParaRPr lang="en-US"/>
          </a:p>
        </c:txPr>
        <c:crossAx val="299948256"/>
        <c:crosses val="autoZero"/>
        <c:auto val="1"/>
        <c:lblOffset val="100"/>
        <c:baseTimeUnit val="days"/>
      </c:dateAx>
      <c:valAx>
        <c:axId val="299948256"/>
        <c:scaling>
          <c:orientation val="minMax"/>
        </c:scaling>
        <c:delete val="0"/>
        <c:axPos val="l"/>
        <c:majorGridlines>
          <c:spPr>
            <a:ln w="9525" cap="flat" cmpd="sng" algn="ctr">
              <a:solidFill>
                <a:schemeClr val="lt1">
                  <a:lumMod val="95000"/>
                  <a:alpha val="10000"/>
                </a:schemeClr>
              </a:solidFill>
              <a:round/>
            </a:ln>
            <a:effectLst/>
          </c:spPr>
        </c:majorGridlines>
        <c:minorGridlines>
          <c:spPr>
            <a:ln>
              <a:solidFill>
                <a:schemeClr val="lt1">
                  <a:lumMod val="95000"/>
                  <a:alpha val="5000"/>
                </a:schemeClr>
              </a:solidFill>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7643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bg1"/>
                </a:solidFill>
                <a:latin typeface="Verdana" panose="020B0604030504040204" pitchFamily="34" charset="0"/>
                <a:ea typeface="Verdana" panose="020B0604030504040204" pitchFamily="34" charset="0"/>
                <a:cs typeface="+mn-cs"/>
              </a:defRPr>
            </a:pPr>
            <a:r>
              <a:rPr lang="en-AU" sz="1200">
                <a:latin typeface="Verdana" panose="020B0604030504040204" pitchFamily="34" charset="0"/>
                <a:ea typeface="Verdana" panose="020B0604030504040204" pitchFamily="34" charset="0"/>
              </a:rPr>
              <a:t>International visitor spend in New Zealand</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8.0185136782980254E-2"/>
          <c:y val="0.16391009718666613"/>
          <c:w val="0.89981275045481945"/>
          <c:h val="0.74322025857825735"/>
        </c:manualLayout>
      </c:layout>
      <c:lineChart>
        <c:grouping val="standard"/>
        <c:varyColors val="0"/>
        <c:ser>
          <c:idx val="0"/>
          <c:order val="0"/>
          <c:tx>
            <c:strRef>
              <c:f>Outputs!$B$5</c:f>
              <c:strCache>
                <c:ptCount val="1"/>
                <c:pt idx="0">
                  <c:v>Actual</c:v>
                </c:pt>
              </c:strCache>
            </c:strRef>
          </c:tx>
          <c:spPr>
            <a:ln w="28575" cap="rnd">
              <a:solidFill>
                <a:sysClr val="window" lastClr="FFFFFF"/>
              </a:solidFill>
              <a:round/>
            </a:ln>
            <a:effectLst/>
          </c:spPr>
          <c:marker>
            <c:symbol val="circle"/>
            <c:size val="12"/>
            <c:spPr>
              <a:solidFill>
                <a:sysClr val="window" lastClr="FFFFFF"/>
              </a:solidFill>
              <a:ln w="9525">
                <a:solidFill>
                  <a:sysClr val="window" lastClr="FFFFFF"/>
                </a:solidFill>
              </a:ln>
              <a:effectLst/>
            </c:spPr>
          </c:marker>
          <c:cat>
            <c:numRef>
              <c:f>Outputs!$E$3:$L$3</c:f>
              <c:numCache>
                <c:formatCode>General</c:formatCode>
                <c:ptCount val="8"/>
                <c:pt idx="0">
                  <c:v>2017</c:v>
                </c:pt>
                <c:pt idx="1">
                  <c:v>2018</c:v>
                </c:pt>
                <c:pt idx="2">
                  <c:v>2019</c:v>
                </c:pt>
                <c:pt idx="3">
                  <c:v>2020</c:v>
                </c:pt>
                <c:pt idx="4">
                  <c:v>2021</c:v>
                </c:pt>
                <c:pt idx="5">
                  <c:v>2022</c:v>
                </c:pt>
                <c:pt idx="6">
                  <c:v>2023</c:v>
                </c:pt>
                <c:pt idx="7">
                  <c:v>2024</c:v>
                </c:pt>
              </c:numCache>
            </c:numRef>
          </c:cat>
          <c:val>
            <c:numRef>
              <c:f>Outputs!$N$5:$U$5</c:f>
              <c:numCache>
                <c:formatCode>"$"#.00,,,"b"</c:formatCode>
                <c:ptCount val="8"/>
                <c:pt idx="0">
                  <c:v>11098465800.763514</c:v>
                </c:pt>
                <c:pt idx="1">
                  <c:v>11941941490.033222</c:v>
                </c:pt>
                <c:pt idx="2">
                  <c:v>12516456851.983183</c:v>
                </c:pt>
                <c:pt idx="3">
                  <c:v>3966362281.2085867</c:v>
                </c:pt>
              </c:numCache>
            </c:numRef>
          </c:val>
          <c:smooth val="0"/>
          <c:extLst>
            <c:ext xmlns:c16="http://schemas.microsoft.com/office/drawing/2014/chart" uri="{C3380CC4-5D6E-409C-BE32-E72D297353CC}">
              <c16:uniqueId val="{00000000-E698-45FC-9A21-2947093D5794}"/>
            </c:ext>
          </c:extLst>
        </c:ser>
        <c:ser>
          <c:idx val="1"/>
          <c:order val="1"/>
          <c:tx>
            <c:strRef>
              <c:f>Outputs!$B$6</c:f>
              <c:strCache>
                <c:ptCount val="1"/>
                <c:pt idx="0">
                  <c:v>Slow Recovery</c:v>
                </c:pt>
              </c:strCache>
            </c:strRef>
          </c:tx>
          <c:spPr>
            <a:ln w="28575" cap="rnd">
              <a:solidFill>
                <a:srgbClr val="C00000"/>
              </a:solidFill>
              <a:round/>
            </a:ln>
            <a:effectLst/>
          </c:spPr>
          <c:marker>
            <c:symbol val="circle"/>
            <c:size val="12"/>
            <c:spPr>
              <a:solidFill>
                <a:srgbClr val="C00000"/>
              </a:solidFill>
              <a:ln w="9525">
                <a:solidFill>
                  <a:srgbClr val="C00000"/>
                </a:solidFill>
              </a:ln>
              <a:effectLst/>
            </c:spPr>
          </c:marker>
          <c:cat>
            <c:numRef>
              <c:f>Outputs!$E$3:$L$3</c:f>
              <c:numCache>
                <c:formatCode>General</c:formatCode>
                <c:ptCount val="8"/>
                <c:pt idx="0">
                  <c:v>2017</c:v>
                </c:pt>
                <c:pt idx="1">
                  <c:v>2018</c:v>
                </c:pt>
                <c:pt idx="2">
                  <c:v>2019</c:v>
                </c:pt>
                <c:pt idx="3">
                  <c:v>2020</c:v>
                </c:pt>
                <c:pt idx="4">
                  <c:v>2021</c:v>
                </c:pt>
                <c:pt idx="5">
                  <c:v>2022</c:v>
                </c:pt>
                <c:pt idx="6">
                  <c:v>2023</c:v>
                </c:pt>
                <c:pt idx="7">
                  <c:v>2024</c:v>
                </c:pt>
              </c:numCache>
            </c:numRef>
          </c:cat>
          <c:val>
            <c:numRef>
              <c:f>Outputs!$N$6:$U$6</c:f>
              <c:numCache>
                <c:formatCode>General</c:formatCode>
                <c:ptCount val="8"/>
                <c:pt idx="3" formatCode="&quot;$&quot;#.00,,,&quot;b&quot;">
                  <c:v>3966362281.2085867</c:v>
                </c:pt>
                <c:pt idx="4" formatCode="&quot;$&quot;#.00,,,&quot;b&quot;">
                  <c:v>951049603.51320684</c:v>
                </c:pt>
                <c:pt idx="5" formatCode="&quot;$&quot;#.00,,,&quot;b&quot;">
                  <c:v>1700828421.4690659</c:v>
                </c:pt>
                <c:pt idx="6" formatCode="&quot;$&quot;#.00,,,&quot;b&quot;">
                  <c:v>2400839019.3369598</c:v>
                </c:pt>
                <c:pt idx="7" formatCode="&quot;$&quot;#.00,,,&quot;b&quot;">
                  <c:v>3501859637.2106066</c:v>
                </c:pt>
              </c:numCache>
            </c:numRef>
          </c:val>
          <c:smooth val="0"/>
          <c:extLst>
            <c:ext xmlns:c16="http://schemas.microsoft.com/office/drawing/2014/chart" uri="{C3380CC4-5D6E-409C-BE32-E72D297353CC}">
              <c16:uniqueId val="{00000001-E698-45FC-9A21-2947093D5794}"/>
            </c:ext>
          </c:extLst>
        </c:ser>
        <c:ser>
          <c:idx val="4"/>
          <c:order val="2"/>
          <c:tx>
            <c:strRef>
              <c:f>Outputs!$B$7</c:f>
              <c:strCache>
                <c:ptCount val="1"/>
                <c:pt idx="0">
                  <c:v>Fast Recovery</c:v>
                </c:pt>
              </c:strCache>
            </c:strRef>
          </c:tx>
          <c:spPr>
            <a:ln w="28575" cap="rnd">
              <a:solidFill>
                <a:srgbClr val="92D050"/>
              </a:solidFill>
              <a:round/>
            </a:ln>
            <a:effectLst/>
          </c:spPr>
          <c:marker>
            <c:symbol val="circle"/>
            <c:size val="12"/>
            <c:spPr>
              <a:solidFill>
                <a:srgbClr val="92D050"/>
              </a:solidFill>
              <a:ln w="9525">
                <a:solidFill>
                  <a:srgbClr val="92D050"/>
                </a:solidFill>
              </a:ln>
              <a:effectLst/>
            </c:spPr>
          </c:marker>
          <c:cat>
            <c:numRef>
              <c:f>Outputs!$E$3:$L$3</c:f>
              <c:numCache>
                <c:formatCode>General</c:formatCode>
                <c:ptCount val="8"/>
                <c:pt idx="0">
                  <c:v>2017</c:v>
                </c:pt>
                <c:pt idx="1">
                  <c:v>2018</c:v>
                </c:pt>
                <c:pt idx="2">
                  <c:v>2019</c:v>
                </c:pt>
                <c:pt idx="3">
                  <c:v>2020</c:v>
                </c:pt>
                <c:pt idx="4">
                  <c:v>2021</c:v>
                </c:pt>
                <c:pt idx="5">
                  <c:v>2022</c:v>
                </c:pt>
                <c:pt idx="6">
                  <c:v>2023</c:v>
                </c:pt>
                <c:pt idx="7">
                  <c:v>2024</c:v>
                </c:pt>
              </c:numCache>
            </c:numRef>
          </c:cat>
          <c:val>
            <c:numRef>
              <c:f>Outputs!$N$7:$U$7</c:f>
              <c:numCache>
                <c:formatCode>General</c:formatCode>
                <c:ptCount val="8"/>
                <c:pt idx="3" formatCode="&quot;$&quot;#.00,,,&quot;b&quot;">
                  <c:v>3966362281.2085867</c:v>
                </c:pt>
                <c:pt idx="4" formatCode="&quot;$&quot;#.00,,,&quot;b&quot;">
                  <c:v>1915886965.0271149</c:v>
                </c:pt>
                <c:pt idx="5" formatCode="&quot;$&quot;#.00,,,&quot;b&quot;">
                  <c:v>8532087184.9972095</c:v>
                </c:pt>
                <c:pt idx="6" formatCode="&quot;$&quot;#.00,,,&quot;b&quot;">
                  <c:v>10213881253.993858</c:v>
                </c:pt>
                <c:pt idx="7" formatCode="&quot;$&quot;#.00,,,&quot;b&quot;">
                  <c:v>11773564454.884378</c:v>
                </c:pt>
              </c:numCache>
            </c:numRef>
          </c:val>
          <c:smooth val="0"/>
          <c:extLst>
            <c:ext xmlns:c16="http://schemas.microsoft.com/office/drawing/2014/chart" uri="{C3380CC4-5D6E-409C-BE32-E72D297353CC}">
              <c16:uniqueId val="{00000002-E698-45FC-9A21-2947093D5794}"/>
            </c:ext>
          </c:extLst>
        </c:ser>
        <c:dLbls>
          <c:showLegendKey val="0"/>
          <c:showVal val="0"/>
          <c:showCatName val="0"/>
          <c:showSerName val="0"/>
          <c:showPercent val="0"/>
          <c:showBubbleSize val="0"/>
        </c:dLbls>
        <c:marker val="1"/>
        <c:smooth val="0"/>
        <c:axId val="1258531039"/>
        <c:axId val="1258535615"/>
      </c:lineChart>
      <c:catAx>
        <c:axId val="1258531039"/>
        <c:scaling>
          <c:orientation val="minMax"/>
        </c:scaling>
        <c:delete val="0"/>
        <c:axPos val="b"/>
        <c:numFmt formatCode="General" sourceLinked="1"/>
        <c:majorTickMark val="none"/>
        <c:minorTickMark val="none"/>
        <c:tickLblPos val="nextTo"/>
        <c:spPr>
          <a:noFill/>
          <a:ln w="9525" cap="flat" cmpd="sng" algn="ctr">
            <a:solidFill>
              <a:sysClr val="window" lastClr="FFFFFF">
                <a:alpha val="50000"/>
              </a:sys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crossAx val="1258535615"/>
        <c:crosses val="autoZero"/>
        <c:auto val="1"/>
        <c:lblAlgn val="ctr"/>
        <c:lblOffset val="100"/>
        <c:noMultiLvlLbl val="0"/>
      </c:catAx>
      <c:valAx>
        <c:axId val="1258535615"/>
        <c:scaling>
          <c:orientation val="minMax"/>
        </c:scaling>
        <c:delete val="0"/>
        <c:axPos val="l"/>
        <c:majorGridlines>
          <c:spPr>
            <a:ln w="9525" cap="flat" cmpd="sng" algn="ctr">
              <a:solidFill>
                <a:srgbClr val="B2B2B2">
                  <a:lumMod val="20000"/>
                  <a:lumOff val="80000"/>
                  <a:alpha val="19824"/>
                </a:srgbClr>
              </a:solidFill>
              <a:round/>
            </a:ln>
            <a:effectLst/>
          </c:spPr>
        </c:majorGridlines>
        <c:numFmt formatCode="&quot;$&quot;#,,,&quot;b&quot;;&quot;$&quot;\-0&quot;b&quot;;&quot;$&quot;0&quot;b&quot;;"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crossAx val="1258531039"/>
        <c:crosses val="autoZero"/>
        <c:crossBetween val="between"/>
      </c:valAx>
      <c:spPr>
        <a:noFill/>
        <a:ln>
          <a:noFill/>
        </a:ln>
        <a:effectLst/>
      </c:spPr>
    </c:plotArea>
    <c:plotVisOnly val="1"/>
    <c:dispBlanksAs val="gap"/>
    <c:showDLblsOverMax val="0"/>
    <c:extLst/>
  </c:chart>
  <c:spPr>
    <a:solidFill>
      <a:srgbClr val="1D3045"/>
    </a:solidFill>
    <a:ln w="9525" cap="flat" cmpd="sng" algn="ctr">
      <a:noFill/>
      <a:round/>
    </a:ln>
    <a:effectLst/>
  </c:spPr>
  <c:txPr>
    <a:bodyPr/>
    <a:lstStyle/>
    <a:p>
      <a:pPr>
        <a:defRPr b="1">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2014CF9-9331-C041-9E17-4D91C9AADF20}" type="datetimeFigureOut">
              <a:rPr lang="en-US"/>
              <a:pPr>
                <a:defRPr/>
              </a:pPr>
              <a:t>5/24/2021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A2B8A09-F066-6744-BB6A-6BBC9BF6E4AC}" type="slidenum">
              <a:rPr lang="en-US"/>
              <a:pPr>
                <a:defRPr/>
              </a:pPr>
              <a:t>‹#›</a:t>
            </a:fld>
            <a:endParaRPr lang="en-US"/>
          </a:p>
        </p:txBody>
      </p:sp>
    </p:spTree>
    <p:extLst>
      <p:ext uri="{BB962C8B-B14F-4D97-AF65-F5344CB8AC3E}">
        <p14:creationId xmlns:p14="http://schemas.microsoft.com/office/powerpoint/2010/main" val="947048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744CBF0-EA61-8F4C-8FD7-41FF97BF6C8A}" type="datetimeFigureOut">
              <a:rPr lang="en-US"/>
              <a:pPr>
                <a:defRPr/>
              </a:pPr>
              <a:t>5/24/2021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74778C59-FC90-6A4C-8F60-A6768AA631DC}" type="slidenum">
              <a:rPr lang="en-US"/>
              <a:pPr>
                <a:defRPr/>
              </a:pPr>
              <a:t>‹#›</a:t>
            </a:fld>
            <a:endParaRPr lang="en-US"/>
          </a:p>
        </p:txBody>
      </p:sp>
    </p:spTree>
    <p:extLst>
      <p:ext uri="{BB962C8B-B14F-4D97-AF65-F5344CB8AC3E}">
        <p14:creationId xmlns:p14="http://schemas.microsoft.com/office/powerpoint/2010/main" val="62823035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74778C59-FC90-6A4C-8F60-A6768AA631DC}" type="slidenum">
              <a:rPr lang="en-US" smtClean="0"/>
              <a:pPr>
                <a:defRPr/>
              </a:pPr>
              <a:t>2</a:t>
            </a:fld>
            <a:endParaRPr lang="en-US"/>
          </a:p>
        </p:txBody>
      </p:sp>
    </p:spTree>
    <p:extLst>
      <p:ext uri="{BB962C8B-B14F-4D97-AF65-F5344CB8AC3E}">
        <p14:creationId xmlns:p14="http://schemas.microsoft.com/office/powerpoint/2010/main" val="421242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16</a:t>
            </a:fld>
            <a:endParaRPr lang="en-US"/>
          </a:p>
        </p:txBody>
      </p:sp>
    </p:spTree>
    <p:extLst>
      <p:ext uri="{BB962C8B-B14F-4D97-AF65-F5344CB8AC3E}">
        <p14:creationId xmlns:p14="http://schemas.microsoft.com/office/powerpoint/2010/main" val="260764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17</a:t>
            </a:fld>
            <a:endParaRPr lang="en-US"/>
          </a:p>
        </p:txBody>
      </p:sp>
    </p:spTree>
    <p:extLst>
      <p:ext uri="{BB962C8B-B14F-4D97-AF65-F5344CB8AC3E}">
        <p14:creationId xmlns:p14="http://schemas.microsoft.com/office/powerpoint/2010/main" val="67999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18</a:t>
            </a:fld>
            <a:endParaRPr lang="en-US"/>
          </a:p>
        </p:txBody>
      </p:sp>
    </p:spTree>
    <p:extLst>
      <p:ext uri="{BB962C8B-B14F-4D97-AF65-F5344CB8AC3E}">
        <p14:creationId xmlns:p14="http://schemas.microsoft.com/office/powerpoint/2010/main" val="410974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19</a:t>
            </a:fld>
            <a:endParaRPr lang="en-US"/>
          </a:p>
        </p:txBody>
      </p:sp>
    </p:spTree>
    <p:extLst>
      <p:ext uri="{BB962C8B-B14F-4D97-AF65-F5344CB8AC3E}">
        <p14:creationId xmlns:p14="http://schemas.microsoft.com/office/powerpoint/2010/main" val="3109021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20</a:t>
            </a:fld>
            <a:endParaRPr lang="en-US"/>
          </a:p>
        </p:txBody>
      </p:sp>
    </p:spTree>
    <p:extLst>
      <p:ext uri="{BB962C8B-B14F-4D97-AF65-F5344CB8AC3E}">
        <p14:creationId xmlns:p14="http://schemas.microsoft.com/office/powerpoint/2010/main" val="342732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21</a:t>
            </a:fld>
            <a:endParaRPr lang="en-US"/>
          </a:p>
        </p:txBody>
      </p:sp>
    </p:spTree>
    <p:extLst>
      <p:ext uri="{BB962C8B-B14F-4D97-AF65-F5344CB8AC3E}">
        <p14:creationId xmlns:p14="http://schemas.microsoft.com/office/powerpoint/2010/main" val="39166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22</a:t>
            </a:fld>
            <a:endParaRPr lang="en-US"/>
          </a:p>
        </p:txBody>
      </p:sp>
    </p:spTree>
    <p:extLst>
      <p:ext uri="{BB962C8B-B14F-4D97-AF65-F5344CB8AC3E}">
        <p14:creationId xmlns:p14="http://schemas.microsoft.com/office/powerpoint/2010/main" val="172109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4</a:t>
            </a:fld>
            <a:endParaRPr lang="en-US"/>
          </a:p>
        </p:txBody>
      </p:sp>
    </p:spTree>
    <p:extLst>
      <p:ext uri="{BB962C8B-B14F-4D97-AF65-F5344CB8AC3E}">
        <p14:creationId xmlns:p14="http://schemas.microsoft.com/office/powerpoint/2010/main" val="92300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800">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5</a:t>
            </a:fld>
            <a:endParaRPr lang="en-US"/>
          </a:p>
        </p:txBody>
      </p:sp>
    </p:spTree>
    <p:extLst>
      <p:ext uri="{BB962C8B-B14F-4D97-AF65-F5344CB8AC3E}">
        <p14:creationId xmlns:p14="http://schemas.microsoft.com/office/powerpoint/2010/main" val="48171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74778C59-FC90-6A4C-8F60-A6768AA631DC}" type="slidenum">
              <a:rPr lang="en-US" smtClean="0"/>
              <a:pPr>
                <a:defRPr/>
              </a:pPr>
              <a:t>6</a:t>
            </a:fld>
            <a:endParaRPr lang="en-US"/>
          </a:p>
        </p:txBody>
      </p:sp>
    </p:spTree>
    <p:extLst>
      <p:ext uri="{BB962C8B-B14F-4D97-AF65-F5344CB8AC3E}">
        <p14:creationId xmlns:p14="http://schemas.microsoft.com/office/powerpoint/2010/main" val="27614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‘food and liquor’ up 10%</a:t>
            </a:r>
          </a:p>
          <a:p>
            <a:r>
              <a:rPr lang="en-NZ" sz="1200" dirty="0"/>
              <a:t>‘home &amp; recreational retailing’ up 3%</a:t>
            </a:r>
          </a:p>
          <a:p>
            <a:r>
              <a:rPr lang="en-NZ" sz="1200" dirty="0"/>
              <a:t>‘clothing, footwear &amp; department stores’ up 2%</a:t>
            </a:r>
          </a:p>
          <a:p>
            <a:endParaRPr lang="en-NZ" sz="1200" dirty="0"/>
          </a:p>
          <a:p>
            <a:r>
              <a:rPr lang="en-NZ" sz="1200" dirty="0"/>
              <a:t>Tourism-related industries:</a:t>
            </a:r>
          </a:p>
          <a:p>
            <a:r>
              <a:rPr lang="en-NZ" sz="1200" dirty="0"/>
              <a:t>‘arts and recreational services’ down 60%</a:t>
            </a:r>
          </a:p>
          <a:p>
            <a:r>
              <a:rPr lang="en-NZ" sz="1200" dirty="0"/>
              <a:t>‘transport and travel agencies’ down 54%</a:t>
            </a:r>
          </a:p>
          <a:p>
            <a:r>
              <a:rPr lang="en-NZ" sz="1200" dirty="0"/>
              <a:t>and accommodation down 48%</a:t>
            </a:r>
            <a:endParaRPr lang="en-NZ" dirty="0"/>
          </a:p>
        </p:txBody>
      </p:sp>
      <p:sp>
        <p:nvSpPr>
          <p:cNvPr id="4" name="Slide Number Placeholder 3"/>
          <p:cNvSpPr>
            <a:spLocks noGrp="1"/>
          </p:cNvSpPr>
          <p:nvPr>
            <p:ph type="sldNum" sz="quarter" idx="5"/>
          </p:nvPr>
        </p:nvSpPr>
        <p:spPr/>
        <p:txBody>
          <a:bodyPr/>
          <a:lstStyle/>
          <a:p>
            <a:pPr>
              <a:defRPr/>
            </a:pPr>
            <a:fld id="{74778C59-FC90-6A4C-8F60-A6768AA631DC}" type="slidenum">
              <a:rPr lang="en-US" smtClean="0"/>
              <a:pPr>
                <a:defRPr/>
              </a:pPr>
              <a:t>8</a:t>
            </a:fld>
            <a:endParaRPr lang="en-US"/>
          </a:p>
        </p:txBody>
      </p:sp>
    </p:spTree>
    <p:extLst>
      <p:ext uri="{BB962C8B-B14F-4D97-AF65-F5344CB8AC3E}">
        <p14:creationId xmlns:p14="http://schemas.microsoft.com/office/powerpoint/2010/main" val="269017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12</a:t>
            </a:fld>
            <a:endParaRPr lang="en-US"/>
          </a:p>
        </p:txBody>
      </p:sp>
    </p:spTree>
    <p:extLst>
      <p:ext uri="{BB962C8B-B14F-4D97-AF65-F5344CB8AC3E}">
        <p14:creationId xmlns:p14="http://schemas.microsoft.com/office/powerpoint/2010/main" val="334824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13</a:t>
            </a:fld>
            <a:endParaRPr lang="en-US"/>
          </a:p>
        </p:txBody>
      </p:sp>
    </p:spTree>
    <p:extLst>
      <p:ext uri="{BB962C8B-B14F-4D97-AF65-F5344CB8AC3E}">
        <p14:creationId xmlns:p14="http://schemas.microsoft.com/office/powerpoint/2010/main" val="279194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14</a:t>
            </a:fld>
            <a:endParaRPr lang="en-US"/>
          </a:p>
        </p:txBody>
      </p:sp>
    </p:spTree>
    <p:extLst>
      <p:ext uri="{BB962C8B-B14F-4D97-AF65-F5344CB8AC3E}">
        <p14:creationId xmlns:p14="http://schemas.microsoft.com/office/powerpoint/2010/main" val="13735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15</a:t>
            </a:fld>
            <a:endParaRPr lang="en-US"/>
          </a:p>
        </p:txBody>
      </p:sp>
    </p:spTree>
    <p:extLst>
      <p:ext uri="{BB962C8B-B14F-4D97-AF65-F5344CB8AC3E}">
        <p14:creationId xmlns:p14="http://schemas.microsoft.com/office/powerpoint/2010/main" val="310902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F6978B-DEE8-45CB-BEC7-C128C4B86375}" type="datetimeFigureOut">
              <a:rPr lang="en-NZ" smtClean="0"/>
              <a:t>24/05/2021</a:t>
            </a:fld>
            <a:endParaRPr lang="en-NZ"/>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5822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F6978B-DEE8-45CB-BEC7-C128C4B86375}" type="datetimeFigureOut">
              <a:rPr lang="en-NZ" smtClean="0"/>
              <a:t>24/05/2021</a:t>
            </a:fld>
            <a:endParaRPr lang="en-NZ"/>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84290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F6978B-DEE8-45CB-BEC7-C128C4B86375}" type="datetimeFigureOut">
              <a:rPr lang="en-NZ" smtClean="0"/>
              <a:t>24/05/2021</a:t>
            </a:fld>
            <a:endParaRPr lang="en-NZ"/>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810612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B6FB-5988-497E-8695-A8087840A758}"/>
              </a:ext>
            </a:extLst>
          </p:cNvPr>
          <p:cNvSpPr>
            <a:spLocks noGrp="1"/>
          </p:cNvSpPr>
          <p:nvPr>
            <p:ph type="title"/>
          </p:nvPr>
        </p:nvSpPr>
        <p:spPr/>
        <p:txBody>
          <a:bodyPr/>
          <a:lstStyle/>
          <a:p>
            <a:r>
              <a:rPr lang="en-US"/>
              <a:t>Click to edit Master title style</a:t>
            </a:r>
            <a:endParaRPr lang="en-NZ"/>
          </a:p>
        </p:txBody>
      </p:sp>
      <p:sp>
        <p:nvSpPr>
          <p:cNvPr id="3" name="Slide Number Placeholder 2">
            <a:extLst>
              <a:ext uri="{FF2B5EF4-FFF2-40B4-BE49-F238E27FC236}">
                <a16:creationId xmlns:a16="http://schemas.microsoft.com/office/drawing/2014/main" id="{3E0C2C8E-C2A0-4969-97C1-3E0C2375FCD4}"/>
              </a:ext>
            </a:extLst>
          </p:cNvPr>
          <p:cNvSpPr>
            <a:spLocks noGrp="1"/>
          </p:cNvSpPr>
          <p:nvPr>
            <p:ph type="sldNum" sz="quarter" idx="10"/>
          </p:nvPr>
        </p:nvSpPr>
        <p:spPr>
          <a:xfrm>
            <a:off x="4343400" y="4874487"/>
            <a:ext cx="457200" cy="230971"/>
          </a:xfrm>
          <a:prstGeom prst="rect">
            <a:avLst/>
          </a:prstGeom>
        </p:spPr>
        <p:txBody>
          <a:bodyPr lIns="0" tIns="0" rIns="0" bIns="0" anchor="ctr" anchorCtr="0"/>
          <a:lstStyle>
            <a:lvl1pPr algn="ctr">
              <a:defRPr sz="1050">
                <a:solidFill>
                  <a:schemeClr val="bg1">
                    <a:lumMod val="65000"/>
                  </a:schemeClr>
                </a:solidFill>
                <a:latin typeface="Verdana" panose="020B0604030504040204" pitchFamily="34" charset="0"/>
                <a:ea typeface="Verdana" panose="020B0604030504040204" pitchFamily="34" charset="0"/>
              </a:defRPr>
            </a:lvl1pPr>
          </a:lstStyle>
          <a:p>
            <a:fld id="{E97ECB15-F748-C140-A5C3-CF0090C943BA}" type="slidenum">
              <a:rPr lang="en-US" smtClean="0"/>
              <a:pPr/>
              <a:t>‹#›</a:t>
            </a:fld>
            <a:endParaRPr lang="en-US"/>
          </a:p>
        </p:txBody>
      </p:sp>
      <p:sp>
        <p:nvSpPr>
          <p:cNvPr id="4" name="Text Placeholder 2">
            <a:extLst>
              <a:ext uri="{FF2B5EF4-FFF2-40B4-BE49-F238E27FC236}">
                <a16:creationId xmlns:a16="http://schemas.microsoft.com/office/drawing/2014/main" id="{B3410BB3-4A1E-4C6E-A082-D29911F1AE83}"/>
              </a:ext>
            </a:extLst>
          </p:cNvPr>
          <p:cNvSpPr>
            <a:spLocks noGrp="1"/>
          </p:cNvSpPr>
          <p:nvPr>
            <p:ph idx="1"/>
          </p:nvPr>
        </p:nvSpPr>
        <p:spPr bwMode="auto">
          <a:xfrm>
            <a:off x="457200" y="978678"/>
            <a:ext cx="8229600" cy="37762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Icon&#10;&#10;Description automatically generated">
            <a:extLst>
              <a:ext uri="{FF2B5EF4-FFF2-40B4-BE49-F238E27FC236}">
                <a16:creationId xmlns:a16="http://schemas.microsoft.com/office/drawing/2014/main" id="{A5010E35-1D86-4986-B28F-9E73323DB144}"/>
              </a:ext>
            </a:extLst>
          </p:cNvPr>
          <p:cNvPicPr>
            <a:picLocks noChangeAspect="1"/>
          </p:cNvPicPr>
          <p:nvPr userDrawn="1"/>
        </p:nvPicPr>
        <p:blipFill>
          <a:blip r:embed="rId2"/>
          <a:stretch>
            <a:fillRect/>
          </a:stretch>
        </p:blipFill>
        <p:spPr>
          <a:xfrm>
            <a:off x="457200" y="4869657"/>
            <a:ext cx="1768507" cy="235801"/>
          </a:xfrm>
          <a:prstGeom prst="rect">
            <a:avLst/>
          </a:prstGeom>
          <a:solidFill>
            <a:srgbClr val="A8A8A8"/>
          </a:solidFill>
        </p:spPr>
      </p:pic>
      <p:sp>
        <p:nvSpPr>
          <p:cNvPr id="8" name="TextBox 7">
            <a:extLst>
              <a:ext uri="{FF2B5EF4-FFF2-40B4-BE49-F238E27FC236}">
                <a16:creationId xmlns:a16="http://schemas.microsoft.com/office/drawing/2014/main" id="{E75777B0-483C-4DCE-B7A7-358126040474}"/>
              </a:ext>
            </a:extLst>
          </p:cNvPr>
          <p:cNvSpPr txBox="1"/>
          <p:nvPr userDrawn="1"/>
        </p:nvSpPr>
        <p:spPr>
          <a:xfrm>
            <a:off x="6190248" y="4869657"/>
            <a:ext cx="2496553" cy="235801"/>
          </a:xfrm>
          <a:prstGeom prst="rect">
            <a:avLst/>
          </a:prstGeom>
          <a:noFill/>
        </p:spPr>
        <p:txBody>
          <a:bodyPr wrap="square" lIns="0" tIns="0" rIns="0" bIns="0" rtlCol="0" anchor="ctr" anchorCtr="0">
            <a:noAutofit/>
          </a:bodyPr>
          <a:lstStyle/>
          <a:p>
            <a:pPr algn="r"/>
            <a:r>
              <a:rPr lang="en-NZ" sz="900" b="1">
                <a:solidFill>
                  <a:schemeClr val="bg1">
                    <a:lumMod val="65000"/>
                  </a:schemeClr>
                </a:solidFill>
                <a:latin typeface="Verdana" panose="020B0604030504040204" pitchFamily="34" charset="0"/>
                <a:ea typeface="Verdana" panose="020B0604030504040204" pitchFamily="34" charset="0"/>
              </a:rPr>
              <a:t>ROADMAP FOR RECOVERY</a:t>
            </a:r>
          </a:p>
        </p:txBody>
      </p:sp>
    </p:spTree>
    <p:extLst>
      <p:ext uri="{BB962C8B-B14F-4D97-AF65-F5344CB8AC3E}">
        <p14:creationId xmlns:p14="http://schemas.microsoft.com/office/powerpoint/2010/main" val="331226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7800" y="428687"/>
            <a:ext cx="8308400" cy="4286127"/>
          </a:xfrm>
        </p:spPr>
        <p:txBody>
          <a:bodyPr anchor="ctr">
            <a:normAutofit/>
          </a:bodyPr>
          <a:lstStyle>
            <a:lvl1pPr marL="0" indent="0" algn="ctr">
              <a:buNone/>
              <a:defRPr sz="900"/>
            </a:lvl1pPr>
          </a:lstStyle>
          <a:p>
            <a:endParaRPr lang="en-US"/>
          </a:p>
        </p:txBody>
      </p:sp>
    </p:spTree>
    <p:extLst>
      <p:ext uri="{BB962C8B-B14F-4D97-AF65-F5344CB8AC3E}">
        <p14:creationId xmlns:p14="http://schemas.microsoft.com/office/powerpoint/2010/main" val="4279528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guide id="4" orient="horz" pos="368">
          <p15:clr>
            <a:srgbClr val="FBAE40"/>
          </p15:clr>
        </p15:guide>
        <p15:guide id="5" pos="7333">
          <p15:clr>
            <a:srgbClr val="FBAE40"/>
          </p15:clr>
        </p15:guide>
        <p15:guide id="6" orient="horz" pos="3952">
          <p15:clr>
            <a:srgbClr val="FBAE40"/>
          </p15:clr>
        </p15:guide>
        <p15:guide id="7" orient="horz" pos="10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3" name="Straight Connector 2"/>
          <p:cNvCxnSpPr/>
          <p:nvPr userDrawn="1"/>
        </p:nvCxnSpPr>
        <p:spPr>
          <a:xfrm>
            <a:off x="457200" y="1112838"/>
            <a:ext cx="8229600" cy="0"/>
          </a:xfrm>
          <a:prstGeom prst="line">
            <a:avLst/>
          </a:prstGeom>
          <a:ln w="19050">
            <a:solidFill>
              <a:srgbClr val="53565A"/>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1"/>
          <p:cNvSpPr>
            <a:spLocks noGrp="1"/>
          </p:cNvSpPr>
          <p:nvPr>
            <p:ph type="sldNum" sz="quarter" idx="4"/>
          </p:nvPr>
        </p:nvSpPr>
        <p:spPr>
          <a:xfrm>
            <a:off x="8748464" y="4767263"/>
            <a:ext cx="288032" cy="274637"/>
          </a:xfrm>
          <a:prstGeom prst="rect">
            <a:avLst/>
          </a:prstGeom>
        </p:spPr>
        <p:txBody>
          <a:bodyPr vert="horz" lIns="0" tIns="0" rIns="0" bIns="0" rtlCol="0" anchor="b"/>
          <a:lstStyle>
            <a:lvl1pPr algn="ctr">
              <a:defRPr sz="7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75819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3" name="Straight Connector 2"/>
          <p:cNvCxnSpPr/>
          <p:nvPr userDrawn="1"/>
        </p:nvCxnSpPr>
        <p:spPr>
          <a:xfrm>
            <a:off x="457200" y="1112838"/>
            <a:ext cx="8229600" cy="0"/>
          </a:xfrm>
          <a:prstGeom prst="line">
            <a:avLst/>
          </a:prstGeom>
          <a:ln w="19050">
            <a:solidFill>
              <a:srgbClr val="53565A"/>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1"/>
          <p:cNvSpPr>
            <a:spLocks noGrp="1"/>
          </p:cNvSpPr>
          <p:nvPr>
            <p:ph type="sldNum" sz="quarter" idx="4"/>
          </p:nvPr>
        </p:nvSpPr>
        <p:spPr>
          <a:xfrm>
            <a:off x="8748464" y="4767263"/>
            <a:ext cx="288032" cy="274637"/>
          </a:xfrm>
          <a:prstGeom prst="rect">
            <a:avLst/>
          </a:prstGeom>
        </p:spPr>
        <p:txBody>
          <a:bodyPr vert="horz" lIns="0" tIns="0" rIns="0" bIns="0" rtlCol="0" anchor="b"/>
          <a:lstStyle>
            <a:lvl1pPr algn="ctr">
              <a:defRPr sz="7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64230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F6978B-DEE8-45CB-BEC7-C128C4B86375}" type="datetimeFigureOut">
              <a:rPr lang="en-NZ" smtClean="0"/>
              <a:t>24/05/2021</a:t>
            </a:fld>
            <a:endParaRPr lang="en-NZ"/>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36062824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6978B-DEE8-45CB-BEC7-C128C4B86375}" type="datetimeFigureOut">
              <a:rPr lang="en-NZ" smtClean="0"/>
              <a:t>24/05/2021</a:t>
            </a:fld>
            <a:endParaRPr lang="en-NZ"/>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2030614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F6978B-DEE8-45CB-BEC7-C128C4B86375}" type="datetimeFigureOut">
              <a:rPr lang="en-NZ" smtClean="0"/>
              <a:t>24/05/2021</a:t>
            </a:fld>
            <a:endParaRPr lang="en-NZ"/>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EA0C24B-6756-4EA9-BE32-8B1714B8CA92}" type="slidenum">
              <a:rPr lang="en-NZ" smtClean="0"/>
              <a:pPr/>
              <a:t>‹#›</a:t>
            </a:fld>
            <a:endParaRPr lang="en-NZ" dirty="0"/>
          </a:p>
        </p:txBody>
      </p:sp>
      <p:cxnSp>
        <p:nvCxnSpPr>
          <p:cNvPr id="8" name="Straight Connector 7">
            <a:extLst>
              <a:ext uri="{FF2B5EF4-FFF2-40B4-BE49-F238E27FC236}">
                <a16:creationId xmlns:a16="http://schemas.microsoft.com/office/drawing/2014/main" id="{70A96B19-CD9A-4926-B7AD-F19AED8CA0E7}"/>
              </a:ext>
            </a:extLst>
          </p:cNvPr>
          <p:cNvCxnSpPr/>
          <p:nvPr userDrawn="1"/>
        </p:nvCxnSpPr>
        <p:spPr>
          <a:xfrm>
            <a:off x="457200" y="1112838"/>
            <a:ext cx="8229600" cy="0"/>
          </a:xfrm>
          <a:prstGeom prst="line">
            <a:avLst/>
          </a:prstGeom>
          <a:ln w="19050">
            <a:solidFill>
              <a:srgbClr val="53565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92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F6978B-DEE8-45CB-BEC7-C128C4B86375}" type="datetimeFigureOut">
              <a:rPr lang="en-NZ" smtClean="0"/>
              <a:t>24/05/2021</a:t>
            </a:fld>
            <a:endParaRPr lang="en-NZ"/>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19258815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F6978B-DEE8-45CB-BEC7-C128C4B86375}" type="datetimeFigureOut">
              <a:rPr lang="en-NZ" smtClean="0"/>
              <a:t>24/05/2021</a:t>
            </a:fld>
            <a:endParaRPr lang="en-NZ"/>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EA0C24B-6756-4EA9-BE32-8B1714B8CA92}" type="slidenum">
              <a:rPr lang="en-NZ" smtClean="0"/>
              <a:pPr/>
              <a:t>‹#›</a:t>
            </a:fld>
            <a:endParaRPr lang="en-NZ" dirty="0"/>
          </a:p>
        </p:txBody>
      </p:sp>
      <p:cxnSp>
        <p:nvCxnSpPr>
          <p:cNvPr id="6" name="Straight Connector 5">
            <a:extLst>
              <a:ext uri="{FF2B5EF4-FFF2-40B4-BE49-F238E27FC236}">
                <a16:creationId xmlns:a16="http://schemas.microsoft.com/office/drawing/2014/main" id="{25BBA182-2EC9-4472-9B12-ECEA44AEAE9A}"/>
              </a:ext>
            </a:extLst>
          </p:cNvPr>
          <p:cNvCxnSpPr/>
          <p:nvPr userDrawn="1"/>
        </p:nvCxnSpPr>
        <p:spPr>
          <a:xfrm>
            <a:off x="457200" y="1112838"/>
            <a:ext cx="8229600" cy="0"/>
          </a:xfrm>
          <a:prstGeom prst="line">
            <a:avLst/>
          </a:prstGeom>
          <a:ln w="19050">
            <a:solidFill>
              <a:srgbClr val="53565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10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6978B-DEE8-45CB-BEC7-C128C4B86375}" type="datetimeFigureOut">
              <a:rPr lang="en-NZ" smtClean="0"/>
              <a:t>24/05/2021</a:t>
            </a:fld>
            <a:endParaRPr lang="en-NZ"/>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429374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6978B-DEE8-45CB-BEC7-C128C4B86375}" type="datetimeFigureOut">
              <a:rPr lang="en-NZ" smtClean="0"/>
              <a:t>24/05/2021</a:t>
            </a:fld>
            <a:endParaRPr lang="en-NZ"/>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396285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6978B-DEE8-45CB-BEC7-C128C4B86375}" type="datetimeFigureOut">
              <a:rPr lang="en-NZ" smtClean="0"/>
              <a:t>24/05/2021</a:t>
            </a:fld>
            <a:endParaRPr lang="en-NZ"/>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25678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F6978B-DEE8-45CB-BEC7-C128C4B86375}" type="datetimeFigureOut">
              <a:rPr lang="en-NZ" smtClean="0"/>
              <a:t>24/05/2021</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EA0C24B-6756-4EA9-BE32-8B1714B8CA92}" type="slidenum">
              <a:rPr lang="en-NZ" smtClean="0"/>
              <a:pPr/>
              <a:t>‹#›</a:t>
            </a:fld>
            <a:endParaRPr lang="en-NZ" dirty="0"/>
          </a:p>
        </p:txBody>
      </p:sp>
    </p:spTree>
    <p:extLst>
      <p:ext uri="{BB962C8B-B14F-4D97-AF65-F5344CB8AC3E}">
        <p14:creationId xmlns:p14="http://schemas.microsoft.com/office/powerpoint/2010/main" val="91729337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822" r:id="rId14"/>
    <p:sldLayoutId id="2147483810"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svg"/><Relationship Id="rId9" Type="http://schemas.openxmlformats.org/officeDocument/2006/relationships/image" Target="../media/image6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1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in a canoe on a lake with mountains in the background&#10;&#10;Description automatically generated with low confidence">
            <a:extLst>
              <a:ext uri="{FF2B5EF4-FFF2-40B4-BE49-F238E27FC236}">
                <a16:creationId xmlns:a16="http://schemas.microsoft.com/office/drawing/2014/main" id="{CD963CD7-D0F2-4927-A6CC-194AB5B6FEEC}"/>
              </a:ext>
            </a:extLst>
          </p:cNvPr>
          <p:cNvPicPr>
            <a:picLocks noChangeAspect="1"/>
          </p:cNvPicPr>
          <p:nvPr/>
        </p:nvPicPr>
        <p:blipFill rotWithShape="1">
          <a:blip r:embed="rId2"/>
          <a:srcRect t="12148" b="3140"/>
          <a:stretch/>
        </p:blipFill>
        <p:spPr>
          <a:xfrm>
            <a:off x="0" y="0"/>
            <a:ext cx="9144000" cy="5164399"/>
          </a:xfrm>
          <a:prstGeom prst="rect">
            <a:avLst/>
          </a:prstGeom>
        </p:spPr>
      </p:pic>
      <p:sp>
        <p:nvSpPr>
          <p:cNvPr id="2" name="Title 1">
            <a:extLst>
              <a:ext uri="{FF2B5EF4-FFF2-40B4-BE49-F238E27FC236}">
                <a16:creationId xmlns:a16="http://schemas.microsoft.com/office/drawing/2014/main" id="{CC212CEB-5118-4A27-BC93-F02DE33ADDD0}"/>
              </a:ext>
            </a:extLst>
          </p:cNvPr>
          <p:cNvSpPr>
            <a:spLocks noGrp="1"/>
          </p:cNvSpPr>
          <p:nvPr>
            <p:ph type="ctrTitle"/>
          </p:nvPr>
        </p:nvSpPr>
        <p:spPr>
          <a:xfrm>
            <a:off x="450850" y="-109489"/>
            <a:ext cx="8041910" cy="881039"/>
          </a:xfrm>
        </p:spPr>
        <p:txBody>
          <a:bodyPr>
            <a:normAutofit/>
          </a:bodyPr>
          <a:lstStyle/>
          <a:p>
            <a:r>
              <a:rPr lang="en-NZ" sz="3600" b="1" dirty="0">
                <a:solidFill>
                  <a:srgbClr val="53565A"/>
                </a:solidFill>
                <a:latin typeface="Verdana" panose="020B0604030504040204" pitchFamily="34" charset="0"/>
                <a:ea typeface="Verdana" panose="020B0604030504040204" pitchFamily="34" charset="0"/>
              </a:rPr>
              <a:t>The Way Ahead for Tourism</a:t>
            </a:r>
          </a:p>
        </p:txBody>
      </p:sp>
      <p:sp>
        <p:nvSpPr>
          <p:cNvPr id="3" name="Subtitle 2">
            <a:extLst>
              <a:ext uri="{FF2B5EF4-FFF2-40B4-BE49-F238E27FC236}">
                <a16:creationId xmlns:a16="http://schemas.microsoft.com/office/drawing/2014/main" id="{FD14F6E7-C9AF-4276-B548-1235A6AAC6E9}"/>
              </a:ext>
            </a:extLst>
          </p:cNvPr>
          <p:cNvSpPr>
            <a:spLocks noGrp="1"/>
          </p:cNvSpPr>
          <p:nvPr>
            <p:ph type="subTitle" idx="1"/>
          </p:nvPr>
        </p:nvSpPr>
        <p:spPr>
          <a:xfrm>
            <a:off x="491035" y="771550"/>
            <a:ext cx="7030605" cy="763211"/>
          </a:xfrm>
        </p:spPr>
        <p:txBody>
          <a:bodyPr/>
          <a:lstStyle/>
          <a:p>
            <a:r>
              <a:rPr lang="en-NZ" dirty="0">
                <a:solidFill>
                  <a:srgbClr val="53565A"/>
                </a:solidFill>
              </a:rPr>
              <a:t>Chris Roberts, TIA CEO</a:t>
            </a:r>
          </a:p>
        </p:txBody>
      </p:sp>
    </p:spTree>
    <p:extLst>
      <p:ext uri="{BB962C8B-B14F-4D97-AF65-F5344CB8AC3E}">
        <p14:creationId xmlns:p14="http://schemas.microsoft.com/office/powerpoint/2010/main" val="33099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7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8940849" cy="5143500"/>
          </a:xfrm>
          <a:prstGeom prst="rect">
            <a:avLst/>
          </a:prstGeom>
        </p:spPr>
      </p:pic>
    </p:spTree>
    <p:extLst>
      <p:ext uri="{BB962C8B-B14F-4D97-AF65-F5344CB8AC3E}">
        <p14:creationId xmlns:p14="http://schemas.microsoft.com/office/powerpoint/2010/main" val="57690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2B2D-4554-4BBE-AAE5-BD33619794C6}"/>
              </a:ext>
            </a:extLst>
          </p:cNvPr>
          <p:cNvSpPr>
            <a:spLocks noGrp="1"/>
          </p:cNvSpPr>
          <p:nvPr>
            <p:ph type="title"/>
          </p:nvPr>
        </p:nvSpPr>
        <p:spPr>
          <a:xfrm>
            <a:off x="457201" y="204787"/>
            <a:ext cx="8291263" cy="871538"/>
          </a:xfrm>
        </p:spPr>
        <p:txBody>
          <a:bodyPr wrap="square" anchor="t">
            <a:normAutofit/>
          </a:bodyPr>
          <a:lstStyle/>
          <a:p>
            <a:r>
              <a:rPr lang="en-NZ" sz="3200" b="1" dirty="0">
                <a:solidFill>
                  <a:srgbClr val="53565A"/>
                </a:solidFill>
                <a:latin typeface="Verdana" panose="020B0604030504040204" pitchFamily="34" charset="0"/>
                <a:ea typeface="Verdana" panose="020B0604030504040204" pitchFamily="34" charset="0"/>
              </a:rPr>
              <a:t>Industry Roadmap</a:t>
            </a:r>
          </a:p>
        </p:txBody>
      </p:sp>
      <p:sp>
        <p:nvSpPr>
          <p:cNvPr id="3" name="Content Placeholder 2">
            <a:extLst>
              <a:ext uri="{FF2B5EF4-FFF2-40B4-BE49-F238E27FC236}">
                <a16:creationId xmlns:a16="http://schemas.microsoft.com/office/drawing/2014/main" id="{21FF47F1-026F-4632-BE67-E480237A836E}"/>
              </a:ext>
            </a:extLst>
          </p:cNvPr>
          <p:cNvSpPr>
            <a:spLocks noGrp="1"/>
          </p:cNvSpPr>
          <p:nvPr>
            <p:ph type="body" sz="half" idx="2"/>
          </p:nvPr>
        </p:nvSpPr>
        <p:spPr>
          <a:xfrm>
            <a:off x="323528" y="962027"/>
            <a:ext cx="4093382" cy="3518297"/>
          </a:xfrm>
        </p:spPr>
        <p:txBody>
          <a:bodyPr wrap="square" anchor="t">
            <a:normAutofit/>
          </a:bodyPr>
          <a:lstStyle/>
          <a:p>
            <a:pPr marL="342900" indent="-342900">
              <a:buFont typeface="Arial" panose="020B0604020202020204" pitchFamily="34" charset="0"/>
              <a:buChar char="•"/>
            </a:pPr>
            <a:r>
              <a:rPr lang="en-NZ" sz="2000" dirty="0">
                <a:solidFill>
                  <a:srgbClr val="53565A"/>
                </a:solidFill>
                <a:latin typeface="Verdana" panose="020B0604030504040204" pitchFamily="34" charset="0"/>
                <a:ea typeface="Verdana" panose="020B0604030504040204" pitchFamily="34" charset="0"/>
              </a:rPr>
              <a:t>Where are we now?</a:t>
            </a:r>
          </a:p>
          <a:p>
            <a:pPr marL="342900" indent="-342900">
              <a:buFont typeface="Arial" panose="020B0604020202020204" pitchFamily="34" charset="0"/>
              <a:buChar char="•"/>
            </a:pPr>
            <a:r>
              <a:rPr lang="en-NZ" sz="2000" dirty="0">
                <a:solidFill>
                  <a:srgbClr val="53565A"/>
                </a:solidFill>
                <a:latin typeface="Verdana" panose="020B0604030504040204" pitchFamily="34" charset="0"/>
                <a:ea typeface="Verdana" panose="020B0604030504040204" pitchFamily="34" charset="0"/>
              </a:rPr>
              <a:t>Where do we want to go?</a:t>
            </a:r>
          </a:p>
          <a:p>
            <a:pPr marL="342900" indent="-342900">
              <a:buFont typeface="Arial" panose="020B0604020202020204" pitchFamily="34" charset="0"/>
              <a:buChar char="•"/>
            </a:pPr>
            <a:r>
              <a:rPr lang="en-NZ" sz="2000" dirty="0">
                <a:solidFill>
                  <a:srgbClr val="53565A"/>
                </a:solidFill>
                <a:latin typeface="Verdana" panose="020B0604030504040204" pitchFamily="34" charset="0"/>
                <a:ea typeface="Verdana" panose="020B0604030504040204" pitchFamily="34" charset="0"/>
              </a:rPr>
              <a:t>What are the known and potential speedbumps?</a:t>
            </a:r>
          </a:p>
          <a:p>
            <a:pPr marL="342900" indent="-342900">
              <a:buFont typeface="Arial" panose="020B0604020202020204" pitchFamily="34" charset="0"/>
              <a:buChar char="•"/>
            </a:pPr>
            <a:r>
              <a:rPr lang="en-NZ" sz="2000" dirty="0">
                <a:solidFill>
                  <a:srgbClr val="53565A"/>
                </a:solidFill>
                <a:latin typeface="Verdana" panose="020B0604030504040204" pitchFamily="34" charset="0"/>
                <a:ea typeface="Verdana" panose="020B0604030504040204" pitchFamily="34" charset="0"/>
              </a:rPr>
              <a:t>Are there any roadblocks and if so, how do we shift them?</a:t>
            </a:r>
          </a:p>
        </p:txBody>
      </p:sp>
      <p:sp>
        <p:nvSpPr>
          <p:cNvPr id="4" name="Slide Number Placeholder 3">
            <a:extLst>
              <a:ext uri="{FF2B5EF4-FFF2-40B4-BE49-F238E27FC236}">
                <a16:creationId xmlns:a16="http://schemas.microsoft.com/office/drawing/2014/main" id="{737B6441-94F1-4963-91EA-4D90875172EB}"/>
              </a:ext>
            </a:extLst>
          </p:cNvPr>
          <p:cNvSpPr>
            <a:spLocks noGrp="1"/>
          </p:cNvSpPr>
          <p:nvPr>
            <p:ph type="sldNum" sz="quarter" idx="12"/>
          </p:nvPr>
        </p:nvSpPr>
        <p:spPr/>
        <p:txBody>
          <a:bodyPr anchor="b">
            <a:normAutofit/>
          </a:bodyPr>
          <a:lstStyle/>
          <a:p>
            <a:pPr>
              <a:spcAft>
                <a:spcPts val="600"/>
              </a:spcAft>
            </a:pPr>
            <a:fld id="{2EA0C24B-6756-4EA9-BE32-8B1714B8CA92}" type="slidenum">
              <a:rPr lang="en-NZ" smtClean="0"/>
              <a:pPr>
                <a:spcAft>
                  <a:spcPts val="600"/>
                </a:spcAft>
              </a:pPr>
              <a:t>11</a:t>
            </a:fld>
            <a:endParaRPr lang="en-NZ"/>
          </a:p>
        </p:txBody>
      </p:sp>
      <p:pic>
        <p:nvPicPr>
          <p:cNvPr id="3074" name="Picture 2" descr="Credit Suisse and ING execute DLT-based securities lending and contract  exchange">
            <a:extLst>
              <a:ext uri="{FF2B5EF4-FFF2-40B4-BE49-F238E27FC236}">
                <a16:creationId xmlns:a16="http://schemas.microsoft.com/office/drawing/2014/main" id="{5130C82E-A65F-4C76-A82B-E7E7A6E0FB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16910" y="962027"/>
            <a:ext cx="4269889" cy="2401812"/>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D7845E6C-A981-4AF3-9371-63D3E6A1BE19}"/>
              </a:ext>
            </a:extLst>
          </p:cNvPr>
          <p:cNvSpPr txBox="1"/>
          <p:nvPr/>
        </p:nvSpPr>
        <p:spPr>
          <a:xfrm>
            <a:off x="266000" y="4033329"/>
            <a:ext cx="8443862" cy="461665"/>
          </a:xfrm>
          <a:prstGeom prst="rect">
            <a:avLst/>
          </a:prstGeom>
          <a:noFill/>
        </p:spPr>
        <p:txBody>
          <a:bodyPr wrap="square">
            <a:spAutoFit/>
          </a:bodyPr>
          <a:lstStyle/>
          <a:p>
            <a:r>
              <a:rPr lang="en-NZ" sz="2400" i="1" dirty="0">
                <a:solidFill>
                  <a:schemeClr val="accent1"/>
                </a:solidFill>
                <a:latin typeface="Verdana" panose="020B0604030504040204" pitchFamily="34" charset="0"/>
                <a:ea typeface="Verdana" panose="020B0604030504040204" pitchFamily="34" charset="0"/>
              </a:rPr>
              <a:t>Stocktake, Insights, Scenarios, Interventions</a:t>
            </a:r>
          </a:p>
        </p:txBody>
      </p:sp>
    </p:spTree>
    <p:extLst>
      <p:ext uri="{BB962C8B-B14F-4D97-AF65-F5344CB8AC3E}">
        <p14:creationId xmlns:p14="http://schemas.microsoft.com/office/powerpoint/2010/main" val="229217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988" y="220663"/>
            <a:ext cx="7974012" cy="527050"/>
          </a:xfrm>
        </p:spPr>
        <p:txBody>
          <a:bodyPr>
            <a:noAutofit/>
          </a:bodyPr>
          <a:lstStyle/>
          <a:p>
            <a:r>
              <a:rPr lang="en-US" sz="2000" b="1" dirty="0">
                <a:solidFill>
                  <a:srgbClr val="53565A"/>
                </a:solidFill>
                <a:latin typeface="Verdana" panose="020B0604030504040204" pitchFamily="34" charset="0"/>
                <a:ea typeface="Verdana" panose="020B0604030504040204" pitchFamily="34" charset="0"/>
                <a:cs typeface="Calibri"/>
              </a:rPr>
              <a:t>Our recovery path is highly uncertain due to factors we can’t control</a:t>
            </a:r>
            <a:endParaRPr lang="en-US" sz="2000" b="1" dirty="0">
              <a:solidFill>
                <a:srgbClr val="53565A"/>
              </a:solidFill>
              <a:latin typeface="Trebuchet MS"/>
              <a:ea typeface="Verdana"/>
              <a:cs typeface="Calibri"/>
            </a:endParaRPr>
          </a:p>
        </p:txBody>
      </p:sp>
      <p:sp>
        <p:nvSpPr>
          <p:cNvPr id="3" name="Oval 2">
            <a:extLst>
              <a:ext uri="{FF2B5EF4-FFF2-40B4-BE49-F238E27FC236}">
                <a16:creationId xmlns:a16="http://schemas.microsoft.com/office/drawing/2014/main" id="{5DD4B403-CC2D-4D14-AEE3-15CC94BB6520}"/>
              </a:ext>
            </a:extLst>
          </p:cNvPr>
          <p:cNvSpPr/>
          <p:nvPr/>
        </p:nvSpPr>
        <p:spPr>
          <a:xfrm>
            <a:off x="929677" y="2128203"/>
            <a:ext cx="1262794" cy="1262794"/>
          </a:xfrm>
          <a:prstGeom prst="ellipse">
            <a:avLst/>
          </a:prstGeom>
          <a:solidFill>
            <a:srgbClr val="1D31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975">
                <a:solidFill>
                  <a:schemeClr val="bg1">
                    <a:lumMod val="95000"/>
                  </a:schemeClr>
                </a:solidFill>
                <a:latin typeface="Trebuchet MS"/>
                <a:ea typeface="+mn-lt"/>
                <a:cs typeface="+mn-lt"/>
              </a:rPr>
              <a:t>State of the virus globally</a:t>
            </a:r>
          </a:p>
        </p:txBody>
      </p:sp>
      <p:sp>
        <p:nvSpPr>
          <p:cNvPr id="29" name="Oval 28">
            <a:extLst>
              <a:ext uri="{FF2B5EF4-FFF2-40B4-BE49-F238E27FC236}">
                <a16:creationId xmlns:a16="http://schemas.microsoft.com/office/drawing/2014/main" id="{63B7F813-8FC1-4597-9A53-6DC17109776F}"/>
              </a:ext>
            </a:extLst>
          </p:cNvPr>
          <p:cNvSpPr/>
          <p:nvPr/>
        </p:nvSpPr>
        <p:spPr>
          <a:xfrm>
            <a:off x="5810274" y="2128203"/>
            <a:ext cx="1262794" cy="1262794"/>
          </a:xfrm>
          <a:prstGeom prst="ellipse">
            <a:avLst/>
          </a:prstGeom>
          <a:solidFill>
            <a:srgbClr val="1D31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975">
                <a:solidFill>
                  <a:schemeClr val="bg1"/>
                </a:solidFill>
                <a:latin typeface="Trebuchet MS"/>
                <a:ea typeface="+mn-lt"/>
                <a:cs typeface="+mn-lt"/>
              </a:rPr>
              <a:t>Demand for international travel </a:t>
            </a:r>
            <a:br>
              <a:rPr lang="en-US" sz="975">
                <a:latin typeface="Trebuchet MS"/>
                <a:ea typeface="+mn-lt"/>
                <a:cs typeface="+mn-lt"/>
              </a:rPr>
            </a:br>
            <a:r>
              <a:rPr lang="en-US" sz="975">
                <a:solidFill>
                  <a:schemeClr val="bg1"/>
                </a:solidFill>
                <a:latin typeface="Trebuchet MS"/>
                <a:ea typeface="+mn-lt"/>
                <a:cs typeface="+mn-lt"/>
              </a:rPr>
              <a:t>post-Covid</a:t>
            </a:r>
          </a:p>
        </p:txBody>
      </p:sp>
      <p:sp>
        <p:nvSpPr>
          <p:cNvPr id="30" name="Oval 29">
            <a:extLst>
              <a:ext uri="{FF2B5EF4-FFF2-40B4-BE49-F238E27FC236}">
                <a16:creationId xmlns:a16="http://schemas.microsoft.com/office/drawing/2014/main" id="{6915A56A-2C0D-4657-8CDC-761128F9B3C1}"/>
              </a:ext>
            </a:extLst>
          </p:cNvPr>
          <p:cNvSpPr/>
          <p:nvPr/>
        </p:nvSpPr>
        <p:spPr>
          <a:xfrm>
            <a:off x="4169886" y="2128203"/>
            <a:ext cx="1262794" cy="1262794"/>
          </a:xfrm>
          <a:prstGeom prst="ellipse">
            <a:avLst/>
          </a:prstGeom>
          <a:solidFill>
            <a:srgbClr val="1D31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975">
                <a:solidFill>
                  <a:schemeClr val="bg1"/>
                </a:solidFill>
                <a:latin typeface="Trebuchet MS"/>
                <a:ea typeface="+mn-lt"/>
                <a:cs typeface="+mn-lt"/>
              </a:rPr>
              <a:t>Geo-political situation</a:t>
            </a:r>
          </a:p>
        </p:txBody>
      </p:sp>
      <p:sp>
        <p:nvSpPr>
          <p:cNvPr id="31" name="Oval 30">
            <a:extLst>
              <a:ext uri="{FF2B5EF4-FFF2-40B4-BE49-F238E27FC236}">
                <a16:creationId xmlns:a16="http://schemas.microsoft.com/office/drawing/2014/main" id="{781E80D1-089A-406A-A39D-842A405B4427}"/>
              </a:ext>
            </a:extLst>
          </p:cNvPr>
          <p:cNvSpPr/>
          <p:nvPr/>
        </p:nvSpPr>
        <p:spPr>
          <a:xfrm>
            <a:off x="7452294" y="2128203"/>
            <a:ext cx="1262794" cy="1262794"/>
          </a:xfrm>
          <a:prstGeom prst="ellipse">
            <a:avLst/>
          </a:prstGeom>
          <a:solidFill>
            <a:srgbClr val="1D31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975">
                <a:solidFill>
                  <a:schemeClr val="bg1"/>
                </a:solidFill>
                <a:latin typeface="Trebuchet MS"/>
                <a:ea typeface="+mn-lt"/>
                <a:cs typeface="+mn-lt"/>
              </a:rPr>
              <a:t>Global air connectivity and capacity</a:t>
            </a:r>
            <a:endParaRPr lang="en-US">
              <a:solidFill>
                <a:schemeClr val="bg1"/>
              </a:solidFill>
            </a:endParaRPr>
          </a:p>
        </p:txBody>
      </p:sp>
      <p:sp>
        <p:nvSpPr>
          <p:cNvPr id="32" name="Oval 31">
            <a:extLst>
              <a:ext uri="{FF2B5EF4-FFF2-40B4-BE49-F238E27FC236}">
                <a16:creationId xmlns:a16="http://schemas.microsoft.com/office/drawing/2014/main" id="{49F3838A-B8B1-4CAD-964D-EBC8444C700B}"/>
              </a:ext>
            </a:extLst>
          </p:cNvPr>
          <p:cNvSpPr/>
          <p:nvPr/>
        </p:nvSpPr>
        <p:spPr>
          <a:xfrm>
            <a:off x="2551478" y="2128203"/>
            <a:ext cx="1262794" cy="1262794"/>
          </a:xfrm>
          <a:prstGeom prst="ellipse">
            <a:avLst/>
          </a:prstGeom>
          <a:solidFill>
            <a:srgbClr val="1D31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975">
                <a:solidFill>
                  <a:schemeClr val="bg1">
                    <a:lumMod val="95000"/>
                  </a:schemeClr>
                </a:solidFill>
                <a:latin typeface="Trebuchet MS"/>
                <a:ea typeface="+mn-lt"/>
                <a:cs typeface="+mn-lt"/>
              </a:rPr>
              <a:t>State of the virus in NZ</a:t>
            </a:r>
          </a:p>
        </p:txBody>
      </p:sp>
      <p:sp>
        <p:nvSpPr>
          <p:cNvPr id="4" name="TextBox 3">
            <a:extLst>
              <a:ext uri="{FF2B5EF4-FFF2-40B4-BE49-F238E27FC236}">
                <a16:creationId xmlns:a16="http://schemas.microsoft.com/office/drawing/2014/main" id="{C354D98E-EF50-4CAA-AB62-C543C0BBC7B1}"/>
              </a:ext>
            </a:extLst>
          </p:cNvPr>
          <p:cNvSpPr txBox="1"/>
          <p:nvPr/>
        </p:nvSpPr>
        <p:spPr>
          <a:xfrm rot="16200000" flipH="1">
            <a:off x="-181616" y="3359593"/>
            <a:ext cx="1525307" cy="383182"/>
          </a:xfrm>
          <a:prstGeom prst="homePlat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nSpc>
                <a:spcPct val="90000"/>
              </a:lnSpc>
              <a:spcBef>
                <a:spcPct val="0"/>
              </a:spcBef>
            </a:pPr>
            <a:r>
              <a:rPr lang="en-US" sz="1050" b="1">
                <a:solidFill>
                  <a:schemeClr val="bg1"/>
                </a:solidFill>
                <a:latin typeface="Verdana" panose="020B0604030504040204" pitchFamily="34" charset="0"/>
                <a:ea typeface="Verdana" panose="020B0604030504040204" pitchFamily="34" charset="0"/>
                <a:cs typeface="+mj-cs"/>
              </a:rPr>
              <a:t>SLOW RECOVERY</a:t>
            </a:r>
            <a:endParaRPr lang="en-AU" sz="1050" b="1">
              <a:solidFill>
                <a:schemeClr val="bg1"/>
              </a:solidFill>
              <a:latin typeface="Verdana" panose="020B0604030504040204" pitchFamily="34" charset="0"/>
              <a:ea typeface="Verdana" panose="020B0604030504040204" pitchFamily="34" charset="0"/>
              <a:cs typeface="+mj-cs"/>
            </a:endParaRPr>
          </a:p>
        </p:txBody>
      </p:sp>
      <p:sp>
        <p:nvSpPr>
          <p:cNvPr id="7" name="TextBox 6">
            <a:extLst>
              <a:ext uri="{FF2B5EF4-FFF2-40B4-BE49-F238E27FC236}">
                <a16:creationId xmlns:a16="http://schemas.microsoft.com/office/drawing/2014/main" id="{D921046B-26C1-42C4-ADC4-6D65072DC575}"/>
              </a:ext>
            </a:extLst>
          </p:cNvPr>
          <p:cNvSpPr txBox="1"/>
          <p:nvPr/>
        </p:nvSpPr>
        <p:spPr>
          <a:xfrm rot="16200000">
            <a:off x="-147755" y="1769621"/>
            <a:ext cx="1458332" cy="383182"/>
          </a:xfrm>
          <a:prstGeom prst="homePlat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nSpc>
                <a:spcPct val="90000"/>
              </a:lnSpc>
              <a:spcBef>
                <a:spcPct val="0"/>
              </a:spcBef>
            </a:pPr>
            <a:r>
              <a:rPr lang="en-US" sz="1050" b="1" dirty="0">
                <a:solidFill>
                  <a:schemeClr val="bg1"/>
                </a:solidFill>
                <a:latin typeface="Verdana" panose="020B0604030504040204" pitchFamily="34" charset="0"/>
                <a:ea typeface="Verdana" panose="020B0604030504040204" pitchFamily="34" charset="0"/>
                <a:cs typeface="+mj-cs"/>
              </a:rPr>
              <a:t>FAST RECOVERY</a:t>
            </a:r>
            <a:endParaRPr lang="en-AU" sz="1050" b="1" dirty="0">
              <a:solidFill>
                <a:schemeClr val="bg1"/>
              </a:solidFill>
              <a:latin typeface="Verdana" panose="020B0604030504040204" pitchFamily="34" charset="0"/>
              <a:ea typeface="Verdana" panose="020B0604030504040204" pitchFamily="34" charset="0"/>
              <a:cs typeface="+mj-cs"/>
            </a:endParaRPr>
          </a:p>
        </p:txBody>
      </p:sp>
      <p:grpSp>
        <p:nvGrpSpPr>
          <p:cNvPr id="20" name="Group 19">
            <a:extLst>
              <a:ext uri="{FF2B5EF4-FFF2-40B4-BE49-F238E27FC236}">
                <a16:creationId xmlns:a16="http://schemas.microsoft.com/office/drawing/2014/main" id="{1F080932-2FD7-4E14-A7B1-98809BDAA8FA}"/>
              </a:ext>
            </a:extLst>
          </p:cNvPr>
          <p:cNvGrpSpPr/>
          <p:nvPr/>
        </p:nvGrpSpPr>
        <p:grpSpPr>
          <a:xfrm>
            <a:off x="1064492" y="3734030"/>
            <a:ext cx="7723477" cy="686288"/>
            <a:chOff x="1437933" y="1946586"/>
            <a:chExt cx="10297969" cy="915051"/>
          </a:xfrm>
        </p:grpSpPr>
        <p:sp>
          <p:nvSpPr>
            <p:cNvPr id="13" name="TextBox 12">
              <a:extLst>
                <a:ext uri="{FF2B5EF4-FFF2-40B4-BE49-F238E27FC236}">
                  <a16:creationId xmlns:a16="http://schemas.microsoft.com/office/drawing/2014/main" id="{F864BF6B-45C8-4B99-9A5A-BD90888ADA0A}"/>
                </a:ext>
              </a:extLst>
            </p:cNvPr>
            <p:cNvSpPr txBox="1"/>
            <p:nvPr/>
          </p:nvSpPr>
          <p:spPr>
            <a:xfrm>
              <a:off x="1437933" y="1947782"/>
              <a:ext cx="1255835" cy="5027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a:solidFill>
                    <a:srgbClr val="002060"/>
                  </a:solidFill>
                  <a:latin typeface="Verdana" panose="020B0604030504040204" pitchFamily="34" charset="0"/>
                  <a:ea typeface="Verdana" panose="020B0604030504040204" pitchFamily="34" charset="0"/>
                  <a:cs typeface="+mn-lt"/>
                </a:rPr>
                <a:t>Long global outbreak</a:t>
              </a:r>
              <a:endParaRPr lang="en-NZ" sz="1000">
                <a:solidFill>
                  <a:srgbClr val="002060"/>
                </a:solidFill>
                <a:latin typeface="Verdana" panose="020B0604030504040204" pitchFamily="34" charset="0"/>
                <a:ea typeface="Verdana" panose="020B0604030504040204" pitchFamily="34" charset="0"/>
                <a:cs typeface="+mn-lt"/>
              </a:endParaRPr>
            </a:p>
          </p:txBody>
        </p:sp>
        <p:sp>
          <p:nvSpPr>
            <p:cNvPr id="61" name="TextBox 1">
              <a:extLst>
                <a:ext uri="{FF2B5EF4-FFF2-40B4-BE49-F238E27FC236}">
                  <a16:creationId xmlns:a16="http://schemas.microsoft.com/office/drawing/2014/main" id="{1B484F03-A4BE-4E70-AA43-90C27DDAD836}"/>
                </a:ext>
              </a:extLst>
            </p:cNvPr>
            <p:cNvSpPr txBox="1"/>
            <p:nvPr/>
          </p:nvSpPr>
          <p:spPr>
            <a:xfrm>
              <a:off x="3507229" y="1948566"/>
              <a:ext cx="1402529" cy="91307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2060"/>
                  </a:solidFill>
                  <a:latin typeface="Verdana" panose="020B0604030504040204" pitchFamily="34" charset="0"/>
                  <a:ea typeface="Verdana" panose="020B0604030504040204" pitchFamily="34" charset="0"/>
                  <a:cs typeface="+mn-lt"/>
                </a:rPr>
                <a:t>Herd immunity not achieved</a:t>
              </a:r>
            </a:p>
            <a:p>
              <a:pPr algn="ctr"/>
              <a:endParaRPr lang="en-US" sz="1000">
                <a:solidFill>
                  <a:srgbClr val="002060"/>
                </a:solidFill>
                <a:latin typeface="Verdana" panose="020B0604030504040204" pitchFamily="34" charset="0"/>
                <a:ea typeface="Verdana" panose="020B0604030504040204" pitchFamily="34" charset="0"/>
                <a:cs typeface="+mn-lt"/>
              </a:endParaRPr>
            </a:p>
          </p:txBody>
        </p:sp>
        <p:sp>
          <p:nvSpPr>
            <p:cNvPr id="62" name="TextBox 1">
              <a:extLst>
                <a:ext uri="{FF2B5EF4-FFF2-40B4-BE49-F238E27FC236}">
                  <a16:creationId xmlns:a16="http://schemas.microsoft.com/office/drawing/2014/main" id="{A5A90BCB-A1F2-4A2D-8F45-F5C02E409A23}"/>
                </a:ext>
              </a:extLst>
            </p:cNvPr>
            <p:cNvSpPr txBox="1"/>
            <p:nvPr/>
          </p:nvSpPr>
          <p:spPr>
            <a:xfrm>
              <a:off x="7725223" y="1948279"/>
              <a:ext cx="1914683" cy="707887"/>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002060"/>
                  </a:solidFill>
                  <a:latin typeface="Verdana" panose="020B0604030504040204" pitchFamily="34" charset="0"/>
                  <a:ea typeface="Verdana" panose="020B0604030504040204" pitchFamily="34" charset="0"/>
                  <a:cs typeface="+mn-lt"/>
                </a:rPr>
                <a:t>Change in preferences reduces travel demand</a:t>
              </a:r>
              <a:endParaRPr lang="en-US" sz="1000" dirty="0">
                <a:solidFill>
                  <a:srgbClr val="002060"/>
                </a:solidFill>
                <a:latin typeface="Verdana" panose="020B0604030504040204" pitchFamily="34" charset="0"/>
                <a:ea typeface="Verdana" panose="020B0604030504040204" pitchFamily="34" charset="0"/>
              </a:endParaRPr>
            </a:p>
          </p:txBody>
        </p:sp>
        <p:sp>
          <p:nvSpPr>
            <p:cNvPr id="63" name="TextBox 1">
              <a:extLst>
                <a:ext uri="{FF2B5EF4-FFF2-40B4-BE49-F238E27FC236}">
                  <a16:creationId xmlns:a16="http://schemas.microsoft.com/office/drawing/2014/main" id="{5341A731-8A0A-493F-BF4C-579EF74B84EE}"/>
                </a:ext>
              </a:extLst>
            </p:cNvPr>
            <p:cNvSpPr txBox="1"/>
            <p:nvPr/>
          </p:nvSpPr>
          <p:spPr>
            <a:xfrm>
              <a:off x="5559512" y="1947781"/>
              <a:ext cx="1702672" cy="707887"/>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002060"/>
                  </a:solidFill>
                  <a:latin typeface="Verdana" panose="020B0604030504040204" pitchFamily="34" charset="0"/>
                  <a:ea typeface="Verdana" panose="020B0604030504040204" pitchFamily="34" charset="0"/>
                  <a:cs typeface="+mn-lt"/>
                </a:rPr>
                <a:t>Changes impede tourism recovery</a:t>
              </a:r>
              <a:endParaRPr lang="en-US" sz="1000" dirty="0">
                <a:solidFill>
                  <a:srgbClr val="002060"/>
                </a:solidFill>
                <a:latin typeface="Verdana" panose="020B0604030504040204" pitchFamily="34" charset="0"/>
                <a:ea typeface="Verdana" panose="020B0604030504040204" pitchFamily="34" charset="0"/>
              </a:endParaRPr>
            </a:p>
            <a:p>
              <a:pPr algn="ctr"/>
              <a:endParaRPr lang="en-US" sz="1000" dirty="0">
                <a:solidFill>
                  <a:srgbClr val="002060"/>
                </a:solidFill>
                <a:latin typeface="Verdana" panose="020B0604030504040204" pitchFamily="34" charset="0"/>
                <a:ea typeface="Verdana" panose="020B0604030504040204" pitchFamily="34" charset="0"/>
                <a:cs typeface="+mn-lt"/>
              </a:endParaRPr>
            </a:p>
          </p:txBody>
        </p:sp>
        <p:sp>
          <p:nvSpPr>
            <p:cNvPr id="65" name="TextBox 1">
              <a:extLst>
                <a:ext uri="{FF2B5EF4-FFF2-40B4-BE49-F238E27FC236}">
                  <a16:creationId xmlns:a16="http://schemas.microsoft.com/office/drawing/2014/main" id="{59BD2828-9A6A-482F-97BF-EDC9C1D5A931}"/>
                </a:ext>
              </a:extLst>
            </p:cNvPr>
            <p:cNvSpPr txBox="1"/>
            <p:nvPr/>
          </p:nvSpPr>
          <p:spPr>
            <a:xfrm>
              <a:off x="9815865" y="1946586"/>
              <a:ext cx="1920037" cy="707887"/>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2060"/>
                  </a:solidFill>
                  <a:latin typeface="Verdana" panose="020B0604030504040204" pitchFamily="34" charset="0"/>
                  <a:ea typeface="Verdana" panose="020B0604030504040204" pitchFamily="34" charset="0"/>
                  <a:cs typeface="+mn-lt"/>
                </a:rPr>
                <a:t>Unable to scale quickly to meet demand</a:t>
              </a:r>
              <a:endParaRPr lang="en-US" sz="1000">
                <a:solidFill>
                  <a:srgbClr val="002060"/>
                </a:solidFill>
                <a:latin typeface="Verdana" panose="020B0604030504040204" pitchFamily="34" charset="0"/>
                <a:ea typeface="Verdana" panose="020B0604030504040204" pitchFamily="34" charset="0"/>
              </a:endParaRPr>
            </a:p>
          </p:txBody>
        </p:sp>
      </p:grpSp>
      <p:grpSp>
        <p:nvGrpSpPr>
          <p:cNvPr id="21" name="Group 20">
            <a:extLst>
              <a:ext uri="{FF2B5EF4-FFF2-40B4-BE49-F238E27FC236}">
                <a16:creationId xmlns:a16="http://schemas.microsoft.com/office/drawing/2014/main" id="{B1B46E16-0C1C-4379-B5A8-E48A1301C076}"/>
              </a:ext>
            </a:extLst>
          </p:cNvPr>
          <p:cNvGrpSpPr/>
          <p:nvPr/>
        </p:nvGrpSpPr>
        <p:grpSpPr>
          <a:xfrm>
            <a:off x="1070890" y="1231674"/>
            <a:ext cx="7681642" cy="685083"/>
            <a:chOff x="1427853" y="4799602"/>
            <a:chExt cx="10242189" cy="913443"/>
          </a:xfrm>
        </p:grpSpPr>
        <p:sp>
          <p:nvSpPr>
            <p:cNvPr id="60" name="TextBox 59">
              <a:extLst>
                <a:ext uri="{FF2B5EF4-FFF2-40B4-BE49-F238E27FC236}">
                  <a16:creationId xmlns:a16="http://schemas.microsoft.com/office/drawing/2014/main" id="{F5F6CDF0-AD37-4EAC-B637-845CE9386E32}"/>
                </a:ext>
              </a:extLst>
            </p:cNvPr>
            <p:cNvSpPr txBox="1"/>
            <p:nvPr/>
          </p:nvSpPr>
          <p:spPr>
            <a:xfrm>
              <a:off x="1427853" y="5005159"/>
              <a:ext cx="1373064" cy="5027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dirty="0">
                  <a:solidFill>
                    <a:srgbClr val="002060"/>
                  </a:solidFill>
                  <a:latin typeface="Verdana" panose="020B0604030504040204" pitchFamily="34" charset="0"/>
                  <a:ea typeface="Verdana" panose="020B0604030504040204" pitchFamily="34" charset="0"/>
                  <a:cs typeface="+mn-lt"/>
                </a:rPr>
                <a:t>Turning</a:t>
              </a:r>
              <a:br>
                <a:rPr lang="en-US" sz="1000" dirty="0">
                  <a:solidFill>
                    <a:srgbClr val="002060"/>
                  </a:solidFill>
                  <a:latin typeface="Verdana" panose="020B0604030504040204" pitchFamily="34" charset="0"/>
                  <a:ea typeface="Verdana" panose="020B0604030504040204" pitchFamily="34" charset="0"/>
                  <a:cs typeface="+mn-lt"/>
                </a:rPr>
              </a:br>
              <a:r>
                <a:rPr lang="en-US" sz="1000" dirty="0">
                  <a:solidFill>
                    <a:srgbClr val="002060"/>
                  </a:solidFill>
                  <a:latin typeface="Verdana" panose="020B0604030504040204" pitchFamily="34" charset="0"/>
                  <a:ea typeface="Verdana" panose="020B0604030504040204" pitchFamily="34" charset="0"/>
                  <a:cs typeface="+mn-lt"/>
                </a:rPr>
                <a:t>the tide</a:t>
              </a:r>
            </a:p>
          </p:txBody>
        </p:sp>
        <p:sp>
          <p:nvSpPr>
            <p:cNvPr id="66" name="TextBox 65">
              <a:extLst>
                <a:ext uri="{FF2B5EF4-FFF2-40B4-BE49-F238E27FC236}">
                  <a16:creationId xmlns:a16="http://schemas.microsoft.com/office/drawing/2014/main" id="{C26698A1-CD27-4613-BCB0-D99B9340FA50}"/>
                </a:ext>
              </a:extLst>
            </p:cNvPr>
            <p:cNvSpPr txBox="1"/>
            <p:nvPr/>
          </p:nvSpPr>
          <p:spPr>
            <a:xfrm>
              <a:off x="5540901" y="5005159"/>
              <a:ext cx="1740743" cy="7078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a:solidFill>
                    <a:srgbClr val="002060"/>
                  </a:solidFill>
                  <a:latin typeface="Verdana" panose="020B0604030504040204" pitchFamily="34" charset="0"/>
                  <a:ea typeface="Verdana" panose="020B0604030504040204" pitchFamily="34" charset="0"/>
                  <a:cs typeface="+mn-lt"/>
                </a:rPr>
                <a:t>Returns to pre-Covid state</a:t>
              </a:r>
              <a:endParaRPr lang="en-US" sz="1000">
                <a:solidFill>
                  <a:srgbClr val="002060"/>
                </a:solidFill>
                <a:latin typeface="Verdana" panose="020B0604030504040204" pitchFamily="34" charset="0"/>
                <a:ea typeface="Verdana" panose="020B0604030504040204" pitchFamily="34" charset="0"/>
              </a:endParaRPr>
            </a:p>
            <a:p>
              <a:pPr algn="ctr"/>
              <a:endParaRPr lang="en-US" sz="1000">
                <a:solidFill>
                  <a:srgbClr val="002060"/>
                </a:solidFill>
                <a:latin typeface="Verdana" panose="020B0604030504040204" pitchFamily="34" charset="0"/>
                <a:ea typeface="Verdana" panose="020B0604030504040204" pitchFamily="34" charset="0"/>
                <a:cs typeface="+mn-lt"/>
              </a:endParaRPr>
            </a:p>
          </p:txBody>
        </p:sp>
        <p:sp>
          <p:nvSpPr>
            <p:cNvPr id="67" name="TextBox 66">
              <a:extLst>
                <a:ext uri="{FF2B5EF4-FFF2-40B4-BE49-F238E27FC236}">
                  <a16:creationId xmlns:a16="http://schemas.microsoft.com/office/drawing/2014/main" id="{7DD59D39-D9DF-4493-9F52-841CA55D39E0}"/>
                </a:ext>
              </a:extLst>
            </p:cNvPr>
            <p:cNvSpPr txBox="1"/>
            <p:nvPr/>
          </p:nvSpPr>
          <p:spPr>
            <a:xfrm>
              <a:off x="3541180" y="5005156"/>
              <a:ext cx="1610084" cy="7078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dirty="0">
                  <a:solidFill>
                    <a:srgbClr val="002060"/>
                  </a:solidFill>
                  <a:latin typeface="Verdana" panose="020B0604030504040204" pitchFamily="34" charset="0"/>
                  <a:ea typeface="Verdana" panose="020B0604030504040204" pitchFamily="34" charset="0"/>
                  <a:cs typeface="+mn-lt"/>
                </a:rPr>
                <a:t>Herd immunity achieved quickly</a:t>
              </a:r>
              <a:endParaRPr lang="en-US" sz="1000" dirty="0">
                <a:solidFill>
                  <a:srgbClr val="002060"/>
                </a:solidFill>
                <a:latin typeface="Verdana" panose="020B0604030504040204" pitchFamily="34" charset="0"/>
                <a:ea typeface="Verdana" panose="020B0604030504040204" pitchFamily="34" charset="0"/>
              </a:endParaRPr>
            </a:p>
            <a:p>
              <a:pPr algn="ctr"/>
              <a:endParaRPr lang="en-US" sz="1000" dirty="0">
                <a:solidFill>
                  <a:srgbClr val="002060"/>
                </a:solidFill>
                <a:latin typeface="Verdana" panose="020B0604030504040204" pitchFamily="34" charset="0"/>
                <a:ea typeface="Verdana" panose="020B0604030504040204" pitchFamily="34" charset="0"/>
                <a:cs typeface="+mn-lt"/>
              </a:endParaRPr>
            </a:p>
          </p:txBody>
        </p:sp>
        <p:sp>
          <p:nvSpPr>
            <p:cNvPr id="72" name="TextBox 71">
              <a:extLst>
                <a:ext uri="{FF2B5EF4-FFF2-40B4-BE49-F238E27FC236}">
                  <a16:creationId xmlns:a16="http://schemas.microsoft.com/office/drawing/2014/main" id="{3BA43156-AE3F-409D-8089-DE5A99134A58}"/>
                </a:ext>
              </a:extLst>
            </p:cNvPr>
            <p:cNvSpPr txBox="1"/>
            <p:nvPr/>
          </p:nvSpPr>
          <p:spPr>
            <a:xfrm>
              <a:off x="7706182" y="5004787"/>
              <a:ext cx="1769267" cy="5027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a:solidFill>
                    <a:srgbClr val="002060"/>
                  </a:solidFill>
                  <a:latin typeface="Verdana" panose="020B0604030504040204" pitchFamily="34" charset="0"/>
                  <a:ea typeface="Verdana" panose="020B0604030504040204" pitchFamily="34" charset="0"/>
                  <a:cs typeface="+mn-lt"/>
                </a:rPr>
                <a:t>Travel demand surges post-Covid</a:t>
              </a:r>
              <a:endParaRPr lang="en-US" sz="1000">
                <a:solidFill>
                  <a:srgbClr val="002060"/>
                </a:solidFill>
                <a:latin typeface="Verdana" panose="020B0604030504040204" pitchFamily="34" charset="0"/>
                <a:ea typeface="Verdana" panose="020B0604030504040204" pitchFamily="34" charset="0"/>
              </a:endParaRPr>
            </a:p>
          </p:txBody>
        </p:sp>
        <p:sp>
          <p:nvSpPr>
            <p:cNvPr id="75" name="TextBox 74">
              <a:extLst>
                <a:ext uri="{FF2B5EF4-FFF2-40B4-BE49-F238E27FC236}">
                  <a16:creationId xmlns:a16="http://schemas.microsoft.com/office/drawing/2014/main" id="{A10ED27D-9E4D-44CD-A79A-FF16E3D4650F}"/>
                </a:ext>
              </a:extLst>
            </p:cNvPr>
            <p:cNvSpPr txBox="1"/>
            <p:nvPr/>
          </p:nvSpPr>
          <p:spPr>
            <a:xfrm>
              <a:off x="9819278" y="4799602"/>
              <a:ext cx="1850764" cy="91307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dirty="0">
                  <a:solidFill>
                    <a:srgbClr val="002060"/>
                  </a:solidFill>
                  <a:latin typeface="Verdana" panose="020B0604030504040204" pitchFamily="34" charset="0"/>
                  <a:ea typeface="Verdana" panose="020B0604030504040204" pitchFamily="34" charset="0"/>
                  <a:cs typeface="+mn-lt"/>
                </a:rPr>
                <a:t>Able to scale quickly to meet demand</a:t>
              </a:r>
              <a:endParaRPr lang="en-US" sz="1000" dirty="0">
                <a:solidFill>
                  <a:srgbClr val="002060"/>
                </a:solidFill>
                <a:latin typeface="Verdana" panose="020B0604030504040204" pitchFamily="34" charset="0"/>
                <a:ea typeface="Verdana" panose="020B0604030504040204" pitchFamily="34" charset="0"/>
              </a:endParaRPr>
            </a:p>
            <a:p>
              <a:pPr algn="ctr"/>
              <a:endParaRPr lang="en-US" sz="1000" dirty="0">
                <a:solidFill>
                  <a:srgbClr val="002060"/>
                </a:solidFill>
                <a:latin typeface="Verdana" panose="020B0604030504040204" pitchFamily="34" charset="0"/>
                <a:ea typeface="Verdana" panose="020B0604030504040204" pitchFamily="34" charset="0"/>
                <a:cs typeface="+mn-lt"/>
              </a:endParaRPr>
            </a:p>
          </p:txBody>
        </p:sp>
      </p:grpSp>
      <p:grpSp>
        <p:nvGrpSpPr>
          <p:cNvPr id="9" name="Group 8">
            <a:extLst>
              <a:ext uri="{FF2B5EF4-FFF2-40B4-BE49-F238E27FC236}">
                <a16:creationId xmlns:a16="http://schemas.microsoft.com/office/drawing/2014/main" id="{888B0F90-9D23-4744-86FB-95174897C3DA}"/>
              </a:ext>
            </a:extLst>
          </p:cNvPr>
          <p:cNvGrpSpPr/>
          <p:nvPr/>
        </p:nvGrpSpPr>
        <p:grpSpPr>
          <a:xfrm>
            <a:off x="1553476" y="1775302"/>
            <a:ext cx="6533054" cy="249596"/>
            <a:chOff x="2071302" y="2441409"/>
            <a:chExt cx="8710738" cy="332795"/>
          </a:xfrm>
        </p:grpSpPr>
        <p:cxnSp>
          <p:nvCxnSpPr>
            <p:cNvPr id="91" name="Straight Connector 90">
              <a:extLst>
                <a:ext uri="{FF2B5EF4-FFF2-40B4-BE49-F238E27FC236}">
                  <a16:creationId xmlns:a16="http://schemas.microsoft.com/office/drawing/2014/main" id="{398C4AE5-AE9F-42B7-93D3-0805E4297537}"/>
                </a:ext>
              </a:extLst>
            </p:cNvPr>
            <p:cNvCxnSpPr>
              <a:cxnSpLocks/>
            </p:cNvCxnSpPr>
            <p:nvPr/>
          </p:nvCxnSpPr>
          <p:spPr>
            <a:xfrm flipV="1">
              <a:off x="2071302" y="2441409"/>
              <a:ext cx="5355" cy="332795"/>
            </a:xfrm>
            <a:prstGeom prst="line">
              <a:avLst/>
            </a:prstGeom>
            <a:ln cmpd="sng">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4C82A1E-3154-439D-9004-A5CAEA80746D}"/>
                </a:ext>
              </a:extLst>
            </p:cNvPr>
            <p:cNvCxnSpPr>
              <a:cxnSpLocks/>
            </p:cNvCxnSpPr>
            <p:nvPr/>
          </p:nvCxnSpPr>
          <p:spPr>
            <a:xfrm flipV="1">
              <a:off x="4238355" y="2441409"/>
              <a:ext cx="5355" cy="332795"/>
            </a:xfrm>
            <a:prstGeom prst="line">
              <a:avLst/>
            </a:prstGeom>
            <a:ln cmpd="sng">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4B70DE1-3F8E-41B2-AEFE-913F92F182D0}"/>
                </a:ext>
              </a:extLst>
            </p:cNvPr>
            <p:cNvCxnSpPr>
              <a:cxnSpLocks/>
            </p:cNvCxnSpPr>
            <p:nvPr/>
          </p:nvCxnSpPr>
          <p:spPr>
            <a:xfrm flipV="1">
              <a:off x="6401691" y="2441409"/>
              <a:ext cx="5355" cy="332795"/>
            </a:xfrm>
            <a:prstGeom prst="line">
              <a:avLst/>
            </a:prstGeom>
            <a:ln cmpd="sng">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2FA8C91-D308-403F-AB8C-13D26B01869F}"/>
                </a:ext>
              </a:extLst>
            </p:cNvPr>
            <p:cNvCxnSpPr>
              <a:cxnSpLocks/>
            </p:cNvCxnSpPr>
            <p:nvPr/>
          </p:nvCxnSpPr>
          <p:spPr>
            <a:xfrm flipV="1">
              <a:off x="8561310" y="2441409"/>
              <a:ext cx="5355" cy="332795"/>
            </a:xfrm>
            <a:prstGeom prst="line">
              <a:avLst/>
            </a:prstGeom>
            <a:ln cmpd="sng">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6ABD3F1-ADD4-41C9-ABD8-3ECC0E5ECE39}"/>
                </a:ext>
              </a:extLst>
            </p:cNvPr>
            <p:cNvCxnSpPr>
              <a:cxnSpLocks/>
            </p:cNvCxnSpPr>
            <p:nvPr/>
          </p:nvCxnSpPr>
          <p:spPr>
            <a:xfrm flipV="1">
              <a:off x="10776685" y="2441409"/>
              <a:ext cx="5355" cy="332795"/>
            </a:xfrm>
            <a:prstGeom prst="line">
              <a:avLst/>
            </a:prstGeom>
            <a:ln cmpd="sng">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D72F1E26-ED59-4367-B1A1-489695ABB0FE}"/>
              </a:ext>
            </a:extLst>
          </p:cNvPr>
          <p:cNvGrpSpPr/>
          <p:nvPr/>
        </p:nvGrpSpPr>
        <p:grpSpPr>
          <a:xfrm>
            <a:off x="1533961" y="3424735"/>
            <a:ext cx="6533054" cy="249596"/>
            <a:chOff x="2071302" y="2441409"/>
            <a:chExt cx="8710738" cy="332795"/>
          </a:xfrm>
        </p:grpSpPr>
        <p:cxnSp>
          <p:nvCxnSpPr>
            <p:cNvPr id="45" name="Straight Connector 44">
              <a:extLst>
                <a:ext uri="{FF2B5EF4-FFF2-40B4-BE49-F238E27FC236}">
                  <a16:creationId xmlns:a16="http://schemas.microsoft.com/office/drawing/2014/main" id="{D3E07E2C-610A-48F2-B7B6-253801DDDD13}"/>
                </a:ext>
              </a:extLst>
            </p:cNvPr>
            <p:cNvCxnSpPr>
              <a:cxnSpLocks/>
            </p:cNvCxnSpPr>
            <p:nvPr/>
          </p:nvCxnSpPr>
          <p:spPr>
            <a:xfrm flipV="1">
              <a:off x="2071302" y="2441409"/>
              <a:ext cx="5355" cy="332795"/>
            </a:xfrm>
            <a:prstGeom prst="line">
              <a:avLst/>
            </a:prstGeom>
            <a:ln cmpd="sng">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E3788A6-7300-46AC-A973-2B0AC84D7985}"/>
                </a:ext>
              </a:extLst>
            </p:cNvPr>
            <p:cNvCxnSpPr>
              <a:cxnSpLocks/>
            </p:cNvCxnSpPr>
            <p:nvPr/>
          </p:nvCxnSpPr>
          <p:spPr>
            <a:xfrm flipV="1">
              <a:off x="4238355" y="2441409"/>
              <a:ext cx="5355" cy="332795"/>
            </a:xfrm>
            <a:prstGeom prst="line">
              <a:avLst/>
            </a:prstGeom>
            <a:ln cmpd="sng">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A569CD3-E975-49AD-9162-3B64CD6E56BA}"/>
                </a:ext>
              </a:extLst>
            </p:cNvPr>
            <p:cNvCxnSpPr>
              <a:cxnSpLocks/>
            </p:cNvCxnSpPr>
            <p:nvPr/>
          </p:nvCxnSpPr>
          <p:spPr>
            <a:xfrm flipV="1">
              <a:off x="6401691" y="2441409"/>
              <a:ext cx="5355" cy="332795"/>
            </a:xfrm>
            <a:prstGeom prst="line">
              <a:avLst/>
            </a:prstGeom>
            <a:ln cmpd="sng">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9F657FA-D351-4A79-8FF5-9FD05217D3C7}"/>
                </a:ext>
              </a:extLst>
            </p:cNvPr>
            <p:cNvCxnSpPr>
              <a:cxnSpLocks/>
            </p:cNvCxnSpPr>
            <p:nvPr/>
          </p:nvCxnSpPr>
          <p:spPr>
            <a:xfrm flipV="1">
              <a:off x="8561310" y="2441409"/>
              <a:ext cx="5355" cy="332795"/>
            </a:xfrm>
            <a:prstGeom prst="line">
              <a:avLst/>
            </a:prstGeom>
            <a:ln cmpd="sng">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BA009B8-5501-437A-856C-9BE6288F09FB}"/>
                </a:ext>
              </a:extLst>
            </p:cNvPr>
            <p:cNvCxnSpPr>
              <a:cxnSpLocks/>
            </p:cNvCxnSpPr>
            <p:nvPr/>
          </p:nvCxnSpPr>
          <p:spPr>
            <a:xfrm flipV="1">
              <a:off x="10776685" y="2441409"/>
              <a:ext cx="5355" cy="332795"/>
            </a:xfrm>
            <a:prstGeom prst="line">
              <a:avLst/>
            </a:prstGeom>
            <a:ln cmpd="sng">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5283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030551-1BFE-6645-A7D4-BCE1543416A5}"/>
              </a:ext>
            </a:extLst>
          </p:cNvPr>
          <p:cNvSpPr/>
          <p:nvPr/>
        </p:nvSpPr>
        <p:spPr>
          <a:xfrm>
            <a:off x="458199" y="1157512"/>
            <a:ext cx="5597131" cy="2986439"/>
          </a:xfrm>
          <a:prstGeom prst="rect">
            <a:avLst/>
          </a:prstGeom>
          <a:solidFill>
            <a:srgbClr val="1D314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2" name="Title 1"/>
          <p:cNvSpPr>
            <a:spLocks noGrp="1"/>
          </p:cNvSpPr>
          <p:nvPr>
            <p:ph type="title" idx="4294967295"/>
          </p:nvPr>
        </p:nvSpPr>
        <p:spPr>
          <a:xfrm>
            <a:off x="914400" y="225425"/>
            <a:ext cx="8229600" cy="360363"/>
          </a:xfrm>
        </p:spPr>
        <p:txBody>
          <a:bodyPr>
            <a:noAutofit/>
          </a:bodyPr>
          <a:lstStyle/>
          <a:p>
            <a:r>
              <a:rPr lang="en-US" sz="2000" b="1" dirty="0">
                <a:solidFill>
                  <a:srgbClr val="53565A"/>
                </a:solidFill>
                <a:latin typeface="Verdana" panose="020B0604030504040204" pitchFamily="34" charset="0"/>
                <a:ea typeface="Verdana" panose="020B0604030504040204" pitchFamily="34" charset="0"/>
                <a:cs typeface="Calibri"/>
              </a:rPr>
              <a:t>The best forecast we can provide right now is a ‘wedge’</a:t>
            </a:r>
          </a:p>
        </p:txBody>
      </p:sp>
      <p:graphicFrame>
        <p:nvGraphicFramePr>
          <p:cNvPr id="12" name="Chart 11">
            <a:extLst>
              <a:ext uri="{FF2B5EF4-FFF2-40B4-BE49-F238E27FC236}">
                <a16:creationId xmlns:a16="http://schemas.microsoft.com/office/drawing/2014/main" id="{75F626C4-6D20-42CB-9B26-3517D614CA74}"/>
              </a:ext>
            </a:extLst>
          </p:cNvPr>
          <p:cNvGraphicFramePr>
            <a:graphicFrameLocks/>
          </p:cNvGraphicFramePr>
          <p:nvPr>
            <p:extLst>
              <p:ext uri="{D42A27DB-BD31-4B8C-83A1-F6EECF244321}">
                <p14:modId xmlns:p14="http://schemas.microsoft.com/office/powerpoint/2010/main" val="1024557850"/>
              </p:ext>
            </p:extLst>
          </p:nvPr>
        </p:nvGraphicFramePr>
        <p:xfrm>
          <a:off x="607742" y="1291164"/>
          <a:ext cx="5299919" cy="26592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8E37292-E27B-4C0F-8076-CD9B191C81D7}"/>
              </a:ext>
            </a:extLst>
          </p:cNvPr>
          <p:cNvSpPr txBox="1"/>
          <p:nvPr/>
        </p:nvSpPr>
        <p:spPr>
          <a:xfrm>
            <a:off x="6287515" y="3336498"/>
            <a:ext cx="2310662" cy="6694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i="1" dirty="0">
                <a:solidFill>
                  <a:srgbClr val="53565A"/>
                </a:solidFill>
                <a:latin typeface="Trebuchet MS"/>
                <a:ea typeface="ＭＳ Ｐゴシック"/>
                <a:cs typeface="Calibri"/>
              </a:rPr>
              <a:t>"</a:t>
            </a:r>
            <a:r>
              <a:rPr lang="en-NZ" sz="1050" i="1" dirty="0">
                <a:solidFill>
                  <a:srgbClr val="53565A"/>
                </a:solidFill>
                <a:latin typeface="Verdana" panose="020B0604030504040204" pitchFamily="34" charset="0"/>
                <a:ea typeface="Verdana" panose="020B0604030504040204" pitchFamily="34" charset="0"/>
                <a:cs typeface="Calibri"/>
              </a:rPr>
              <a:t>The ‘wedge’ will narrow as we have more certainty"</a:t>
            </a:r>
            <a:endParaRPr lang="en-US" sz="1050" i="1" dirty="0">
              <a:solidFill>
                <a:srgbClr val="53565A"/>
              </a:solidFill>
              <a:latin typeface="Verdana" panose="020B0604030504040204" pitchFamily="34" charset="0"/>
              <a:ea typeface="Verdana" panose="020B0604030504040204" pitchFamily="34" charset="0"/>
              <a:cs typeface="Calibri"/>
            </a:endParaRPr>
          </a:p>
          <a:p>
            <a:endParaRPr lang="en-US" i="1" dirty="0">
              <a:solidFill>
                <a:srgbClr val="002060"/>
              </a:solidFill>
            </a:endParaRPr>
          </a:p>
        </p:txBody>
      </p:sp>
      <p:sp>
        <p:nvSpPr>
          <p:cNvPr id="6" name="TextBox 5">
            <a:extLst>
              <a:ext uri="{FF2B5EF4-FFF2-40B4-BE49-F238E27FC236}">
                <a16:creationId xmlns:a16="http://schemas.microsoft.com/office/drawing/2014/main" id="{8D28E1E7-F2D8-4A38-ACD6-4876608B6167}"/>
              </a:ext>
            </a:extLst>
          </p:cNvPr>
          <p:cNvSpPr txBox="1"/>
          <p:nvPr/>
        </p:nvSpPr>
        <p:spPr>
          <a:xfrm>
            <a:off x="6269149" y="3949816"/>
            <a:ext cx="253866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i="1" dirty="0">
                <a:solidFill>
                  <a:srgbClr val="53565A"/>
                </a:solidFill>
                <a:latin typeface="Verdana" panose="020B0604030504040204" pitchFamily="34" charset="0"/>
                <a:ea typeface="Verdana" panose="020B0604030504040204" pitchFamily="34" charset="0"/>
                <a:cs typeface="Calibri"/>
              </a:rPr>
              <a:t>"Contingency planning is critical"</a:t>
            </a:r>
            <a:endParaRPr lang="en-US" sz="1050" i="1" dirty="0">
              <a:solidFill>
                <a:srgbClr val="53565A"/>
              </a:solidFill>
              <a:latin typeface="Verdana" panose="020B0604030504040204" pitchFamily="34" charset="0"/>
              <a:ea typeface="Verdana" panose="020B0604030504040204" pitchFamily="34" charset="0"/>
              <a:cs typeface="Calibri"/>
            </a:endParaRPr>
          </a:p>
        </p:txBody>
      </p:sp>
      <p:sp>
        <p:nvSpPr>
          <p:cNvPr id="7" name="Rectangle 6">
            <a:extLst>
              <a:ext uri="{FF2B5EF4-FFF2-40B4-BE49-F238E27FC236}">
                <a16:creationId xmlns:a16="http://schemas.microsoft.com/office/drawing/2014/main" id="{A9F4C45A-CD8E-42DF-85AD-F1FAB8116CC3}"/>
              </a:ext>
            </a:extLst>
          </p:cNvPr>
          <p:cNvSpPr/>
          <p:nvPr/>
        </p:nvSpPr>
        <p:spPr>
          <a:xfrm>
            <a:off x="6352454" y="1157098"/>
            <a:ext cx="2305284" cy="1649897"/>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NZ" sz="1125">
              <a:solidFill>
                <a:schemeClr val="bg1"/>
              </a:solidFill>
              <a:latin typeface="Verdana"/>
              <a:ea typeface="Verdana"/>
              <a:cs typeface="Verdana"/>
            </a:endParaRPr>
          </a:p>
          <a:p>
            <a:pPr algn="ctr"/>
            <a:endParaRPr lang="en-NZ" sz="1125">
              <a:ea typeface="+mn-lt"/>
              <a:cs typeface="+mn-lt"/>
            </a:endParaRPr>
          </a:p>
          <a:p>
            <a:endParaRPr lang="en-US" sz="1125">
              <a:solidFill>
                <a:schemeClr val="bg1"/>
              </a:solidFill>
              <a:latin typeface="Verdana"/>
              <a:ea typeface="Verdana"/>
              <a:cs typeface="Verdana"/>
            </a:endParaRPr>
          </a:p>
        </p:txBody>
      </p:sp>
      <p:sp>
        <p:nvSpPr>
          <p:cNvPr id="15" name="Freeform: Shape 2">
            <a:extLst>
              <a:ext uri="{FF2B5EF4-FFF2-40B4-BE49-F238E27FC236}">
                <a16:creationId xmlns:a16="http://schemas.microsoft.com/office/drawing/2014/main" id="{B21236AE-124C-3A44-8455-07FA88F24D2A}"/>
              </a:ext>
            </a:extLst>
          </p:cNvPr>
          <p:cNvSpPr/>
          <p:nvPr/>
        </p:nvSpPr>
        <p:spPr>
          <a:xfrm>
            <a:off x="3851920" y="2117521"/>
            <a:ext cx="1767017" cy="1306872"/>
          </a:xfrm>
          <a:custGeom>
            <a:avLst/>
            <a:gdLst>
              <a:gd name="connsiteX0" fmla="*/ 0 w 2220686"/>
              <a:gd name="connsiteY0" fmla="*/ 1623527 h 1623527"/>
              <a:gd name="connsiteX1" fmla="*/ 671804 w 2220686"/>
              <a:gd name="connsiteY1" fmla="*/ 559837 h 1623527"/>
              <a:gd name="connsiteX2" fmla="*/ 1455575 w 2220686"/>
              <a:gd name="connsiteY2" fmla="*/ 270588 h 1623527"/>
              <a:gd name="connsiteX3" fmla="*/ 2220686 w 2220686"/>
              <a:gd name="connsiteY3" fmla="*/ 0 h 1623527"/>
              <a:gd name="connsiteX4" fmla="*/ 2202024 w 2220686"/>
              <a:gd name="connsiteY4" fmla="*/ 1175658 h 1623527"/>
              <a:gd name="connsiteX5" fmla="*/ 1399592 w 2220686"/>
              <a:gd name="connsiteY5" fmla="*/ 1362270 h 1623527"/>
              <a:gd name="connsiteX6" fmla="*/ 634481 w 2220686"/>
              <a:gd name="connsiteY6" fmla="*/ 1492898 h 1623527"/>
              <a:gd name="connsiteX7" fmla="*/ 0 w 2220686"/>
              <a:gd name="connsiteY7" fmla="*/ 1623527 h 1623527"/>
              <a:gd name="connsiteX0" fmla="*/ 0 w 2179993"/>
              <a:gd name="connsiteY0" fmla="*/ 1658309 h 1658309"/>
              <a:gd name="connsiteX1" fmla="*/ 631111 w 2179993"/>
              <a:gd name="connsiteY1" fmla="*/ 559837 h 1658309"/>
              <a:gd name="connsiteX2" fmla="*/ 1414882 w 2179993"/>
              <a:gd name="connsiteY2" fmla="*/ 270588 h 1658309"/>
              <a:gd name="connsiteX3" fmla="*/ 2179993 w 2179993"/>
              <a:gd name="connsiteY3" fmla="*/ 0 h 1658309"/>
              <a:gd name="connsiteX4" fmla="*/ 2161331 w 2179993"/>
              <a:gd name="connsiteY4" fmla="*/ 1175658 h 1658309"/>
              <a:gd name="connsiteX5" fmla="*/ 1358899 w 2179993"/>
              <a:gd name="connsiteY5" fmla="*/ 1362270 h 1658309"/>
              <a:gd name="connsiteX6" fmla="*/ 593788 w 2179993"/>
              <a:gd name="connsiteY6" fmla="*/ 1492898 h 1658309"/>
              <a:gd name="connsiteX7" fmla="*/ 0 w 2179993"/>
              <a:gd name="connsiteY7" fmla="*/ 1658309 h 1658309"/>
              <a:gd name="connsiteX0" fmla="*/ 0 w 2260157"/>
              <a:gd name="connsiteY0" fmla="*/ 1658309 h 1658309"/>
              <a:gd name="connsiteX1" fmla="*/ 631111 w 2260157"/>
              <a:gd name="connsiteY1" fmla="*/ 559837 h 1658309"/>
              <a:gd name="connsiteX2" fmla="*/ 1414882 w 2260157"/>
              <a:gd name="connsiteY2" fmla="*/ 270588 h 1658309"/>
              <a:gd name="connsiteX3" fmla="*/ 2179993 w 2260157"/>
              <a:gd name="connsiteY3" fmla="*/ 0 h 1658309"/>
              <a:gd name="connsiteX4" fmla="*/ 2260157 w 2260157"/>
              <a:gd name="connsiteY4" fmla="*/ 1189571 h 1658309"/>
              <a:gd name="connsiteX5" fmla="*/ 1358899 w 2260157"/>
              <a:gd name="connsiteY5" fmla="*/ 1362270 h 1658309"/>
              <a:gd name="connsiteX6" fmla="*/ 593788 w 2260157"/>
              <a:gd name="connsiteY6" fmla="*/ 1492898 h 1658309"/>
              <a:gd name="connsiteX7" fmla="*/ 0 w 2260157"/>
              <a:gd name="connsiteY7" fmla="*/ 1658309 h 1658309"/>
              <a:gd name="connsiteX0" fmla="*/ 0 w 2273007"/>
              <a:gd name="connsiteY0" fmla="*/ 1776566 h 1776566"/>
              <a:gd name="connsiteX1" fmla="*/ 631111 w 2273007"/>
              <a:gd name="connsiteY1" fmla="*/ 678094 h 1776566"/>
              <a:gd name="connsiteX2" fmla="*/ 1414882 w 2273007"/>
              <a:gd name="connsiteY2" fmla="*/ 388845 h 1776566"/>
              <a:gd name="connsiteX3" fmla="*/ 2273007 w 2273007"/>
              <a:gd name="connsiteY3" fmla="*/ 0 h 1776566"/>
              <a:gd name="connsiteX4" fmla="*/ 2260157 w 2273007"/>
              <a:gd name="connsiteY4" fmla="*/ 1307828 h 1776566"/>
              <a:gd name="connsiteX5" fmla="*/ 1358899 w 2273007"/>
              <a:gd name="connsiteY5" fmla="*/ 1480527 h 1776566"/>
              <a:gd name="connsiteX6" fmla="*/ 593788 w 2273007"/>
              <a:gd name="connsiteY6" fmla="*/ 1611155 h 1776566"/>
              <a:gd name="connsiteX7" fmla="*/ 0 w 2273007"/>
              <a:gd name="connsiteY7" fmla="*/ 1776566 h 1776566"/>
              <a:gd name="connsiteX0" fmla="*/ 0 w 2260157"/>
              <a:gd name="connsiteY0" fmla="*/ 1748740 h 1748740"/>
              <a:gd name="connsiteX1" fmla="*/ 631111 w 2260157"/>
              <a:gd name="connsiteY1" fmla="*/ 650268 h 1748740"/>
              <a:gd name="connsiteX2" fmla="*/ 1414882 w 2260157"/>
              <a:gd name="connsiteY2" fmla="*/ 361019 h 1748740"/>
              <a:gd name="connsiteX3" fmla="*/ 2243940 w 2260157"/>
              <a:gd name="connsiteY3" fmla="*/ 0 h 1748740"/>
              <a:gd name="connsiteX4" fmla="*/ 2260157 w 2260157"/>
              <a:gd name="connsiteY4" fmla="*/ 1280002 h 1748740"/>
              <a:gd name="connsiteX5" fmla="*/ 1358899 w 2260157"/>
              <a:gd name="connsiteY5" fmla="*/ 1452701 h 1748740"/>
              <a:gd name="connsiteX6" fmla="*/ 593788 w 2260157"/>
              <a:gd name="connsiteY6" fmla="*/ 1583329 h 1748740"/>
              <a:gd name="connsiteX7" fmla="*/ 0 w 2260157"/>
              <a:gd name="connsiteY7" fmla="*/ 1748740 h 1748740"/>
              <a:gd name="connsiteX0" fmla="*/ 0 w 2260157"/>
              <a:gd name="connsiteY0" fmla="*/ 1748740 h 1748740"/>
              <a:gd name="connsiteX1" fmla="*/ 729937 w 2260157"/>
              <a:gd name="connsiteY1" fmla="*/ 559836 h 1748740"/>
              <a:gd name="connsiteX2" fmla="*/ 1414882 w 2260157"/>
              <a:gd name="connsiteY2" fmla="*/ 361019 h 1748740"/>
              <a:gd name="connsiteX3" fmla="*/ 2243940 w 2260157"/>
              <a:gd name="connsiteY3" fmla="*/ 0 h 1748740"/>
              <a:gd name="connsiteX4" fmla="*/ 2260157 w 2260157"/>
              <a:gd name="connsiteY4" fmla="*/ 1280002 h 1748740"/>
              <a:gd name="connsiteX5" fmla="*/ 1358899 w 2260157"/>
              <a:gd name="connsiteY5" fmla="*/ 1452701 h 1748740"/>
              <a:gd name="connsiteX6" fmla="*/ 593788 w 2260157"/>
              <a:gd name="connsiteY6" fmla="*/ 1583329 h 1748740"/>
              <a:gd name="connsiteX7" fmla="*/ 0 w 2260157"/>
              <a:gd name="connsiteY7" fmla="*/ 1748740 h 1748740"/>
              <a:gd name="connsiteX0" fmla="*/ 0 w 2260157"/>
              <a:gd name="connsiteY0" fmla="*/ 1748740 h 1748740"/>
              <a:gd name="connsiteX1" fmla="*/ 729937 w 2260157"/>
              <a:gd name="connsiteY1" fmla="*/ 559836 h 1748740"/>
              <a:gd name="connsiteX2" fmla="*/ 1507895 w 2260157"/>
              <a:gd name="connsiteY2" fmla="*/ 242762 h 1748740"/>
              <a:gd name="connsiteX3" fmla="*/ 2243940 w 2260157"/>
              <a:gd name="connsiteY3" fmla="*/ 0 h 1748740"/>
              <a:gd name="connsiteX4" fmla="*/ 2260157 w 2260157"/>
              <a:gd name="connsiteY4" fmla="*/ 1280002 h 1748740"/>
              <a:gd name="connsiteX5" fmla="*/ 1358899 w 2260157"/>
              <a:gd name="connsiteY5" fmla="*/ 1452701 h 1748740"/>
              <a:gd name="connsiteX6" fmla="*/ 593788 w 2260157"/>
              <a:gd name="connsiteY6" fmla="*/ 1583329 h 1748740"/>
              <a:gd name="connsiteX7" fmla="*/ 0 w 2260157"/>
              <a:gd name="connsiteY7" fmla="*/ 1748740 h 1748740"/>
              <a:gd name="connsiteX0" fmla="*/ 0 w 2260157"/>
              <a:gd name="connsiteY0" fmla="*/ 1748740 h 1748740"/>
              <a:gd name="connsiteX1" fmla="*/ 729937 w 2260157"/>
              <a:gd name="connsiteY1" fmla="*/ 559836 h 1748740"/>
              <a:gd name="connsiteX2" fmla="*/ 1507895 w 2260157"/>
              <a:gd name="connsiteY2" fmla="*/ 242762 h 1748740"/>
              <a:gd name="connsiteX3" fmla="*/ 2243940 w 2260157"/>
              <a:gd name="connsiteY3" fmla="*/ 0 h 1748740"/>
              <a:gd name="connsiteX4" fmla="*/ 2260157 w 2260157"/>
              <a:gd name="connsiteY4" fmla="*/ 1280002 h 1748740"/>
              <a:gd name="connsiteX5" fmla="*/ 1440286 w 2260157"/>
              <a:gd name="connsiteY5" fmla="*/ 1452701 h 1748740"/>
              <a:gd name="connsiteX6" fmla="*/ 593788 w 2260157"/>
              <a:gd name="connsiteY6" fmla="*/ 1583329 h 1748740"/>
              <a:gd name="connsiteX7" fmla="*/ 0 w 2260157"/>
              <a:gd name="connsiteY7" fmla="*/ 1748740 h 1748740"/>
              <a:gd name="connsiteX0" fmla="*/ 0 w 2260157"/>
              <a:gd name="connsiteY0" fmla="*/ 1748740 h 1748740"/>
              <a:gd name="connsiteX1" fmla="*/ 729937 w 2260157"/>
              <a:gd name="connsiteY1" fmla="*/ 559836 h 1748740"/>
              <a:gd name="connsiteX2" fmla="*/ 1507895 w 2260157"/>
              <a:gd name="connsiteY2" fmla="*/ 242762 h 1748740"/>
              <a:gd name="connsiteX3" fmla="*/ 2243940 w 2260157"/>
              <a:gd name="connsiteY3" fmla="*/ 0 h 1748740"/>
              <a:gd name="connsiteX4" fmla="*/ 2260157 w 2260157"/>
              <a:gd name="connsiteY4" fmla="*/ 1280002 h 1748740"/>
              <a:gd name="connsiteX5" fmla="*/ 1440286 w 2260157"/>
              <a:gd name="connsiteY5" fmla="*/ 1452701 h 1748740"/>
              <a:gd name="connsiteX6" fmla="*/ 651921 w 2260157"/>
              <a:gd name="connsiteY6" fmla="*/ 1590286 h 1748740"/>
              <a:gd name="connsiteX7" fmla="*/ 0 w 2260157"/>
              <a:gd name="connsiteY7" fmla="*/ 1748740 h 17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0157" h="1748740">
                <a:moveTo>
                  <a:pt x="0" y="1748740"/>
                </a:moveTo>
                <a:lnTo>
                  <a:pt x="729937" y="559836"/>
                </a:lnTo>
                <a:lnTo>
                  <a:pt x="1507895" y="242762"/>
                </a:lnTo>
                <a:lnTo>
                  <a:pt x="2243940" y="0"/>
                </a:lnTo>
                <a:lnTo>
                  <a:pt x="2260157" y="1280002"/>
                </a:lnTo>
                <a:lnTo>
                  <a:pt x="1440286" y="1452701"/>
                </a:lnTo>
                <a:lnTo>
                  <a:pt x="651921" y="1590286"/>
                </a:lnTo>
                <a:lnTo>
                  <a:pt x="0" y="1748740"/>
                </a:lnTo>
                <a:close/>
              </a:path>
            </a:pathLst>
          </a:custGeom>
          <a:solidFill>
            <a:schemeClr val="bg1">
              <a:lumMod val="85000"/>
            </a:schemeClr>
          </a:solidFill>
          <a:ln w="12700" cap="flat" cmpd="sng" algn="ctr">
            <a:noFill/>
            <a:prstDash val="solid"/>
            <a:miter lim="800000"/>
          </a:ln>
          <a:effectLst/>
        </p:spPr>
        <p:txBody>
          <a:bodyPr rtlCol="0" anchor="ctr"/>
          <a:lstStyle/>
          <a:p>
            <a:pPr algn="r" defTabSz="685800" fontAlgn="auto">
              <a:spcBef>
                <a:spcPts val="0"/>
              </a:spcBef>
              <a:spcAft>
                <a:spcPts val="0"/>
              </a:spcAft>
              <a:defRPr/>
            </a:pPr>
            <a:endParaRPr lang="en-AU" sz="1200" kern="0">
              <a:solidFill>
                <a:srgbClr val="000000"/>
              </a:solidFill>
              <a:latin typeface="Trebuchet MS" panose="020B0703020202090204" pitchFamily="34" charset="0"/>
              <a:ea typeface="Open Sans ExtraBold" panose="020B0906030804020204" pitchFamily="34" charset="0"/>
              <a:cs typeface="Open Sans ExtraBold" panose="020B0906030804020204" pitchFamily="34" charset="0"/>
            </a:endParaRPr>
          </a:p>
        </p:txBody>
      </p:sp>
      <p:sp>
        <p:nvSpPr>
          <p:cNvPr id="4" name="TextBox 3">
            <a:extLst>
              <a:ext uri="{FF2B5EF4-FFF2-40B4-BE49-F238E27FC236}">
                <a16:creationId xmlns:a16="http://schemas.microsoft.com/office/drawing/2014/main" id="{2DBDA046-15DB-42AF-9FEF-E4D5D7C381E9}"/>
              </a:ext>
            </a:extLst>
          </p:cNvPr>
          <p:cNvSpPr txBox="1"/>
          <p:nvPr/>
        </p:nvSpPr>
        <p:spPr>
          <a:xfrm>
            <a:off x="4299277" y="2517041"/>
            <a:ext cx="1319660" cy="507831"/>
          </a:xfrm>
          <a:prstGeom prst="rect">
            <a:avLst/>
          </a:prstGeom>
          <a:noFill/>
        </p:spPr>
        <p:txBody>
          <a:bodyPr wrap="square" rtlCol="0">
            <a:spAutoFit/>
          </a:bodyPr>
          <a:lstStyle/>
          <a:p>
            <a:pPr algn="ctr"/>
            <a:r>
              <a:rPr lang="en-US" sz="900" dirty="0">
                <a:latin typeface="Verdana" panose="020B0604030504040204" pitchFamily="34" charset="0"/>
                <a:ea typeface="Verdana" panose="020B0604030504040204" pitchFamily="34" charset="0"/>
              </a:rPr>
              <a:t>‘The Wedge’</a:t>
            </a:r>
            <a:br>
              <a:rPr lang="en-US" sz="900" dirty="0">
                <a:latin typeface="Verdana" panose="020B0604030504040204" pitchFamily="34" charset="0"/>
                <a:ea typeface="Verdana" panose="020B0604030504040204" pitchFamily="34" charset="0"/>
              </a:rPr>
            </a:br>
            <a:r>
              <a:rPr lang="en-US" sz="900" dirty="0">
                <a:latin typeface="Verdana" panose="020B0604030504040204" pitchFamily="34" charset="0"/>
                <a:ea typeface="Verdana" panose="020B0604030504040204" pitchFamily="34" charset="0"/>
              </a:rPr>
              <a:t>range of potential futures</a:t>
            </a:r>
            <a:endParaRPr lang="en-NZ" sz="900" dirty="0">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9C82D0E2-9A83-451C-B4FB-8220A7DF8DD3}"/>
              </a:ext>
            </a:extLst>
          </p:cNvPr>
          <p:cNvSpPr txBox="1"/>
          <p:nvPr/>
        </p:nvSpPr>
        <p:spPr>
          <a:xfrm>
            <a:off x="6433613" y="1255432"/>
            <a:ext cx="2120813" cy="15183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450"/>
              </a:spcAft>
            </a:pPr>
            <a:r>
              <a:rPr lang="en-NZ" sz="1000" dirty="0">
                <a:solidFill>
                  <a:srgbClr val="53565A"/>
                </a:solidFill>
                <a:latin typeface="Verdana" panose="020B0604030504040204" pitchFamily="34" charset="0"/>
                <a:ea typeface="Verdana" panose="020B0604030504040204" pitchFamily="34" charset="0"/>
                <a:cs typeface="Verdana"/>
              </a:rPr>
              <a:t>Some recent examples of why we have a wedge:</a:t>
            </a:r>
            <a:endParaRPr lang="en-NZ" sz="1000" dirty="0">
              <a:solidFill>
                <a:srgbClr val="53565A"/>
              </a:solidFill>
              <a:latin typeface="Verdana" panose="020B0604030504040204" pitchFamily="34" charset="0"/>
              <a:ea typeface="Verdana" panose="020B0604030504040204" pitchFamily="34" charset="0"/>
              <a:cs typeface="+mn-lt"/>
            </a:endParaRPr>
          </a:p>
          <a:p>
            <a:pPr marL="137160" indent="-137160">
              <a:buFont typeface="Arial,Sans-Serif"/>
              <a:buChar char="•"/>
            </a:pPr>
            <a:r>
              <a:rPr lang="en-NZ" sz="1000" dirty="0">
                <a:solidFill>
                  <a:srgbClr val="53565A"/>
                </a:solidFill>
                <a:latin typeface="Verdana" panose="020B0604030504040204" pitchFamily="34" charset="0"/>
                <a:ea typeface="Verdana" panose="020B0604030504040204" pitchFamily="34" charset="0"/>
                <a:cs typeface="Verdana"/>
              </a:rPr>
              <a:t>Situation in India</a:t>
            </a:r>
            <a:endParaRPr lang="en-US" sz="1000" dirty="0">
              <a:solidFill>
                <a:srgbClr val="53565A"/>
              </a:solidFill>
              <a:latin typeface="Verdana" panose="020B0604030504040204" pitchFamily="34" charset="0"/>
              <a:ea typeface="Verdana" panose="020B0604030504040204" pitchFamily="34" charset="0"/>
              <a:cs typeface="+mn-lt"/>
            </a:endParaRPr>
          </a:p>
          <a:p>
            <a:pPr marL="137160" indent="-137160">
              <a:buFont typeface="Arial,Sans-Serif"/>
              <a:buChar char="•"/>
            </a:pPr>
            <a:r>
              <a:rPr lang="en-NZ" sz="1000" dirty="0">
                <a:solidFill>
                  <a:srgbClr val="53565A"/>
                </a:solidFill>
                <a:latin typeface="Verdana"/>
                <a:ea typeface="Verdana"/>
                <a:cs typeface="Verdana"/>
              </a:rPr>
              <a:t>Melbourne outbreak</a:t>
            </a:r>
            <a:endParaRPr lang="en-US" sz="1000" dirty="0">
              <a:solidFill>
                <a:srgbClr val="53565A"/>
              </a:solidFill>
              <a:latin typeface="Verdana"/>
              <a:ea typeface="Verdana"/>
              <a:cs typeface="Calibri" panose="020F0502020204030204"/>
            </a:endParaRPr>
          </a:p>
          <a:p>
            <a:pPr marL="137160" indent="-137160">
              <a:buFont typeface="Arial,Sans-Serif"/>
              <a:buChar char="•"/>
            </a:pPr>
            <a:r>
              <a:rPr lang="en-NZ" sz="1000" dirty="0">
                <a:solidFill>
                  <a:srgbClr val="53565A"/>
                </a:solidFill>
                <a:latin typeface="Verdana"/>
                <a:ea typeface="Verdana"/>
                <a:cs typeface="Verdana"/>
              </a:rPr>
              <a:t>Perth/Sydney lockdowns</a:t>
            </a:r>
            <a:endParaRPr lang="en-US" sz="1000" dirty="0">
              <a:solidFill>
                <a:srgbClr val="53565A"/>
              </a:solidFill>
              <a:latin typeface="Verdana"/>
              <a:ea typeface="Verdana"/>
              <a:cs typeface="+mn-lt"/>
            </a:endParaRPr>
          </a:p>
          <a:p>
            <a:pPr marL="137160" indent="-137160">
              <a:buFont typeface="Arial,Sans-Serif"/>
              <a:buChar char="•"/>
            </a:pPr>
            <a:r>
              <a:rPr lang="en-NZ" sz="1000" dirty="0">
                <a:solidFill>
                  <a:srgbClr val="53565A"/>
                </a:solidFill>
                <a:latin typeface="Verdana"/>
                <a:ea typeface="Verdana"/>
                <a:cs typeface="Verdana"/>
              </a:rPr>
              <a:t>Brisbane green zone breach</a:t>
            </a:r>
          </a:p>
          <a:p>
            <a:pPr marL="137160" indent="-137160">
              <a:buFont typeface="Arial,Sans-Serif"/>
              <a:buChar char="•"/>
            </a:pPr>
            <a:r>
              <a:rPr lang="en-NZ" sz="1000" dirty="0">
                <a:solidFill>
                  <a:srgbClr val="53565A"/>
                </a:solidFill>
                <a:latin typeface="Verdana"/>
                <a:ea typeface="Verdana"/>
                <a:cs typeface="Verdana"/>
              </a:rPr>
              <a:t>Community cases in Fiji</a:t>
            </a:r>
            <a:endParaRPr lang="en-US" sz="1000" dirty="0">
              <a:solidFill>
                <a:srgbClr val="53565A"/>
              </a:solidFill>
              <a:latin typeface="Verdana"/>
              <a:ea typeface="Verdana"/>
              <a:cs typeface="Calibri" panose="020F0502020204030204"/>
            </a:endParaRPr>
          </a:p>
          <a:p>
            <a:pPr marL="137160" indent="-137160">
              <a:buFont typeface="Arial,Sans-Serif"/>
              <a:buChar char="•"/>
            </a:pPr>
            <a:r>
              <a:rPr lang="en-NZ" sz="1000" dirty="0">
                <a:solidFill>
                  <a:srgbClr val="53565A"/>
                </a:solidFill>
                <a:latin typeface="Verdana"/>
                <a:ea typeface="Verdana"/>
                <a:cs typeface="Verdana"/>
              </a:rPr>
              <a:t>Slow vaccination rates</a:t>
            </a:r>
            <a:endParaRPr lang="en-US" sz="1000">
              <a:solidFill>
                <a:srgbClr val="53565A"/>
              </a:solidFill>
              <a:latin typeface="Verdana"/>
              <a:ea typeface="Verdana"/>
              <a:cs typeface="+mn-lt"/>
            </a:endParaRPr>
          </a:p>
          <a:p>
            <a:pPr marL="137160" indent="-137160">
              <a:buFont typeface="Arial,Sans-Serif"/>
              <a:buChar char="•"/>
            </a:pPr>
            <a:r>
              <a:rPr lang="en-NZ" sz="1000" dirty="0">
                <a:solidFill>
                  <a:srgbClr val="53565A"/>
                </a:solidFill>
                <a:latin typeface="Verdana" panose="020B0604030504040204" pitchFamily="34" charset="0"/>
                <a:ea typeface="Verdana" panose="020B0604030504040204" pitchFamily="34" charset="0"/>
                <a:cs typeface="Verdana"/>
              </a:rPr>
              <a:t>Emergence of new variants</a:t>
            </a:r>
            <a:endParaRPr lang="en-GB" sz="1000" dirty="0">
              <a:solidFill>
                <a:srgbClr val="53565A"/>
              </a:solidFill>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7705917F-6FFC-45B0-A3AF-5CD7E0D42E9D}"/>
              </a:ext>
            </a:extLst>
          </p:cNvPr>
          <p:cNvSpPr/>
          <p:nvPr/>
        </p:nvSpPr>
        <p:spPr>
          <a:xfrm>
            <a:off x="6354281" y="3237724"/>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21" name="Rectangle 20">
            <a:extLst>
              <a:ext uri="{FF2B5EF4-FFF2-40B4-BE49-F238E27FC236}">
                <a16:creationId xmlns:a16="http://schemas.microsoft.com/office/drawing/2014/main" id="{C9B8A734-D2D7-4F80-9076-AB4C6BC13702}"/>
              </a:ext>
            </a:extLst>
          </p:cNvPr>
          <p:cNvSpPr/>
          <p:nvPr/>
        </p:nvSpPr>
        <p:spPr>
          <a:xfrm>
            <a:off x="6353734" y="3887976"/>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3" name="TextBox 2">
            <a:extLst>
              <a:ext uri="{FF2B5EF4-FFF2-40B4-BE49-F238E27FC236}">
                <a16:creationId xmlns:a16="http://schemas.microsoft.com/office/drawing/2014/main" id="{63C5152B-FF8A-4E1D-80C3-6970ADED75CF}"/>
              </a:ext>
            </a:extLst>
          </p:cNvPr>
          <p:cNvSpPr txBox="1"/>
          <p:nvPr/>
        </p:nvSpPr>
        <p:spPr>
          <a:xfrm>
            <a:off x="336954" y="4886276"/>
            <a:ext cx="2442015" cy="196208"/>
          </a:xfrm>
          <a:prstGeom prst="rect">
            <a:avLst/>
          </a:prstGeom>
          <a:noFill/>
        </p:spPr>
        <p:txBody>
          <a:bodyPr wrap="none" lIns="68580" tIns="34290" rIns="68580" bIns="34290" rtlCol="0" anchor="t">
            <a:spAutoFit/>
          </a:bodyPr>
          <a:lstStyle/>
          <a:p>
            <a:pPr lvl="1"/>
            <a:r>
              <a:rPr lang="en-US" sz="825">
                <a:solidFill>
                  <a:schemeClr val="bg1"/>
                </a:solidFill>
              </a:rPr>
              <a:t>*Excludes airfares, education fees and GST</a:t>
            </a:r>
            <a:endParaRPr lang="en-NZ" sz="825">
              <a:solidFill>
                <a:schemeClr val="bg1"/>
              </a:solidFill>
            </a:endParaRPr>
          </a:p>
        </p:txBody>
      </p:sp>
    </p:spTree>
    <p:extLst>
      <p:ext uri="{BB962C8B-B14F-4D97-AF65-F5344CB8AC3E}">
        <p14:creationId xmlns:p14="http://schemas.microsoft.com/office/powerpoint/2010/main" val="255191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26C1D9-00FD-40FE-A3FB-55F21D16A6D0}"/>
              </a:ext>
            </a:extLst>
          </p:cNvPr>
          <p:cNvSpPr>
            <a:spLocks noGrp="1"/>
          </p:cNvSpPr>
          <p:nvPr>
            <p:ph type="title" idx="4294967295"/>
          </p:nvPr>
        </p:nvSpPr>
        <p:spPr>
          <a:xfrm>
            <a:off x="400050" y="160338"/>
            <a:ext cx="8743950" cy="361950"/>
          </a:xfrm>
        </p:spPr>
        <p:txBody>
          <a:bodyPr>
            <a:normAutofit fontScale="90000"/>
          </a:bodyPr>
          <a:lstStyle/>
          <a:p>
            <a:r>
              <a:rPr lang="en-AU" sz="2000" b="1" dirty="0">
                <a:solidFill>
                  <a:srgbClr val="53565A"/>
                </a:solidFill>
                <a:latin typeface="Verdana" panose="020B0604030504040204" pitchFamily="34" charset="0"/>
                <a:ea typeface="Verdana" panose="020B0604030504040204" pitchFamily="34" charset="0"/>
                <a:cs typeface="Calibri"/>
              </a:rPr>
              <a:t>The Australians are coming (but not everywhere)</a:t>
            </a:r>
            <a:endParaRPr lang="en-NZ" sz="2000" b="1" dirty="0">
              <a:solidFill>
                <a:srgbClr val="53565A"/>
              </a:solidFill>
              <a:latin typeface="Verdana" panose="020B0604030504040204" pitchFamily="34" charset="0"/>
              <a:ea typeface="Verdana" panose="020B0604030504040204" pitchFamily="34" charset="0"/>
              <a:cs typeface="Calibri"/>
            </a:endParaRPr>
          </a:p>
        </p:txBody>
      </p:sp>
      <p:pic>
        <p:nvPicPr>
          <p:cNvPr id="3" name="Picture 2" descr="Map&#10;&#10;Description automatically generated">
            <a:extLst>
              <a:ext uri="{FF2B5EF4-FFF2-40B4-BE49-F238E27FC236}">
                <a16:creationId xmlns:a16="http://schemas.microsoft.com/office/drawing/2014/main" id="{AFC477D8-946F-4402-BB4A-76268C454D3B}"/>
              </a:ext>
            </a:extLst>
          </p:cNvPr>
          <p:cNvPicPr>
            <a:picLocks noChangeAspect="1"/>
          </p:cNvPicPr>
          <p:nvPr/>
        </p:nvPicPr>
        <p:blipFill rotWithShape="1">
          <a:blip r:embed="rId3">
            <a:extLst>
              <a:ext uri="{28A0092B-C50C-407E-A947-70E740481C1C}">
                <a14:useLocalDpi xmlns:a14="http://schemas.microsoft.com/office/drawing/2010/main" val="0"/>
              </a:ext>
            </a:extLst>
          </a:blip>
          <a:srcRect l="13475" t="14748" r="13201" b="15285"/>
          <a:stretch/>
        </p:blipFill>
        <p:spPr>
          <a:xfrm>
            <a:off x="1693208" y="1109402"/>
            <a:ext cx="2734775" cy="3769451"/>
          </a:xfrm>
          <a:prstGeom prst="rect">
            <a:avLst/>
          </a:prstGeom>
        </p:spPr>
      </p:pic>
      <p:sp>
        <p:nvSpPr>
          <p:cNvPr id="5" name="Subtitle 2">
            <a:extLst>
              <a:ext uri="{FF2B5EF4-FFF2-40B4-BE49-F238E27FC236}">
                <a16:creationId xmlns:a16="http://schemas.microsoft.com/office/drawing/2014/main" id="{49BAF8B2-6C61-4B87-95E9-7B7C0BF93B7B}"/>
              </a:ext>
            </a:extLst>
          </p:cNvPr>
          <p:cNvSpPr txBox="1">
            <a:spLocks/>
          </p:cNvSpPr>
          <p:nvPr/>
        </p:nvSpPr>
        <p:spPr>
          <a:xfrm>
            <a:off x="1093003" y="1510517"/>
            <a:ext cx="1502238" cy="53838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NZ" sz="1000" dirty="0">
                <a:solidFill>
                  <a:srgbClr val="1D3145"/>
                </a:solidFill>
                <a:latin typeface="Verdana" panose="020B0604030504040204" pitchFamily="34" charset="0"/>
                <a:ea typeface="Verdana" panose="020B0604030504040204" pitchFamily="34" charset="0"/>
              </a:rPr>
              <a:t>Distribution of spend by Australian visitors in 2019</a:t>
            </a:r>
          </a:p>
        </p:txBody>
      </p:sp>
      <p:sp>
        <p:nvSpPr>
          <p:cNvPr id="16" name="Rectangle 15">
            <a:extLst>
              <a:ext uri="{FF2B5EF4-FFF2-40B4-BE49-F238E27FC236}">
                <a16:creationId xmlns:a16="http://schemas.microsoft.com/office/drawing/2014/main" id="{1C9B9ACF-ED24-44EC-BB87-8B9B7D7831EA}"/>
              </a:ext>
            </a:extLst>
          </p:cNvPr>
          <p:cNvSpPr/>
          <p:nvPr/>
        </p:nvSpPr>
        <p:spPr>
          <a:xfrm>
            <a:off x="5796136" y="3481222"/>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20" name="Rectangle 19">
            <a:extLst>
              <a:ext uri="{FF2B5EF4-FFF2-40B4-BE49-F238E27FC236}">
                <a16:creationId xmlns:a16="http://schemas.microsoft.com/office/drawing/2014/main" id="{E68BA5E1-945F-4584-9D39-4637BC57F7E9}"/>
              </a:ext>
            </a:extLst>
          </p:cNvPr>
          <p:cNvSpPr/>
          <p:nvPr/>
        </p:nvSpPr>
        <p:spPr>
          <a:xfrm>
            <a:off x="5796136" y="1131590"/>
            <a:ext cx="2596710" cy="1802065"/>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NZ" sz="1125">
              <a:solidFill>
                <a:schemeClr val="bg1"/>
              </a:solidFill>
              <a:latin typeface="Verdana"/>
              <a:ea typeface="Verdana"/>
              <a:cs typeface="Verdana"/>
            </a:endParaRPr>
          </a:p>
          <a:p>
            <a:pPr algn="ctr"/>
            <a:endParaRPr lang="en-NZ" sz="1125">
              <a:ea typeface="+mn-lt"/>
              <a:cs typeface="+mn-lt"/>
            </a:endParaRPr>
          </a:p>
          <a:p>
            <a:endParaRPr lang="en-US" sz="1125">
              <a:solidFill>
                <a:schemeClr val="bg1"/>
              </a:solidFill>
              <a:latin typeface="Verdana"/>
              <a:ea typeface="Verdana"/>
              <a:cs typeface="Verdana"/>
            </a:endParaRPr>
          </a:p>
        </p:txBody>
      </p:sp>
      <p:sp>
        <p:nvSpPr>
          <p:cNvPr id="22" name="TextBox 21">
            <a:extLst>
              <a:ext uri="{FF2B5EF4-FFF2-40B4-BE49-F238E27FC236}">
                <a16:creationId xmlns:a16="http://schemas.microsoft.com/office/drawing/2014/main" id="{4CAEFC18-1940-4AE2-9824-75914D4A1EA9}"/>
              </a:ext>
            </a:extLst>
          </p:cNvPr>
          <p:cNvSpPr txBox="1"/>
          <p:nvPr/>
        </p:nvSpPr>
        <p:spPr>
          <a:xfrm>
            <a:off x="5900699" y="1247741"/>
            <a:ext cx="2387583" cy="153118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Bef>
                <a:spcPts val="750"/>
              </a:spcBef>
            </a:pPr>
            <a:r>
              <a:rPr lang="en-NZ" sz="1125" dirty="0">
                <a:solidFill>
                  <a:srgbClr val="FFFFFF"/>
                </a:solidFill>
                <a:latin typeface="Verdana" panose="020B0604030504040204" pitchFamily="34" charset="0"/>
                <a:ea typeface="Verdana" panose="020B0604030504040204" pitchFamily="34" charset="0"/>
                <a:cs typeface="Verdana"/>
              </a:rPr>
              <a:t>We expect the VFR market to lead AU and leisure to follow, starting with ski, school holidays and long weekends.</a:t>
            </a:r>
            <a:endParaRPr lang="en-US" dirty="0">
              <a:latin typeface="Verdana" panose="020B0604030504040204" pitchFamily="34" charset="0"/>
              <a:ea typeface="Verdana" panose="020B0604030504040204" pitchFamily="34" charset="0"/>
            </a:endParaRPr>
          </a:p>
          <a:p>
            <a:pPr>
              <a:spcBef>
                <a:spcPts val="600"/>
              </a:spcBef>
            </a:pPr>
            <a:r>
              <a:rPr lang="en-AU" sz="1125" dirty="0">
                <a:solidFill>
                  <a:srgbClr val="FFFFFF"/>
                </a:solidFill>
                <a:latin typeface="Verdana" panose="020B0604030504040204" pitchFamily="34" charset="0"/>
                <a:ea typeface="Verdana" panose="020B0604030504040204" pitchFamily="34" charset="0"/>
                <a:cs typeface="Verdana"/>
              </a:rPr>
              <a:t>Auckland, Queenstown, </a:t>
            </a:r>
            <a:br>
              <a:rPr lang="en-AU" sz="1125" dirty="0">
                <a:latin typeface="Verdana" panose="020B0604030504040204" pitchFamily="34" charset="0"/>
                <a:ea typeface="Verdana" panose="020B0604030504040204" pitchFamily="34" charset="0"/>
                <a:cs typeface="Verdana"/>
              </a:rPr>
            </a:br>
            <a:r>
              <a:rPr lang="en-AU" sz="1125" dirty="0">
                <a:solidFill>
                  <a:srgbClr val="FFFFFF"/>
                </a:solidFill>
                <a:latin typeface="Verdana" panose="020B0604030504040204" pitchFamily="34" charset="0"/>
                <a:ea typeface="Verdana" panose="020B0604030504040204" pitchFamily="34" charset="0"/>
                <a:cs typeface="Verdana"/>
              </a:rPr>
              <a:t>Christchurch and Wellington are likely to be most popular </a:t>
            </a:r>
            <a:br>
              <a:rPr lang="en-AU" sz="1125" dirty="0">
                <a:latin typeface="Verdana" panose="020B0604030504040204" pitchFamily="34" charset="0"/>
                <a:ea typeface="Verdana" panose="020B0604030504040204" pitchFamily="34" charset="0"/>
                <a:cs typeface="Verdana"/>
              </a:rPr>
            </a:br>
            <a:r>
              <a:rPr lang="en-AU" sz="1125" dirty="0">
                <a:solidFill>
                  <a:srgbClr val="FFFFFF"/>
                </a:solidFill>
                <a:latin typeface="Verdana" panose="020B0604030504040204" pitchFamily="34" charset="0"/>
                <a:ea typeface="Verdana" panose="020B0604030504040204" pitchFamily="34" charset="0"/>
                <a:cs typeface="Verdana"/>
              </a:rPr>
              <a:t>destinations for Australians.</a:t>
            </a:r>
            <a:endParaRPr lang="en-AU" sz="1125" dirty="0">
              <a:solidFill>
                <a:srgbClr val="FFFFFF"/>
              </a:solidFill>
              <a:latin typeface="Verdana" panose="020B0604030504040204" pitchFamily="34" charset="0"/>
              <a:ea typeface="Verdana" panose="020B0604030504040204" pitchFamily="34" charset="0"/>
              <a:cs typeface="+mn-lt"/>
            </a:endParaRPr>
          </a:p>
        </p:txBody>
      </p:sp>
      <p:sp>
        <p:nvSpPr>
          <p:cNvPr id="15" name="TextBox 14">
            <a:extLst>
              <a:ext uri="{FF2B5EF4-FFF2-40B4-BE49-F238E27FC236}">
                <a16:creationId xmlns:a16="http://schemas.microsoft.com/office/drawing/2014/main" id="{31213EA9-3AD0-4753-AE9F-BD69815A9D45}"/>
              </a:ext>
            </a:extLst>
          </p:cNvPr>
          <p:cNvSpPr txBox="1"/>
          <p:nvPr/>
        </p:nvSpPr>
        <p:spPr>
          <a:xfrm>
            <a:off x="5796136" y="3757736"/>
            <a:ext cx="2817283"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AU" sz="1050" i="1" dirty="0">
                <a:solidFill>
                  <a:srgbClr val="1D3145"/>
                </a:solidFill>
                <a:latin typeface="Verdana" panose="020B0604030504040204" pitchFamily="34" charset="0"/>
                <a:ea typeface="Verdana" panose="020B0604030504040204" pitchFamily="34" charset="0"/>
                <a:cs typeface="Calibri"/>
              </a:rPr>
              <a:t>"For the rest of 2021, bank your school holiday approach (price and occupancy), long weekends and VFR. Then work back from there."</a:t>
            </a:r>
            <a:endParaRPr lang="en-US" sz="1050" i="1" dirty="0">
              <a:solidFill>
                <a:srgbClr val="1D3145"/>
              </a:solidFill>
              <a:latin typeface="Verdana" panose="020B0604030504040204" pitchFamily="34" charset="0"/>
              <a:ea typeface="Verdana" panose="020B0604030504040204" pitchFamily="34" charset="0"/>
              <a:cs typeface="Calibri"/>
            </a:endParaRPr>
          </a:p>
        </p:txBody>
      </p:sp>
      <p:grpSp>
        <p:nvGrpSpPr>
          <p:cNvPr id="13" name="Group 12">
            <a:extLst>
              <a:ext uri="{FF2B5EF4-FFF2-40B4-BE49-F238E27FC236}">
                <a16:creationId xmlns:a16="http://schemas.microsoft.com/office/drawing/2014/main" id="{E1F1F21C-4296-4C03-9B61-80B6B64D63D1}"/>
              </a:ext>
            </a:extLst>
          </p:cNvPr>
          <p:cNvGrpSpPr/>
          <p:nvPr/>
        </p:nvGrpSpPr>
        <p:grpSpPr>
          <a:xfrm>
            <a:off x="1115616" y="2040702"/>
            <a:ext cx="1502238" cy="1298307"/>
            <a:chOff x="728467" y="2827379"/>
            <a:chExt cx="2315116" cy="1844040"/>
          </a:xfrm>
        </p:grpSpPr>
        <p:sp>
          <p:nvSpPr>
            <p:cNvPr id="11" name="Rectangle 10">
              <a:extLst>
                <a:ext uri="{FF2B5EF4-FFF2-40B4-BE49-F238E27FC236}">
                  <a16:creationId xmlns:a16="http://schemas.microsoft.com/office/drawing/2014/main" id="{0B7A9895-7657-4A2F-B432-854D227F4B7D}"/>
                </a:ext>
              </a:extLst>
            </p:cNvPr>
            <p:cNvSpPr/>
            <p:nvPr/>
          </p:nvSpPr>
          <p:spPr>
            <a:xfrm>
              <a:off x="747204" y="2827379"/>
              <a:ext cx="2296379" cy="1837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8" name="Picture 7">
              <a:extLst>
                <a:ext uri="{FF2B5EF4-FFF2-40B4-BE49-F238E27FC236}">
                  <a16:creationId xmlns:a16="http://schemas.microsoft.com/office/drawing/2014/main" id="{D0E6E31B-5F9F-43DF-A278-F9C008C3081E}"/>
                </a:ext>
              </a:extLst>
            </p:cNvPr>
            <p:cNvPicPr>
              <a:picLocks noChangeAspect="1"/>
            </p:cNvPicPr>
            <p:nvPr/>
          </p:nvPicPr>
          <p:blipFill>
            <a:blip r:embed="rId4"/>
            <a:stretch>
              <a:fillRect/>
            </a:stretch>
          </p:blipFill>
          <p:spPr>
            <a:xfrm>
              <a:off x="728467" y="2827379"/>
              <a:ext cx="2308860" cy="1844040"/>
            </a:xfrm>
            <a:prstGeom prst="rect">
              <a:avLst/>
            </a:prstGeom>
          </p:spPr>
        </p:pic>
      </p:grpSp>
      <p:sp>
        <p:nvSpPr>
          <p:cNvPr id="2" name="TextBox 1">
            <a:extLst>
              <a:ext uri="{FF2B5EF4-FFF2-40B4-BE49-F238E27FC236}">
                <a16:creationId xmlns:a16="http://schemas.microsoft.com/office/drawing/2014/main" id="{C6E3B60A-2D0A-4D47-8AFB-6F7A23AC2810}"/>
              </a:ext>
            </a:extLst>
          </p:cNvPr>
          <p:cNvSpPr txBox="1"/>
          <p:nvPr/>
        </p:nvSpPr>
        <p:spPr>
          <a:xfrm>
            <a:off x="336954" y="4913233"/>
            <a:ext cx="1980350" cy="196208"/>
          </a:xfrm>
          <a:prstGeom prst="rect">
            <a:avLst/>
          </a:prstGeom>
          <a:noFill/>
        </p:spPr>
        <p:txBody>
          <a:bodyPr wrap="none" lIns="68580" tIns="34290" rIns="68580" bIns="34290" rtlCol="0" anchor="t">
            <a:spAutoFit/>
          </a:bodyPr>
          <a:lstStyle/>
          <a:p>
            <a:r>
              <a:rPr lang="en-US" sz="825">
                <a:solidFill>
                  <a:schemeClr val="bg1"/>
                </a:solidFill>
              </a:rPr>
              <a:t>*Excludes airfares, education fees and GST</a:t>
            </a:r>
            <a:endParaRPr lang="en-NZ" sz="825">
              <a:solidFill>
                <a:schemeClr val="bg1"/>
              </a:solidFill>
            </a:endParaRPr>
          </a:p>
        </p:txBody>
      </p:sp>
      <p:sp>
        <p:nvSpPr>
          <p:cNvPr id="26" name="TextBox 25">
            <a:extLst>
              <a:ext uri="{FF2B5EF4-FFF2-40B4-BE49-F238E27FC236}">
                <a16:creationId xmlns:a16="http://schemas.microsoft.com/office/drawing/2014/main" id="{AC5F41BC-4EE7-435B-ADB6-2B82CEB0A672}"/>
              </a:ext>
            </a:extLst>
          </p:cNvPr>
          <p:cNvSpPr txBox="1"/>
          <p:nvPr/>
        </p:nvSpPr>
        <p:spPr>
          <a:xfrm>
            <a:off x="794154" y="5370433"/>
            <a:ext cx="1980350" cy="196208"/>
          </a:xfrm>
          <a:prstGeom prst="rect">
            <a:avLst/>
          </a:prstGeom>
          <a:noFill/>
        </p:spPr>
        <p:txBody>
          <a:bodyPr wrap="none" lIns="68580" tIns="34290" rIns="68580" bIns="34290" rtlCol="0" anchor="t">
            <a:spAutoFit/>
          </a:bodyPr>
          <a:lstStyle/>
          <a:p>
            <a:r>
              <a:rPr lang="en-US" sz="825">
                <a:solidFill>
                  <a:schemeClr val="bg1"/>
                </a:solidFill>
              </a:rPr>
              <a:t>*Excludes airfares, education fees and GST</a:t>
            </a:r>
            <a:endParaRPr lang="en-NZ" sz="825">
              <a:solidFill>
                <a:schemeClr val="bg1"/>
              </a:solidFill>
            </a:endParaRPr>
          </a:p>
        </p:txBody>
      </p:sp>
      <p:sp>
        <p:nvSpPr>
          <p:cNvPr id="10" name="Rectangle 9">
            <a:extLst>
              <a:ext uri="{FF2B5EF4-FFF2-40B4-BE49-F238E27FC236}">
                <a16:creationId xmlns:a16="http://schemas.microsoft.com/office/drawing/2014/main" id="{953116FA-CCD5-F94E-BB38-A0BA87A5D56D}"/>
              </a:ext>
            </a:extLst>
          </p:cNvPr>
          <p:cNvSpPr/>
          <p:nvPr/>
        </p:nvSpPr>
        <p:spPr>
          <a:xfrm>
            <a:off x="457200" y="646754"/>
            <a:ext cx="6635080" cy="261610"/>
          </a:xfrm>
          <a:prstGeom prst="rect">
            <a:avLst/>
          </a:prstGeom>
        </p:spPr>
        <p:txBody>
          <a:bodyPr wrap="square">
            <a:spAutoFit/>
          </a:bodyPr>
          <a:lstStyle/>
          <a:p>
            <a:r>
              <a:rPr lang="en-NZ" sz="1100" i="1" dirty="0">
                <a:solidFill>
                  <a:srgbClr val="002060"/>
                </a:solidFill>
                <a:latin typeface="Verdana" panose="020B0604030504040204" pitchFamily="34" charset="0"/>
                <a:ea typeface="Verdana" panose="020B0604030504040204" pitchFamily="34" charset="0"/>
                <a:cs typeface="Calibri"/>
              </a:rPr>
              <a:t>…and our industry will need more markets and a few more years for a quality recovery</a:t>
            </a:r>
            <a:endParaRPr lang="en-US" sz="1100" i="1"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8099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idx="4294967295"/>
          </p:nvPr>
        </p:nvSpPr>
        <p:spPr>
          <a:xfrm>
            <a:off x="179388" y="280988"/>
            <a:ext cx="8964612" cy="349250"/>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Retaining and attracting people will be a significant challenge during recovery</a:t>
            </a:r>
          </a:p>
        </p:txBody>
      </p:sp>
      <p:sp>
        <p:nvSpPr>
          <p:cNvPr id="6" name="Content Placeholder 2">
            <a:extLst>
              <a:ext uri="{FF2B5EF4-FFF2-40B4-BE49-F238E27FC236}">
                <a16:creationId xmlns:a16="http://schemas.microsoft.com/office/drawing/2014/main" id="{E261EF0D-E03E-9D46-87FC-34F8CEBF12ED}"/>
              </a:ext>
            </a:extLst>
          </p:cNvPr>
          <p:cNvSpPr>
            <a:spLocks noGrp="1"/>
          </p:cNvSpPr>
          <p:nvPr>
            <p:ph idx="4294967295"/>
          </p:nvPr>
        </p:nvSpPr>
        <p:spPr>
          <a:xfrm>
            <a:off x="0" y="1500188"/>
            <a:ext cx="1370013" cy="465137"/>
          </a:xfrm>
        </p:spPr>
        <p:txBody>
          <a:bodyPr/>
          <a:lstStyle/>
          <a:p>
            <a:pPr marL="0" indent="0" algn="ctr">
              <a:buNone/>
            </a:pPr>
            <a:r>
              <a:rPr lang="en-AU" sz="1500">
                <a:solidFill>
                  <a:schemeClr val="bg1"/>
                </a:solidFill>
                <a:latin typeface="Trebuchet MS"/>
                <a:ea typeface="ＭＳ Ｐゴシック"/>
                <a:cs typeface="Calibri"/>
              </a:rPr>
              <a:t>Insights</a:t>
            </a:r>
            <a:endParaRPr lang="en-US"/>
          </a:p>
          <a:p>
            <a:pPr marL="266700" indent="-200025"/>
            <a:endParaRPr lang="en-AU" sz="1500">
              <a:solidFill>
                <a:schemeClr val="bg1"/>
              </a:solidFill>
              <a:latin typeface="Trebuchet MS"/>
              <a:ea typeface="ＭＳ Ｐゴシック"/>
            </a:endParaRPr>
          </a:p>
          <a:p>
            <a:pPr marL="66675" indent="0">
              <a:buNone/>
            </a:pPr>
            <a:endParaRPr lang="en-AU" sz="1500">
              <a:solidFill>
                <a:schemeClr val="bg1"/>
              </a:solidFill>
              <a:latin typeface="Trebuchet MS"/>
              <a:ea typeface="ＭＳ Ｐゴシック"/>
            </a:endParaRPr>
          </a:p>
        </p:txBody>
      </p:sp>
      <p:sp>
        <p:nvSpPr>
          <p:cNvPr id="11" name="Rectangle 10">
            <a:extLst>
              <a:ext uri="{FF2B5EF4-FFF2-40B4-BE49-F238E27FC236}">
                <a16:creationId xmlns:a16="http://schemas.microsoft.com/office/drawing/2014/main" id="{5E073A8C-95CE-4C0F-9DF5-622C9B5D468F}"/>
              </a:ext>
            </a:extLst>
          </p:cNvPr>
          <p:cNvSpPr/>
          <p:nvPr/>
        </p:nvSpPr>
        <p:spPr>
          <a:xfrm>
            <a:off x="-4121" y="871993"/>
            <a:ext cx="9148121" cy="4271507"/>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5" name="Rectangle 4">
            <a:extLst>
              <a:ext uri="{FF2B5EF4-FFF2-40B4-BE49-F238E27FC236}">
                <a16:creationId xmlns:a16="http://schemas.microsoft.com/office/drawing/2014/main" id="{1D02C0BC-FEA6-40E1-8548-73466BFFD5E0}"/>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9" name="Content Placeholder 2">
            <a:extLst>
              <a:ext uri="{FF2B5EF4-FFF2-40B4-BE49-F238E27FC236}">
                <a16:creationId xmlns:a16="http://schemas.microsoft.com/office/drawing/2014/main" id="{B5A91AE7-EA61-4930-99B9-7E7BE6BED7D2}"/>
              </a:ext>
            </a:extLst>
          </p:cNvPr>
          <p:cNvSpPr txBox="1">
            <a:spLocks/>
          </p:cNvSpPr>
          <p:nvPr/>
        </p:nvSpPr>
        <p:spPr bwMode="auto">
          <a:xfrm>
            <a:off x="458786" y="894336"/>
            <a:ext cx="3515784"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2000" b="1" dirty="0">
                <a:solidFill>
                  <a:schemeClr val="bg1"/>
                </a:solidFill>
                <a:latin typeface="Verdana" panose="020B0604030504040204" pitchFamily="34" charset="0"/>
                <a:ea typeface="Verdana" panose="020B0604030504040204" pitchFamily="34" charset="0"/>
                <a:cs typeface="Calibri"/>
              </a:rPr>
              <a:t>THEME ONE: WORKFORCE</a:t>
            </a:r>
            <a:endParaRPr lang="en-AU" sz="2000" i="1" dirty="0">
              <a:solidFill>
                <a:schemeClr val="bg1"/>
              </a:solidFill>
              <a:latin typeface="Verdana" panose="020B0604030504040204" pitchFamily="34" charset="0"/>
              <a:ea typeface="Verdana" panose="020B0604030504040204" pitchFamily="34" charset="0"/>
              <a:cs typeface="Calibri"/>
            </a:endParaRPr>
          </a:p>
        </p:txBody>
      </p:sp>
      <p:sp>
        <p:nvSpPr>
          <p:cNvPr id="18" name="TextBox 17">
            <a:extLst>
              <a:ext uri="{FF2B5EF4-FFF2-40B4-BE49-F238E27FC236}">
                <a16:creationId xmlns:a16="http://schemas.microsoft.com/office/drawing/2014/main" id="{9FD8A363-AE27-4E46-892D-9143D79E2F63}"/>
              </a:ext>
            </a:extLst>
          </p:cNvPr>
          <p:cNvSpPr txBox="1"/>
          <p:nvPr/>
        </p:nvSpPr>
        <p:spPr>
          <a:xfrm>
            <a:off x="431497" y="2889307"/>
            <a:ext cx="1521448" cy="1037463"/>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dirty="0">
                <a:solidFill>
                  <a:schemeClr val="bg1"/>
                </a:solidFill>
                <a:latin typeface="Verdana" panose="020B0604030504040204" pitchFamily="34" charset="0"/>
                <a:ea typeface="Verdana" panose="020B0604030504040204" pitchFamily="34" charset="0"/>
                <a:cs typeface="Calibri"/>
              </a:rPr>
              <a:t>Industry</a:t>
            </a:r>
            <a:br>
              <a:rPr lang="en-AU" sz="1125" dirty="0">
                <a:solidFill>
                  <a:schemeClr val="bg1"/>
                </a:solidFill>
                <a:latin typeface="Verdana" panose="020B0604030504040204" pitchFamily="34" charset="0"/>
                <a:ea typeface="Verdana" panose="020B0604030504040204" pitchFamily="34" charset="0"/>
                <a:cs typeface="Calibri"/>
              </a:rPr>
            </a:br>
            <a:r>
              <a:rPr lang="en-AU" sz="1125" dirty="0">
                <a:solidFill>
                  <a:schemeClr val="bg1"/>
                </a:solidFill>
                <a:latin typeface="Verdana" panose="020B0604030504040204" pitchFamily="34" charset="0"/>
                <a:ea typeface="Verdana" panose="020B0604030504040204" pitchFamily="34" charset="0"/>
                <a:cs typeface="Calibri"/>
              </a:rPr>
              <a:t>employment</a:t>
            </a:r>
            <a:br>
              <a:rPr lang="en-AU" sz="1125" dirty="0">
                <a:solidFill>
                  <a:schemeClr val="bg1"/>
                </a:solidFill>
                <a:latin typeface="Verdana" panose="020B0604030504040204" pitchFamily="34" charset="0"/>
                <a:ea typeface="Verdana" panose="020B0604030504040204" pitchFamily="34" charset="0"/>
                <a:cs typeface="Calibri"/>
              </a:rPr>
            </a:br>
            <a:r>
              <a:rPr lang="en-AU" sz="1125" dirty="0">
                <a:solidFill>
                  <a:schemeClr val="bg1"/>
                </a:solidFill>
                <a:latin typeface="Verdana" panose="020B0604030504040204" pitchFamily="34" charset="0"/>
                <a:ea typeface="Verdana" panose="020B0604030504040204" pitchFamily="34" charset="0"/>
                <a:cs typeface="Calibri"/>
              </a:rPr>
              <a:t>is down 40%</a:t>
            </a:r>
            <a:endParaRPr lang="en-US" i="1" dirty="0">
              <a:solidFill>
                <a:schemeClr val="bg1"/>
              </a:solidFill>
              <a:latin typeface="Verdana" panose="020B0604030504040204" pitchFamily="34" charset="0"/>
              <a:ea typeface="Verdana" panose="020B0604030504040204" pitchFamily="34" charset="0"/>
              <a:cs typeface="Calibri"/>
            </a:endParaRPr>
          </a:p>
          <a:p>
            <a:pPr algn="ctr">
              <a:spcBef>
                <a:spcPts val="750"/>
              </a:spcBef>
            </a:pPr>
            <a:r>
              <a:rPr lang="en-AU" sz="1125" i="1" dirty="0">
                <a:solidFill>
                  <a:schemeClr val="bg1"/>
                </a:solidFill>
                <a:latin typeface="Verdana" panose="020B0604030504040204" pitchFamily="34" charset="0"/>
                <a:ea typeface="Verdana" panose="020B0604030504040204" pitchFamily="34" charset="0"/>
                <a:cs typeface="Calibri"/>
              </a:rPr>
              <a:t>Now, access to staff is a key issue</a:t>
            </a:r>
            <a:endParaRPr lang="en-US" i="1" dirty="0">
              <a:solidFill>
                <a:schemeClr val="bg1"/>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1F433D2A-67D7-4491-A3A8-82B9F9DF9628}"/>
              </a:ext>
            </a:extLst>
          </p:cNvPr>
          <p:cNvSpPr txBox="1"/>
          <p:nvPr/>
        </p:nvSpPr>
        <p:spPr>
          <a:xfrm>
            <a:off x="2379879" y="2889307"/>
            <a:ext cx="1800362" cy="1210588"/>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dirty="0">
                <a:solidFill>
                  <a:schemeClr val="bg1"/>
                </a:solidFill>
                <a:latin typeface="Verdana" panose="020B0604030504040204" pitchFamily="34" charset="0"/>
                <a:ea typeface="Verdana" panose="020B0604030504040204" pitchFamily="34" charset="0"/>
                <a:cs typeface="Calibri"/>
              </a:rPr>
              <a:t>Other sectors are competing for our best remaining staff</a:t>
            </a:r>
            <a:endParaRPr lang="en-US" sz="1125" i="1" dirty="0">
              <a:solidFill>
                <a:schemeClr val="bg1"/>
              </a:solidFill>
              <a:latin typeface="Verdana" panose="020B0604030504040204" pitchFamily="34" charset="0"/>
              <a:ea typeface="Verdana" panose="020B0604030504040204" pitchFamily="34" charset="0"/>
              <a:cs typeface="Calibri"/>
            </a:endParaRPr>
          </a:p>
          <a:p>
            <a:pPr algn="ctr">
              <a:spcBef>
                <a:spcPts val="750"/>
              </a:spcBef>
            </a:pPr>
            <a:r>
              <a:rPr lang="en-AU" sz="1125" i="1" dirty="0">
                <a:solidFill>
                  <a:schemeClr val="bg1"/>
                </a:solidFill>
                <a:latin typeface="Verdana" panose="020B0604030504040204" pitchFamily="34" charset="0"/>
                <a:ea typeface="Verdana" panose="020B0604030504040204" pitchFamily="34" charset="0"/>
                <a:cs typeface="Calibri"/>
              </a:rPr>
              <a:t>Australian businesses are looking to hire Kiwis across the ditch</a:t>
            </a:r>
            <a:endParaRPr lang="en-US" sz="1125" i="1" dirty="0">
              <a:solidFill>
                <a:schemeClr val="bg1"/>
              </a:solidFill>
              <a:latin typeface="Verdana" panose="020B0604030504040204" pitchFamily="34" charset="0"/>
              <a:ea typeface="Verdana" panose="020B0604030504040204" pitchFamily="34" charset="0"/>
              <a:cs typeface="Calibri"/>
            </a:endParaRPr>
          </a:p>
        </p:txBody>
      </p:sp>
      <p:sp>
        <p:nvSpPr>
          <p:cNvPr id="24" name="TextBox 23">
            <a:extLst>
              <a:ext uri="{FF2B5EF4-FFF2-40B4-BE49-F238E27FC236}">
                <a16:creationId xmlns:a16="http://schemas.microsoft.com/office/drawing/2014/main" id="{792F1C8C-66BF-4585-BECE-2551793E05A6}"/>
              </a:ext>
            </a:extLst>
          </p:cNvPr>
          <p:cNvSpPr txBox="1"/>
          <p:nvPr/>
        </p:nvSpPr>
        <p:spPr>
          <a:xfrm>
            <a:off x="4626143" y="2889307"/>
            <a:ext cx="1885129" cy="1210588"/>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Aft>
                <a:spcPts val="750"/>
              </a:spcAft>
            </a:pPr>
            <a:r>
              <a:rPr lang="en-AU" sz="1125" dirty="0">
                <a:solidFill>
                  <a:schemeClr val="bg1"/>
                </a:solidFill>
                <a:latin typeface="Verdana" panose="020B0604030504040204" pitchFamily="34" charset="0"/>
                <a:ea typeface="Verdana" panose="020B0604030504040204" pitchFamily="34" charset="0"/>
                <a:cs typeface="Calibri"/>
              </a:rPr>
              <a:t>Wage rates are increasing and the Living Wage is a regular discussion point</a:t>
            </a:r>
            <a:endParaRPr lang="en-US" sz="1125" i="1" dirty="0">
              <a:solidFill>
                <a:schemeClr val="bg1"/>
              </a:solidFill>
              <a:latin typeface="Verdana" panose="020B0604030504040204" pitchFamily="34" charset="0"/>
              <a:ea typeface="Verdana" panose="020B0604030504040204" pitchFamily="34" charset="0"/>
              <a:cs typeface="Calibri"/>
            </a:endParaRPr>
          </a:p>
          <a:p>
            <a:pPr algn="ctr">
              <a:spcAft>
                <a:spcPts val="750"/>
              </a:spcAft>
            </a:pPr>
            <a:r>
              <a:rPr lang="en-AU" sz="1125" i="1" dirty="0">
                <a:solidFill>
                  <a:schemeClr val="bg1"/>
                </a:solidFill>
                <a:latin typeface="Verdana" panose="020B0604030504040204" pitchFamily="34" charset="0"/>
                <a:ea typeface="Verdana" panose="020B0604030504040204" pitchFamily="34" charset="0"/>
                <a:cs typeface="Calibri"/>
              </a:rPr>
              <a:t>The jobs are not where the people are</a:t>
            </a:r>
            <a:endParaRPr lang="en-US" sz="1125" i="1" dirty="0">
              <a:solidFill>
                <a:schemeClr val="bg1"/>
              </a:solidFill>
              <a:latin typeface="Verdana" panose="020B0604030504040204" pitchFamily="34" charset="0"/>
              <a:ea typeface="Verdana" panose="020B0604030504040204" pitchFamily="34" charset="0"/>
              <a:cs typeface="Calibri"/>
            </a:endParaRPr>
          </a:p>
        </p:txBody>
      </p:sp>
      <p:sp>
        <p:nvSpPr>
          <p:cNvPr id="26" name="TextBox 25">
            <a:extLst>
              <a:ext uri="{FF2B5EF4-FFF2-40B4-BE49-F238E27FC236}">
                <a16:creationId xmlns:a16="http://schemas.microsoft.com/office/drawing/2014/main" id="{472DB2FD-F76C-4EF9-BFF0-DA2591A74D5E}"/>
              </a:ext>
            </a:extLst>
          </p:cNvPr>
          <p:cNvSpPr txBox="1"/>
          <p:nvPr/>
        </p:nvSpPr>
        <p:spPr>
          <a:xfrm>
            <a:off x="6871938" y="2889307"/>
            <a:ext cx="1947209" cy="172996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dirty="0">
                <a:solidFill>
                  <a:schemeClr val="bg1"/>
                </a:solidFill>
                <a:latin typeface="Verdana" panose="020B0604030504040204" pitchFamily="34" charset="0"/>
                <a:ea typeface="Verdana" panose="020B0604030504040204" pitchFamily="34" charset="0"/>
                <a:cs typeface="Calibri"/>
              </a:rPr>
              <a:t>We cannot rely on </a:t>
            </a:r>
            <a:br>
              <a:rPr lang="en-AU" sz="1125" dirty="0">
                <a:latin typeface="Verdana" panose="020B0604030504040204" pitchFamily="34" charset="0"/>
                <a:ea typeface="Verdana" panose="020B0604030504040204" pitchFamily="34" charset="0"/>
                <a:cs typeface="Calibri"/>
              </a:rPr>
            </a:br>
            <a:r>
              <a:rPr lang="en-AU" sz="1125" dirty="0">
                <a:solidFill>
                  <a:schemeClr val="bg1"/>
                </a:solidFill>
                <a:latin typeface="Verdana" panose="020B0604030504040204" pitchFamily="34" charset="0"/>
                <a:ea typeface="Verdana" panose="020B0604030504040204" pitchFamily="34" charset="0"/>
                <a:cs typeface="Calibri"/>
              </a:rPr>
              <a:t>foreign labour</a:t>
            </a:r>
            <a:endParaRPr lang="en-US" sz="1125" dirty="0">
              <a:solidFill>
                <a:schemeClr val="bg1"/>
              </a:solidFill>
              <a:latin typeface="Verdana" panose="020B0604030504040204" pitchFamily="34" charset="0"/>
              <a:ea typeface="Verdana" panose="020B0604030504040204" pitchFamily="34" charset="0"/>
              <a:cs typeface="Calibri"/>
            </a:endParaRPr>
          </a:p>
          <a:p>
            <a:pPr algn="ctr">
              <a:spcBef>
                <a:spcPts val="750"/>
              </a:spcBef>
            </a:pPr>
            <a:r>
              <a:rPr lang="en-AU" sz="1125" i="1" dirty="0">
                <a:solidFill>
                  <a:schemeClr val="bg1"/>
                </a:solidFill>
                <a:latin typeface="Verdana" panose="020B0604030504040204" pitchFamily="34" charset="0"/>
                <a:ea typeface="Verdana" panose="020B0604030504040204" pitchFamily="34" charset="0"/>
                <a:cs typeface="Calibri"/>
              </a:rPr>
              <a:t>Retaining existing staff will be hard – and attracting new staff into the sector will be even harder due to actual/perceived volatility</a:t>
            </a:r>
            <a:endParaRPr lang="en-US" sz="1125" i="1" dirty="0">
              <a:solidFill>
                <a:schemeClr val="bg1"/>
              </a:solidFill>
              <a:latin typeface="Verdana" panose="020B0604030504040204" pitchFamily="34" charset="0"/>
              <a:ea typeface="Verdana" panose="020B0604030504040204" pitchFamily="34" charset="0"/>
              <a:cs typeface="Calibri"/>
            </a:endParaRPr>
          </a:p>
        </p:txBody>
      </p:sp>
      <p:pic>
        <p:nvPicPr>
          <p:cNvPr id="27" name="Picture 27" descr="Icon&#10;&#10;Description automatically generated">
            <a:extLst>
              <a:ext uri="{FF2B5EF4-FFF2-40B4-BE49-F238E27FC236}">
                <a16:creationId xmlns:a16="http://schemas.microsoft.com/office/drawing/2014/main" id="{8B36817E-E18B-4D33-8246-135F73F1733D}"/>
              </a:ext>
            </a:extLst>
          </p:cNvPr>
          <p:cNvPicPr>
            <a:picLocks noChangeAspect="1"/>
          </p:cNvPicPr>
          <p:nvPr/>
        </p:nvPicPr>
        <p:blipFill>
          <a:blip r:embed="rId3"/>
          <a:stretch>
            <a:fillRect/>
          </a:stretch>
        </p:blipFill>
        <p:spPr>
          <a:xfrm>
            <a:off x="900525" y="2275805"/>
            <a:ext cx="504771" cy="502229"/>
          </a:xfrm>
          <a:prstGeom prst="rect">
            <a:avLst/>
          </a:prstGeom>
        </p:spPr>
      </p:pic>
      <p:pic>
        <p:nvPicPr>
          <p:cNvPr id="28" name="Picture 28" descr="Icon&#10;&#10;Description automatically generated">
            <a:extLst>
              <a:ext uri="{FF2B5EF4-FFF2-40B4-BE49-F238E27FC236}">
                <a16:creationId xmlns:a16="http://schemas.microsoft.com/office/drawing/2014/main" id="{EFFC9148-9B52-4058-A106-762357CD23CE}"/>
              </a:ext>
            </a:extLst>
          </p:cNvPr>
          <p:cNvPicPr>
            <a:picLocks noChangeAspect="1"/>
          </p:cNvPicPr>
          <p:nvPr/>
        </p:nvPicPr>
        <p:blipFill>
          <a:blip r:embed="rId4"/>
          <a:stretch>
            <a:fillRect/>
          </a:stretch>
        </p:blipFill>
        <p:spPr>
          <a:xfrm>
            <a:off x="5318647" y="2274080"/>
            <a:ext cx="504771" cy="487510"/>
          </a:xfrm>
          <a:prstGeom prst="rect">
            <a:avLst/>
          </a:prstGeom>
        </p:spPr>
      </p:pic>
      <p:pic>
        <p:nvPicPr>
          <p:cNvPr id="29" name="Picture 29" descr="Icon&#10;&#10;Description automatically generated">
            <a:extLst>
              <a:ext uri="{FF2B5EF4-FFF2-40B4-BE49-F238E27FC236}">
                <a16:creationId xmlns:a16="http://schemas.microsoft.com/office/drawing/2014/main" id="{01926B6A-C97D-44C6-8205-2A75AC7B766C}"/>
              </a:ext>
            </a:extLst>
          </p:cNvPr>
          <p:cNvPicPr>
            <a:picLocks noChangeAspect="1"/>
          </p:cNvPicPr>
          <p:nvPr/>
        </p:nvPicPr>
        <p:blipFill>
          <a:blip r:embed="rId5"/>
          <a:stretch>
            <a:fillRect/>
          </a:stretch>
        </p:blipFill>
        <p:spPr>
          <a:xfrm>
            <a:off x="7590048" y="2275805"/>
            <a:ext cx="491558" cy="490811"/>
          </a:xfrm>
          <a:prstGeom prst="rect">
            <a:avLst/>
          </a:prstGeom>
        </p:spPr>
      </p:pic>
      <p:pic>
        <p:nvPicPr>
          <p:cNvPr id="30" name="Picture 30" descr="Icon&#10;&#10;Description automatically generated">
            <a:extLst>
              <a:ext uri="{FF2B5EF4-FFF2-40B4-BE49-F238E27FC236}">
                <a16:creationId xmlns:a16="http://schemas.microsoft.com/office/drawing/2014/main" id="{DEF6DCAF-F256-4471-AD2F-CF7E8C70AAFA}"/>
              </a:ext>
            </a:extLst>
          </p:cNvPr>
          <p:cNvPicPr>
            <a:picLocks noChangeAspect="1"/>
          </p:cNvPicPr>
          <p:nvPr/>
        </p:nvPicPr>
        <p:blipFill>
          <a:blip r:embed="rId6"/>
          <a:stretch>
            <a:fillRect/>
          </a:stretch>
        </p:blipFill>
        <p:spPr>
          <a:xfrm>
            <a:off x="3049632" y="2273017"/>
            <a:ext cx="491557" cy="487508"/>
          </a:xfrm>
          <a:prstGeom prst="rect">
            <a:avLst/>
          </a:prstGeom>
        </p:spPr>
      </p:pic>
      <p:grpSp>
        <p:nvGrpSpPr>
          <p:cNvPr id="3" name="Group 2">
            <a:extLst>
              <a:ext uri="{FF2B5EF4-FFF2-40B4-BE49-F238E27FC236}">
                <a16:creationId xmlns:a16="http://schemas.microsoft.com/office/drawing/2014/main" id="{604A7883-63BE-4234-8091-3427BA15D611}"/>
              </a:ext>
            </a:extLst>
          </p:cNvPr>
          <p:cNvGrpSpPr/>
          <p:nvPr/>
        </p:nvGrpSpPr>
        <p:grpSpPr>
          <a:xfrm>
            <a:off x="2124130" y="2038574"/>
            <a:ext cx="4597637" cy="2393403"/>
            <a:chOff x="2832174" y="2718098"/>
            <a:chExt cx="6130182" cy="3191204"/>
          </a:xfrm>
        </p:grpSpPr>
        <p:cxnSp>
          <p:nvCxnSpPr>
            <p:cNvPr id="37" name="Straight Arrow Connector 36">
              <a:extLst>
                <a:ext uri="{FF2B5EF4-FFF2-40B4-BE49-F238E27FC236}">
                  <a16:creationId xmlns:a16="http://schemas.microsoft.com/office/drawing/2014/main" id="{17B1366B-B266-4354-8427-83FFD85DFF91}"/>
                </a:ext>
              </a:extLst>
            </p:cNvPr>
            <p:cNvCxnSpPr/>
            <p:nvPr/>
          </p:nvCxnSpPr>
          <p:spPr>
            <a:xfrm>
              <a:off x="2832174"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14BE2269-63A8-4E1A-9DEA-21682BA01E68}"/>
                </a:ext>
              </a:extLst>
            </p:cNvPr>
            <p:cNvCxnSpPr>
              <a:cxnSpLocks/>
            </p:cNvCxnSpPr>
            <p:nvPr/>
          </p:nvCxnSpPr>
          <p:spPr>
            <a:xfrm>
              <a:off x="5893387"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AF2110A-19DB-4650-B900-02F5A2C66DFF}"/>
                </a:ext>
              </a:extLst>
            </p:cNvPr>
            <p:cNvCxnSpPr>
              <a:cxnSpLocks/>
            </p:cNvCxnSpPr>
            <p:nvPr/>
          </p:nvCxnSpPr>
          <p:spPr>
            <a:xfrm>
              <a:off x="8954601"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2604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idx="4294967295"/>
          </p:nvPr>
        </p:nvSpPr>
        <p:spPr>
          <a:xfrm>
            <a:off x="250825" y="314325"/>
            <a:ext cx="8893175" cy="357188"/>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Retaining and attracting people will be a significant challenge during recovery</a:t>
            </a:r>
          </a:p>
        </p:txBody>
      </p:sp>
      <p:sp>
        <p:nvSpPr>
          <p:cNvPr id="6" name="Content Placeholder 2">
            <a:extLst>
              <a:ext uri="{FF2B5EF4-FFF2-40B4-BE49-F238E27FC236}">
                <a16:creationId xmlns:a16="http://schemas.microsoft.com/office/drawing/2014/main" id="{E261EF0D-E03E-9D46-87FC-34F8CEBF12ED}"/>
              </a:ext>
            </a:extLst>
          </p:cNvPr>
          <p:cNvSpPr>
            <a:spLocks noGrp="1"/>
          </p:cNvSpPr>
          <p:nvPr>
            <p:ph idx="4294967295"/>
          </p:nvPr>
        </p:nvSpPr>
        <p:spPr>
          <a:xfrm>
            <a:off x="0" y="1406525"/>
            <a:ext cx="3702050" cy="3287713"/>
          </a:xfrm>
        </p:spPr>
        <p:txBody>
          <a:bodyPr/>
          <a:lstStyle/>
          <a:p>
            <a:pPr marL="0" indent="0">
              <a:buNone/>
            </a:pPr>
            <a:r>
              <a:rPr lang="en-AU" sz="1500" b="1" dirty="0">
                <a:latin typeface="Verdana" panose="020B0604030504040204" pitchFamily="34" charset="0"/>
                <a:ea typeface="Verdana" panose="020B0604030504040204" pitchFamily="34" charset="0"/>
                <a:cs typeface="Calibri"/>
              </a:rPr>
              <a:t>Actions – now</a:t>
            </a:r>
          </a:p>
          <a:p>
            <a:pPr marL="266700" indent="-205740"/>
            <a:r>
              <a:rPr lang="en-AU" sz="1050" dirty="0">
                <a:latin typeface="Verdana" panose="020B0604030504040204" pitchFamily="34" charset="0"/>
                <a:ea typeface="Verdana" panose="020B0604030504040204" pitchFamily="34" charset="0"/>
                <a:cs typeface="Calibri"/>
              </a:rPr>
              <a:t>Be an attractive employer</a:t>
            </a:r>
            <a:endParaRPr lang="en-AU" sz="1050" dirty="0">
              <a:latin typeface="Verdana" panose="020B0604030504040204" pitchFamily="34" charset="0"/>
              <a:ea typeface="Verdana" panose="020B0604030504040204" pitchFamily="34" charset="0"/>
            </a:endParaRPr>
          </a:p>
          <a:p>
            <a:pPr marL="480060" lvl="1" indent="-137160"/>
            <a:r>
              <a:rPr lang="en-AU" sz="1050" dirty="0">
                <a:latin typeface="Verdana" panose="020B0604030504040204" pitchFamily="34" charset="0"/>
                <a:ea typeface="Verdana" panose="020B0604030504040204" pitchFamily="34" charset="0"/>
                <a:cs typeface="Calibri"/>
              </a:rPr>
              <a:t>Move quickly on recruitment</a:t>
            </a:r>
          </a:p>
          <a:p>
            <a:pPr marL="480060" lvl="1" indent="-137160"/>
            <a:r>
              <a:rPr lang="en-AU" sz="1050" dirty="0">
                <a:latin typeface="Verdana" panose="020B0604030504040204" pitchFamily="34" charset="0"/>
                <a:ea typeface="Verdana" panose="020B0604030504040204" pitchFamily="34" charset="0"/>
                <a:cs typeface="Calibri"/>
              </a:rPr>
              <a:t>Pay competitively to secure good people</a:t>
            </a:r>
            <a:endParaRPr lang="en-AU" sz="1050" dirty="0">
              <a:latin typeface="Verdana" panose="020B0604030504040204" pitchFamily="34" charset="0"/>
              <a:ea typeface="Verdana" panose="020B0604030504040204" pitchFamily="34" charset="0"/>
            </a:endParaRPr>
          </a:p>
          <a:p>
            <a:pPr marL="480060" lvl="1" indent="-137160"/>
            <a:r>
              <a:rPr lang="en-AU" sz="1050" dirty="0">
                <a:latin typeface="Verdana" panose="020B0604030504040204" pitchFamily="34" charset="0"/>
                <a:ea typeface="Verdana" panose="020B0604030504040204" pitchFamily="34" charset="0"/>
                <a:cs typeface="Calibri"/>
              </a:rPr>
              <a:t>Consider one-off incentives (sign on, retention)</a:t>
            </a:r>
          </a:p>
          <a:p>
            <a:pPr marL="480060" lvl="1" indent="-137160"/>
            <a:r>
              <a:rPr lang="en-AU" sz="1050" dirty="0">
                <a:latin typeface="Verdana" panose="020B0604030504040204" pitchFamily="34" charset="0"/>
                <a:ea typeface="Verdana" panose="020B0604030504040204" pitchFamily="34" charset="0"/>
                <a:cs typeface="Calibri"/>
              </a:rPr>
              <a:t>Smart employment propositions such as flexible roles / hours / WFH / learning and development</a:t>
            </a:r>
          </a:p>
          <a:p>
            <a:pPr marL="266700" indent="-200025"/>
            <a:r>
              <a:rPr lang="en-AU" sz="1050" dirty="0">
                <a:latin typeface="Verdana" panose="020B0604030504040204" pitchFamily="34" charset="0"/>
                <a:ea typeface="Verdana" panose="020B0604030504040204" pitchFamily="34" charset="0"/>
                <a:cs typeface="Calibri"/>
              </a:rPr>
              <a:t>Create your own hire Kiwis strategy</a:t>
            </a:r>
          </a:p>
          <a:p>
            <a:pPr marL="266700" indent="-200025"/>
            <a:r>
              <a:rPr lang="en-AU" sz="1050" dirty="0">
                <a:latin typeface="Verdana" panose="020B0604030504040204" pitchFamily="34" charset="0"/>
                <a:ea typeface="Verdana" panose="020B0604030504040204" pitchFamily="34" charset="0"/>
                <a:cs typeface="Calibri"/>
              </a:rPr>
              <a:t>Lobby Govt to extend visas for migrants already in NZ</a:t>
            </a:r>
          </a:p>
          <a:p>
            <a:pPr marL="266700" indent="-200025"/>
            <a:r>
              <a:rPr lang="en-AU" sz="1050" dirty="0">
                <a:latin typeface="Verdana" panose="020B0604030504040204" pitchFamily="34" charset="0"/>
                <a:ea typeface="Verdana" panose="020B0604030504040204" pitchFamily="34" charset="0"/>
                <a:cs typeface="Calibri"/>
              </a:rPr>
              <a:t>Collaborate with other employers in your region</a:t>
            </a:r>
            <a:br>
              <a:rPr lang="en-AU" sz="900" i="1" dirty="0">
                <a:latin typeface="Verdana" panose="020B0604030504040204" pitchFamily="34" charset="0"/>
                <a:ea typeface="Verdana" panose="020B0604030504040204" pitchFamily="34" charset="0"/>
              </a:rPr>
            </a:br>
            <a:endParaRPr lang="en-AU" sz="900" i="1" dirty="0">
              <a:latin typeface="Verdana" panose="020B0604030504040204" pitchFamily="34" charset="0"/>
              <a:ea typeface="Verdana" panose="020B0604030504040204" pitchFamily="34" charset="0"/>
            </a:endParaRPr>
          </a:p>
        </p:txBody>
      </p:sp>
      <p:sp>
        <p:nvSpPr>
          <p:cNvPr id="11" name="Content Placeholder 2">
            <a:extLst>
              <a:ext uri="{FF2B5EF4-FFF2-40B4-BE49-F238E27FC236}">
                <a16:creationId xmlns:a16="http://schemas.microsoft.com/office/drawing/2014/main" id="{74DD2296-A8CA-9348-885D-9975FA94B8D7}"/>
              </a:ext>
            </a:extLst>
          </p:cNvPr>
          <p:cNvSpPr txBox="1">
            <a:spLocks/>
          </p:cNvSpPr>
          <p:nvPr/>
        </p:nvSpPr>
        <p:spPr bwMode="auto">
          <a:xfrm>
            <a:off x="5219738" y="1407062"/>
            <a:ext cx="3778819" cy="205432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500" b="1" dirty="0">
                <a:solidFill>
                  <a:srgbClr val="1D3145"/>
                </a:solidFill>
                <a:latin typeface="Verdana" panose="020B0604030504040204" pitchFamily="34" charset="0"/>
                <a:ea typeface="Verdana" panose="020B0604030504040204" pitchFamily="34" charset="0"/>
                <a:cs typeface="Calibri"/>
              </a:rPr>
              <a:t>Actions – longer term</a:t>
            </a:r>
          </a:p>
          <a:p>
            <a:pPr marL="266700" indent="-200025"/>
            <a:r>
              <a:rPr lang="en-US" sz="1050" dirty="0">
                <a:solidFill>
                  <a:srgbClr val="1D3145"/>
                </a:solidFill>
                <a:latin typeface="Verdana" panose="020B0604030504040204" pitchFamily="34" charset="0"/>
                <a:ea typeface="Verdana" panose="020B0604030504040204" pitchFamily="34" charset="0"/>
                <a:cs typeface="Calibri"/>
              </a:rPr>
              <a:t>Industry to consider working with unions and government to redevelop the employment offer within tourism</a:t>
            </a:r>
            <a:endParaRPr lang="en-AU" sz="1050" dirty="0">
              <a:solidFill>
                <a:srgbClr val="1D3145"/>
              </a:solidFill>
              <a:latin typeface="Verdana" panose="020B0604030504040204" pitchFamily="34" charset="0"/>
              <a:ea typeface="Verdana" panose="020B0604030504040204" pitchFamily="34" charset="0"/>
              <a:cs typeface="Calibri"/>
            </a:endParaRPr>
          </a:p>
          <a:p>
            <a:pPr marL="266700" indent="-200025"/>
            <a:r>
              <a:rPr lang="en-US" sz="1050" dirty="0">
                <a:solidFill>
                  <a:srgbClr val="1D3145"/>
                </a:solidFill>
                <a:latin typeface="Verdana" panose="020B0604030504040204" pitchFamily="34" charset="0"/>
                <a:ea typeface="Verdana" panose="020B0604030504040204" pitchFamily="34" charset="0"/>
                <a:cs typeface="Calibri"/>
              </a:rPr>
              <a:t>Eliminate industry reliance on foreign workers</a:t>
            </a:r>
            <a:endParaRPr lang="en-AU" sz="1050" dirty="0">
              <a:solidFill>
                <a:srgbClr val="1D3145"/>
              </a:solidFill>
              <a:latin typeface="Verdana" panose="020B0604030504040204" pitchFamily="34" charset="0"/>
              <a:ea typeface="Verdana" panose="020B0604030504040204" pitchFamily="34" charset="0"/>
              <a:cs typeface="Calibri"/>
            </a:endParaRPr>
          </a:p>
          <a:p>
            <a:pPr marL="266700" indent="-200025"/>
            <a:r>
              <a:rPr lang="en-US" sz="1050" dirty="0">
                <a:solidFill>
                  <a:srgbClr val="1D3145"/>
                </a:solidFill>
                <a:latin typeface="Verdana" panose="020B0604030504040204" pitchFamily="34" charset="0"/>
                <a:ea typeface="Verdana" panose="020B0604030504040204" pitchFamily="34" charset="0"/>
                <a:cs typeface="Calibri"/>
              </a:rPr>
              <a:t>TIA to survey and monitor employment trends across the sector through recovery</a:t>
            </a:r>
            <a:endParaRPr lang="en-AU" sz="1050" dirty="0">
              <a:solidFill>
                <a:srgbClr val="1D3145"/>
              </a:solidFill>
              <a:latin typeface="Verdana" panose="020B0604030504040204" pitchFamily="34" charset="0"/>
              <a:ea typeface="Verdana" panose="020B0604030504040204" pitchFamily="34" charset="0"/>
              <a:cs typeface="Calibri"/>
            </a:endParaRPr>
          </a:p>
          <a:p>
            <a:pPr marL="266700" indent="-200025"/>
            <a:r>
              <a:rPr lang="en-AU" sz="1050" dirty="0">
                <a:solidFill>
                  <a:srgbClr val="1D3145"/>
                </a:solidFill>
                <a:latin typeface="Verdana" panose="020B0604030504040204" pitchFamily="34" charset="0"/>
                <a:ea typeface="Verdana" panose="020B0604030504040204" pitchFamily="34" charset="0"/>
                <a:cs typeface="Calibri"/>
              </a:rPr>
              <a:t>Extend the Go with Tourism programme</a:t>
            </a:r>
          </a:p>
          <a:p>
            <a:pPr marL="266700" indent="-200025"/>
            <a:r>
              <a:rPr lang="en-AU" sz="1050" dirty="0">
                <a:solidFill>
                  <a:srgbClr val="1D3145"/>
                </a:solidFill>
                <a:latin typeface="Verdana" panose="020B0604030504040204" pitchFamily="34" charset="0"/>
                <a:ea typeface="Verdana" panose="020B0604030504040204" pitchFamily="34" charset="0"/>
                <a:cs typeface="Calibri"/>
              </a:rPr>
              <a:t>Consider technology investments that increase productivity and reduce reliance on people</a:t>
            </a:r>
          </a:p>
        </p:txBody>
      </p:sp>
      <p:sp>
        <p:nvSpPr>
          <p:cNvPr id="13" name="Rectangle 12">
            <a:extLst>
              <a:ext uri="{FF2B5EF4-FFF2-40B4-BE49-F238E27FC236}">
                <a16:creationId xmlns:a16="http://schemas.microsoft.com/office/drawing/2014/main" id="{D5CAF17B-13A0-4536-90BE-C26F936A55BB}"/>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rgbClr val="1D3145"/>
              </a:solidFill>
              <a:latin typeface="Verdana"/>
              <a:ea typeface="Verdana"/>
              <a:cs typeface="Verdana"/>
            </a:endParaRPr>
          </a:p>
        </p:txBody>
      </p:sp>
      <p:sp>
        <p:nvSpPr>
          <p:cNvPr id="21" name="Content Placeholder 2">
            <a:extLst>
              <a:ext uri="{FF2B5EF4-FFF2-40B4-BE49-F238E27FC236}">
                <a16:creationId xmlns:a16="http://schemas.microsoft.com/office/drawing/2014/main" id="{87456BAD-0989-4262-916C-C5A5E25D5811}"/>
              </a:ext>
            </a:extLst>
          </p:cNvPr>
          <p:cNvSpPr txBox="1">
            <a:spLocks/>
          </p:cNvSpPr>
          <p:nvPr/>
        </p:nvSpPr>
        <p:spPr bwMode="auto">
          <a:xfrm>
            <a:off x="638298" y="894336"/>
            <a:ext cx="3515784"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200" b="1" dirty="0">
                <a:solidFill>
                  <a:schemeClr val="bg1"/>
                </a:solidFill>
                <a:latin typeface="Verdana" panose="020B0604030504040204" pitchFamily="34" charset="0"/>
                <a:ea typeface="Verdana" panose="020B0604030504040204" pitchFamily="34" charset="0"/>
                <a:cs typeface="Calibri"/>
              </a:rPr>
              <a:t>THEME ONE: WORKFORCE</a:t>
            </a:r>
            <a:endParaRPr lang="en-AU" sz="1200" i="1" dirty="0">
              <a:solidFill>
                <a:schemeClr val="bg1"/>
              </a:solidFill>
              <a:latin typeface="Verdana" panose="020B0604030504040204" pitchFamily="34" charset="0"/>
              <a:ea typeface="Verdana" panose="020B0604030504040204" pitchFamily="34" charset="0"/>
              <a:cs typeface="Calibri"/>
            </a:endParaRPr>
          </a:p>
        </p:txBody>
      </p:sp>
      <p:sp>
        <p:nvSpPr>
          <p:cNvPr id="41" name="Rectangle 40">
            <a:extLst>
              <a:ext uri="{FF2B5EF4-FFF2-40B4-BE49-F238E27FC236}">
                <a16:creationId xmlns:a16="http://schemas.microsoft.com/office/drawing/2014/main" id="{284872B3-049C-42B5-8AC3-8586E367D1F6}"/>
              </a:ext>
            </a:extLst>
          </p:cNvPr>
          <p:cNvSpPr/>
          <p:nvPr/>
        </p:nvSpPr>
        <p:spPr>
          <a:xfrm>
            <a:off x="5124845" y="3935178"/>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grpSp>
        <p:nvGrpSpPr>
          <p:cNvPr id="45" name="Group 44">
            <a:extLst>
              <a:ext uri="{FF2B5EF4-FFF2-40B4-BE49-F238E27FC236}">
                <a16:creationId xmlns:a16="http://schemas.microsoft.com/office/drawing/2014/main" id="{0ECF4F6F-0249-4058-876D-36D9DEBAC114}"/>
              </a:ext>
            </a:extLst>
          </p:cNvPr>
          <p:cNvGrpSpPr/>
          <p:nvPr/>
        </p:nvGrpSpPr>
        <p:grpSpPr>
          <a:xfrm>
            <a:off x="4305079" y="1510656"/>
            <a:ext cx="398399" cy="3080524"/>
            <a:chOff x="5740106" y="2014207"/>
            <a:chExt cx="531198" cy="4107365"/>
          </a:xfrm>
        </p:grpSpPr>
        <p:cxnSp>
          <p:nvCxnSpPr>
            <p:cNvPr id="25" name="Straight Arrow Connector 24">
              <a:extLst>
                <a:ext uri="{FF2B5EF4-FFF2-40B4-BE49-F238E27FC236}">
                  <a16:creationId xmlns:a16="http://schemas.microsoft.com/office/drawing/2014/main" id="{805DA7C7-BCF3-4B5D-B4EB-2D73717C9518}"/>
                </a:ext>
              </a:extLst>
            </p:cNvPr>
            <p:cNvCxnSpPr/>
            <p:nvPr/>
          </p:nvCxnSpPr>
          <p:spPr>
            <a:xfrm>
              <a:off x="6006225" y="2014207"/>
              <a:ext cx="7755" cy="4107365"/>
            </a:xfrm>
            <a:prstGeom prst="straightConnector1">
              <a:avLst/>
            </a:prstGeom>
            <a:ln>
              <a:solidFill>
                <a:srgbClr val="1D3145"/>
              </a:solidFill>
            </a:ln>
          </p:spPr>
          <p:style>
            <a:lnRef idx="1">
              <a:schemeClr val="dk1"/>
            </a:lnRef>
            <a:fillRef idx="0">
              <a:schemeClr val="dk1"/>
            </a:fillRef>
            <a:effectRef idx="0">
              <a:schemeClr val="dk1"/>
            </a:effectRef>
            <a:fontRef idx="minor">
              <a:schemeClr val="tx1"/>
            </a:fontRef>
          </p:style>
        </p:cxnSp>
        <p:sp>
          <p:nvSpPr>
            <p:cNvPr id="33" name="Oval 32">
              <a:extLst>
                <a:ext uri="{FF2B5EF4-FFF2-40B4-BE49-F238E27FC236}">
                  <a16:creationId xmlns:a16="http://schemas.microsoft.com/office/drawing/2014/main" id="{94A3603E-53BB-4BD3-BBA3-0B7025156AB1}"/>
                </a:ext>
              </a:extLst>
            </p:cNvPr>
            <p:cNvSpPr/>
            <p:nvPr/>
          </p:nvSpPr>
          <p:spPr>
            <a:xfrm>
              <a:off x="5740106" y="3575232"/>
              <a:ext cx="531198" cy="535602"/>
            </a:xfrm>
            <a:prstGeom prst="ellipse">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3" name="Arrow: Right 42">
              <a:extLst>
                <a:ext uri="{FF2B5EF4-FFF2-40B4-BE49-F238E27FC236}">
                  <a16:creationId xmlns:a16="http://schemas.microsoft.com/office/drawing/2014/main" id="{6BD24A35-42A3-4E84-A148-36605764A8BD}"/>
                </a:ext>
              </a:extLst>
            </p:cNvPr>
            <p:cNvSpPr/>
            <p:nvPr/>
          </p:nvSpPr>
          <p:spPr>
            <a:xfrm>
              <a:off x="5868595" y="3677523"/>
              <a:ext cx="326523" cy="330470"/>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B9ECCCF8-2C10-4DFD-BFBF-F883592D56D5}"/>
              </a:ext>
            </a:extLst>
          </p:cNvPr>
          <p:cNvSpPr txBox="1"/>
          <p:nvPr/>
        </p:nvSpPr>
        <p:spPr>
          <a:xfrm>
            <a:off x="5161372" y="4036742"/>
            <a:ext cx="3702205"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66675">
              <a:spcBef>
                <a:spcPts val="600"/>
              </a:spcBef>
            </a:pPr>
            <a:r>
              <a:rPr lang="en-AU" sz="1050" i="1">
                <a:solidFill>
                  <a:srgbClr val="1D3145"/>
                </a:solidFill>
                <a:latin typeface="Verdana" panose="020B0604030504040204" pitchFamily="34" charset="0"/>
                <a:ea typeface="Verdana" panose="020B0604030504040204" pitchFamily="34" charset="0"/>
                <a:cs typeface="Calibri"/>
              </a:rPr>
              <a:t>“Our hiring process used to take four weeks,</a:t>
            </a:r>
            <a:br>
              <a:rPr lang="en-AU" sz="1050" i="1">
                <a:solidFill>
                  <a:srgbClr val="1D3145"/>
                </a:solidFill>
                <a:latin typeface="Verdana" panose="020B0604030504040204" pitchFamily="34" charset="0"/>
                <a:ea typeface="Verdana" panose="020B0604030504040204" pitchFamily="34" charset="0"/>
                <a:cs typeface="Calibri"/>
              </a:rPr>
            </a:br>
            <a:r>
              <a:rPr lang="en-AU" sz="1050" i="1">
                <a:solidFill>
                  <a:srgbClr val="1D3145"/>
                </a:solidFill>
                <a:latin typeface="Verdana" panose="020B0604030504040204" pitchFamily="34" charset="0"/>
                <a:ea typeface="Verdana" panose="020B0604030504040204" pitchFamily="34" charset="0"/>
                <a:cs typeface="Calibri"/>
              </a:rPr>
              <a:t>now we have accelerated it to one week – and we are offering a sign-on bonus for good candidates”</a:t>
            </a:r>
            <a:endParaRPr lang="en-GB" sz="1050" i="1">
              <a:solidFill>
                <a:srgbClr val="1D3145"/>
              </a:solidFill>
              <a:latin typeface="Verdana" panose="020B0604030504040204" pitchFamily="34" charset="0"/>
              <a:ea typeface="Verdana" panose="020B0604030504040204" pitchFamily="34" charset="0"/>
              <a:cs typeface="Calibri"/>
            </a:endParaRPr>
          </a:p>
        </p:txBody>
      </p:sp>
    </p:spTree>
    <p:extLst>
      <p:ext uri="{BB962C8B-B14F-4D97-AF65-F5344CB8AC3E}">
        <p14:creationId xmlns:p14="http://schemas.microsoft.com/office/powerpoint/2010/main" val="462831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p:nvPr>
        </p:nvSpPr>
        <p:spPr>
          <a:xfrm>
            <a:off x="433310" y="259474"/>
            <a:ext cx="8385837" cy="348188"/>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Customers must have confidence in our product – especially during recovery</a:t>
            </a:r>
          </a:p>
        </p:txBody>
      </p:sp>
      <p:sp>
        <p:nvSpPr>
          <p:cNvPr id="6" name="Content Placeholder 2">
            <a:extLst>
              <a:ext uri="{FF2B5EF4-FFF2-40B4-BE49-F238E27FC236}">
                <a16:creationId xmlns:a16="http://schemas.microsoft.com/office/drawing/2014/main" id="{E261EF0D-E03E-9D46-87FC-34F8CEBF12ED}"/>
              </a:ext>
            </a:extLst>
          </p:cNvPr>
          <p:cNvSpPr>
            <a:spLocks noGrp="1"/>
          </p:cNvSpPr>
          <p:nvPr>
            <p:ph idx="1"/>
          </p:nvPr>
        </p:nvSpPr>
        <p:spPr>
          <a:xfrm>
            <a:off x="3793230" y="1499454"/>
            <a:ext cx="1369476" cy="466292"/>
          </a:xfrm>
        </p:spPr>
        <p:txBody>
          <a:bodyPr/>
          <a:lstStyle/>
          <a:p>
            <a:pPr marL="0" indent="0" algn="ctr">
              <a:buNone/>
            </a:pPr>
            <a:r>
              <a:rPr lang="en-AU" sz="1500">
                <a:solidFill>
                  <a:schemeClr val="bg1"/>
                </a:solidFill>
                <a:latin typeface="Trebuchet MS"/>
                <a:ea typeface="ＭＳ Ｐゴシック"/>
                <a:cs typeface="Calibri"/>
              </a:rPr>
              <a:t>Insights</a:t>
            </a:r>
            <a:endParaRPr lang="en-US"/>
          </a:p>
          <a:p>
            <a:pPr marL="266700" indent="-200025"/>
            <a:endParaRPr lang="en-AU" sz="1500">
              <a:solidFill>
                <a:schemeClr val="bg1"/>
              </a:solidFill>
              <a:latin typeface="Trebuchet MS"/>
              <a:ea typeface="ＭＳ Ｐゴシック"/>
            </a:endParaRPr>
          </a:p>
          <a:p>
            <a:pPr marL="66675" indent="0">
              <a:buNone/>
            </a:pPr>
            <a:endParaRPr lang="en-AU" sz="1500">
              <a:solidFill>
                <a:schemeClr val="bg1"/>
              </a:solidFill>
              <a:latin typeface="Trebuchet MS"/>
              <a:ea typeface="ＭＳ Ｐゴシック"/>
            </a:endParaRPr>
          </a:p>
        </p:txBody>
      </p:sp>
      <p:sp>
        <p:nvSpPr>
          <p:cNvPr id="11" name="Rectangle 10">
            <a:extLst>
              <a:ext uri="{FF2B5EF4-FFF2-40B4-BE49-F238E27FC236}">
                <a16:creationId xmlns:a16="http://schemas.microsoft.com/office/drawing/2014/main" id="{5E073A8C-95CE-4C0F-9DF5-622C9B5D468F}"/>
              </a:ext>
            </a:extLst>
          </p:cNvPr>
          <p:cNvSpPr/>
          <p:nvPr/>
        </p:nvSpPr>
        <p:spPr>
          <a:xfrm>
            <a:off x="-4121" y="871993"/>
            <a:ext cx="9148121" cy="4271507"/>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5" name="Rectangle 4">
            <a:extLst>
              <a:ext uri="{FF2B5EF4-FFF2-40B4-BE49-F238E27FC236}">
                <a16:creationId xmlns:a16="http://schemas.microsoft.com/office/drawing/2014/main" id="{1D02C0BC-FEA6-40E1-8548-73466BFFD5E0}"/>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9" name="Content Placeholder 2">
            <a:extLst>
              <a:ext uri="{FF2B5EF4-FFF2-40B4-BE49-F238E27FC236}">
                <a16:creationId xmlns:a16="http://schemas.microsoft.com/office/drawing/2014/main" id="{B5A91AE7-EA61-4930-99B9-7E7BE6BED7D2}"/>
              </a:ext>
            </a:extLst>
          </p:cNvPr>
          <p:cNvSpPr txBox="1">
            <a:spLocks/>
          </p:cNvSpPr>
          <p:nvPr/>
        </p:nvSpPr>
        <p:spPr bwMode="auto">
          <a:xfrm>
            <a:off x="458786" y="894336"/>
            <a:ext cx="3165478"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2000" b="1" dirty="0">
                <a:solidFill>
                  <a:schemeClr val="bg1"/>
                </a:solidFill>
                <a:latin typeface="Verdana" panose="020B0604030504040204" pitchFamily="34" charset="0"/>
                <a:ea typeface="Verdana" panose="020B0604030504040204" pitchFamily="34" charset="0"/>
                <a:cs typeface="Calibri"/>
              </a:rPr>
              <a:t>THEME TWO: PRODUCT</a:t>
            </a:r>
            <a:endParaRPr lang="en-AU" sz="2000" i="1" dirty="0">
              <a:solidFill>
                <a:schemeClr val="bg1"/>
              </a:solidFill>
              <a:latin typeface="Verdana" panose="020B0604030504040204" pitchFamily="34" charset="0"/>
              <a:ea typeface="Verdana" panose="020B0604030504040204" pitchFamily="34" charset="0"/>
              <a:cs typeface="Calibri"/>
            </a:endParaRPr>
          </a:p>
        </p:txBody>
      </p:sp>
      <p:sp>
        <p:nvSpPr>
          <p:cNvPr id="18" name="TextBox 17">
            <a:extLst>
              <a:ext uri="{FF2B5EF4-FFF2-40B4-BE49-F238E27FC236}">
                <a16:creationId xmlns:a16="http://schemas.microsoft.com/office/drawing/2014/main" id="{9FD8A363-AE27-4E46-892D-9143D79E2F63}"/>
              </a:ext>
            </a:extLst>
          </p:cNvPr>
          <p:cNvSpPr txBox="1"/>
          <p:nvPr/>
        </p:nvSpPr>
        <p:spPr>
          <a:xfrm>
            <a:off x="431497" y="2840783"/>
            <a:ext cx="1521448" cy="93487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a:solidFill>
                  <a:schemeClr val="bg1"/>
                </a:solidFill>
                <a:latin typeface="Verdana" panose="020B0604030504040204" pitchFamily="34" charset="0"/>
                <a:ea typeface="Verdana" panose="020B0604030504040204" pitchFamily="34" charset="0"/>
                <a:cs typeface="Calibri"/>
              </a:rPr>
              <a:t>Manage customer expectations regarding your current state of service</a:t>
            </a:r>
          </a:p>
        </p:txBody>
      </p:sp>
      <p:sp>
        <p:nvSpPr>
          <p:cNvPr id="23" name="TextBox 22">
            <a:extLst>
              <a:ext uri="{FF2B5EF4-FFF2-40B4-BE49-F238E27FC236}">
                <a16:creationId xmlns:a16="http://schemas.microsoft.com/office/drawing/2014/main" id="{1F433D2A-67D7-4491-A3A8-82B9F9DF9628}"/>
              </a:ext>
            </a:extLst>
          </p:cNvPr>
          <p:cNvSpPr txBox="1"/>
          <p:nvPr/>
        </p:nvSpPr>
        <p:spPr>
          <a:xfrm>
            <a:off x="2379879" y="2840783"/>
            <a:ext cx="1800362" cy="761747"/>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125">
                <a:solidFill>
                  <a:schemeClr val="bg1"/>
                </a:solidFill>
                <a:latin typeface="Verdana" panose="020B0604030504040204" pitchFamily="34" charset="0"/>
                <a:ea typeface="Verdana" panose="020B0604030504040204" pitchFamily="34" charset="0"/>
                <a:cs typeface="Calibri"/>
              </a:rPr>
              <a:t>Market standard is increasingly flexi-date and low or no cost cancellations</a:t>
            </a:r>
          </a:p>
        </p:txBody>
      </p:sp>
      <p:sp>
        <p:nvSpPr>
          <p:cNvPr id="24" name="TextBox 23">
            <a:extLst>
              <a:ext uri="{FF2B5EF4-FFF2-40B4-BE49-F238E27FC236}">
                <a16:creationId xmlns:a16="http://schemas.microsoft.com/office/drawing/2014/main" id="{792F1C8C-66BF-4585-BECE-2551793E05A6}"/>
              </a:ext>
            </a:extLst>
          </p:cNvPr>
          <p:cNvSpPr txBox="1"/>
          <p:nvPr/>
        </p:nvSpPr>
        <p:spPr>
          <a:xfrm>
            <a:off x="4626143" y="2840783"/>
            <a:ext cx="1885129" cy="1107996"/>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125">
                <a:solidFill>
                  <a:schemeClr val="bg1"/>
                </a:solidFill>
                <a:latin typeface="Verdana" panose="020B0604030504040204" pitchFamily="34" charset="0"/>
                <a:ea typeface="Verdana" panose="020B0604030504040204" pitchFamily="34" charset="0"/>
                <a:cs typeface="Calibri"/>
              </a:rPr>
              <a:t>Remember that supply is constrained - the industry is smaller than it used to be, and it will remain smaller for some time</a:t>
            </a:r>
          </a:p>
        </p:txBody>
      </p:sp>
      <p:sp>
        <p:nvSpPr>
          <p:cNvPr id="26" name="TextBox 25">
            <a:extLst>
              <a:ext uri="{FF2B5EF4-FFF2-40B4-BE49-F238E27FC236}">
                <a16:creationId xmlns:a16="http://schemas.microsoft.com/office/drawing/2014/main" id="{472DB2FD-F76C-4EF9-BFF0-DA2591A74D5E}"/>
              </a:ext>
            </a:extLst>
          </p:cNvPr>
          <p:cNvSpPr txBox="1"/>
          <p:nvPr/>
        </p:nvSpPr>
        <p:spPr>
          <a:xfrm>
            <a:off x="6871938" y="2840783"/>
            <a:ext cx="1947209" cy="93487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a:solidFill>
                  <a:schemeClr val="bg1"/>
                </a:solidFill>
                <a:latin typeface="Verdana" panose="020B0604030504040204" pitchFamily="34" charset="0"/>
                <a:ea typeface="Verdana" panose="020B0604030504040204" pitchFamily="34" charset="0"/>
                <a:cs typeface="Calibri"/>
              </a:rPr>
              <a:t>Covid Clean is becoming a new customer expectation – for Kiwis and even more so for international visitors</a:t>
            </a:r>
          </a:p>
        </p:txBody>
      </p:sp>
      <p:grpSp>
        <p:nvGrpSpPr>
          <p:cNvPr id="3" name="Group 2">
            <a:extLst>
              <a:ext uri="{FF2B5EF4-FFF2-40B4-BE49-F238E27FC236}">
                <a16:creationId xmlns:a16="http://schemas.microsoft.com/office/drawing/2014/main" id="{604A7883-63BE-4234-8091-3427BA15D611}"/>
              </a:ext>
            </a:extLst>
          </p:cNvPr>
          <p:cNvGrpSpPr/>
          <p:nvPr/>
        </p:nvGrpSpPr>
        <p:grpSpPr>
          <a:xfrm>
            <a:off x="2124130" y="2038573"/>
            <a:ext cx="4597637" cy="2137307"/>
            <a:chOff x="2832174" y="2718098"/>
            <a:chExt cx="6130182" cy="3191204"/>
          </a:xfrm>
        </p:grpSpPr>
        <p:cxnSp>
          <p:nvCxnSpPr>
            <p:cNvPr id="37" name="Straight Arrow Connector 36">
              <a:extLst>
                <a:ext uri="{FF2B5EF4-FFF2-40B4-BE49-F238E27FC236}">
                  <a16:creationId xmlns:a16="http://schemas.microsoft.com/office/drawing/2014/main" id="{17B1366B-B266-4354-8427-83FFD85DFF91}"/>
                </a:ext>
              </a:extLst>
            </p:cNvPr>
            <p:cNvCxnSpPr/>
            <p:nvPr/>
          </p:nvCxnSpPr>
          <p:spPr>
            <a:xfrm>
              <a:off x="2832174"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14BE2269-63A8-4E1A-9DEA-21682BA01E68}"/>
                </a:ext>
              </a:extLst>
            </p:cNvPr>
            <p:cNvCxnSpPr>
              <a:cxnSpLocks/>
            </p:cNvCxnSpPr>
            <p:nvPr/>
          </p:nvCxnSpPr>
          <p:spPr>
            <a:xfrm>
              <a:off x="5893387"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AF2110A-19DB-4650-B900-02F5A2C66DFF}"/>
                </a:ext>
              </a:extLst>
            </p:cNvPr>
            <p:cNvCxnSpPr>
              <a:cxnSpLocks/>
            </p:cNvCxnSpPr>
            <p:nvPr/>
          </p:nvCxnSpPr>
          <p:spPr>
            <a:xfrm>
              <a:off x="8954601" y="2718098"/>
              <a:ext cx="7755" cy="319120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69947E50-F197-493E-A73B-3944C049DC93}"/>
              </a:ext>
            </a:extLst>
          </p:cNvPr>
          <p:cNvGrpSpPr/>
          <p:nvPr/>
        </p:nvGrpSpPr>
        <p:grpSpPr>
          <a:xfrm>
            <a:off x="3034275" y="2222852"/>
            <a:ext cx="492919" cy="492919"/>
            <a:chOff x="4142746" y="2899105"/>
            <a:chExt cx="657225" cy="657225"/>
          </a:xfrm>
        </p:grpSpPr>
        <p:pic>
          <p:nvPicPr>
            <p:cNvPr id="16" name="Graphic 15" descr="Daily calendar outline">
              <a:extLst>
                <a:ext uri="{FF2B5EF4-FFF2-40B4-BE49-F238E27FC236}">
                  <a16:creationId xmlns:a16="http://schemas.microsoft.com/office/drawing/2014/main" id="{70D1305D-4ED9-1D49-9784-4776A6306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6077" y="2959452"/>
              <a:ext cx="493863" cy="497457"/>
            </a:xfrm>
            <a:prstGeom prst="rect">
              <a:avLst/>
            </a:prstGeom>
          </p:spPr>
        </p:pic>
        <p:pic>
          <p:nvPicPr>
            <p:cNvPr id="7" name="Picture 7" descr="Shape, circle&#10;&#10;Description automatically generated">
              <a:extLst>
                <a:ext uri="{FF2B5EF4-FFF2-40B4-BE49-F238E27FC236}">
                  <a16:creationId xmlns:a16="http://schemas.microsoft.com/office/drawing/2014/main" id="{32F9F00E-74A2-48C1-8C17-23EE2E8CC839}"/>
                </a:ext>
              </a:extLst>
            </p:cNvPr>
            <p:cNvPicPr>
              <a:picLocks noChangeAspect="1"/>
            </p:cNvPicPr>
            <p:nvPr/>
          </p:nvPicPr>
          <p:blipFill>
            <a:blip r:embed="rId5"/>
            <a:stretch>
              <a:fillRect/>
            </a:stretch>
          </p:blipFill>
          <p:spPr>
            <a:xfrm>
              <a:off x="4142746" y="2899105"/>
              <a:ext cx="657225" cy="657225"/>
            </a:xfrm>
            <a:prstGeom prst="rect">
              <a:avLst/>
            </a:prstGeom>
          </p:spPr>
        </p:pic>
      </p:grpSp>
      <p:grpSp>
        <p:nvGrpSpPr>
          <p:cNvPr id="9" name="Group 8">
            <a:extLst>
              <a:ext uri="{FF2B5EF4-FFF2-40B4-BE49-F238E27FC236}">
                <a16:creationId xmlns:a16="http://schemas.microsoft.com/office/drawing/2014/main" id="{A4AAAF5F-264A-4119-81F2-F264267AAA79}"/>
              </a:ext>
            </a:extLst>
          </p:cNvPr>
          <p:cNvGrpSpPr/>
          <p:nvPr/>
        </p:nvGrpSpPr>
        <p:grpSpPr>
          <a:xfrm>
            <a:off x="5339144" y="2222852"/>
            <a:ext cx="492919" cy="492919"/>
            <a:chOff x="7064943" y="2970990"/>
            <a:chExt cx="657225" cy="657225"/>
          </a:xfrm>
        </p:grpSpPr>
        <p:pic>
          <p:nvPicPr>
            <p:cNvPr id="39" name="Graphic 38" descr="Bar graph with downward trend outline">
              <a:extLst>
                <a:ext uri="{FF2B5EF4-FFF2-40B4-BE49-F238E27FC236}">
                  <a16:creationId xmlns:a16="http://schemas.microsoft.com/office/drawing/2014/main" id="{164E2AF9-FBCD-3240-8DAA-54AB4ABF86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4750" y="3062506"/>
              <a:ext cx="483080" cy="475892"/>
            </a:xfrm>
            <a:prstGeom prst="rect">
              <a:avLst/>
            </a:prstGeom>
          </p:spPr>
        </p:pic>
        <p:pic>
          <p:nvPicPr>
            <p:cNvPr id="29" name="Picture 7" descr="Shape, circle&#10;&#10;Description automatically generated">
              <a:extLst>
                <a:ext uri="{FF2B5EF4-FFF2-40B4-BE49-F238E27FC236}">
                  <a16:creationId xmlns:a16="http://schemas.microsoft.com/office/drawing/2014/main" id="{2127E040-93B8-44DA-9818-D3471E538228}"/>
                </a:ext>
              </a:extLst>
            </p:cNvPr>
            <p:cNvPicPr>
              <a:picLocks noChangeAspect="1"/>
            </p:cNvPicPr>
            <p:nvPr/>
          </p:nvPicPr>
          <p:blipFill>
            <a:blip r:embed="rId5"/>
            <a:stretch>
              <a:fillRect/>
            </a:stretch>
          </p:blipFill>
          <p:spPr>
            <a:xfrm>
              <a:off x="7064943" y="2970990"/>
              <a:ext cx="657225" cy="657225"/>
            </a:xfrm>
            <a:prstGeom prst="rect">
              <a:avLst/>
            </a:prstGeom>
          </p:spPr>
        </p:pic>
      </p:grpSp>
      <p:grpSp>
        <p:nvGrpSpPr>
          <p:cNvPr id="12" name="Group 11">
            <a:extLst>
              <a:ext uri="{FF2B5EF4-FFF2-40B4-BE49-F238E27FC236}">
                <a16:creationId xmlns:a16="http://schemas.microsoft.com/office/drawing/2014/main" id="{8C130585-FA8C-4989-867E-CD5FB06DCCC9}"/>
              </a:ext>
            </a:extLst>
          </p:cNvPr>
          <p:cNvGrpSpPr/>
          <p:nvPr/>
        </p:nvGrpSpPr>
        <p:grpSpPr>
          <a:xfrm>
            <a:off x="7630535" y="2222852"/>
            <a:ext cx="492919" cy="492919"/>
            <a:chOff x="10174046" y="2996149"/>
            <a:chExt cx="657225" cy="657225"/>
          </a:xfrm>
        </p:grpSpPr>
        <p:pic>
          <p:nvPicPr>
            <p:cNvPr id="45" name="Graphic 44" descr="Sanitiser outline">
              <a:extLst>
                <a:ext uri="{FF2B5EF4-FFF2-40B4-BE49-F238E27FC236}">
                  <a16:creationId xmlns:a16="http://schemas.microsoft.com/office/drawing/2014/main" id="{9BD98A67-020B-B24C-8416-9CCE14854D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39739" y="3105050"/>
              <a:ext cx="443543" cy="439949"/>
            </a:xfrm>
            <a:prstGeom prst="rect">
              <a:avLst/>
            </a:prstGeom>
          </p:spPr>
        </p:pic>
        <p:pic>
          <p:nvPicPr>
            <p:cNvPr id="30" name="Picture 7" descr="Shape, circle&#10;&#10;Description automatically generated">
              <a:extLst>
                <a:ext uri="{FF2B5EF4-FFF2-40B4-BE49-F238E27FC236}">
                  <a16:creationId xmlns:a16="http://schemas.microsoft.com/office/drawing/2014/main" id="{85D6FE17-6C8F-4D98-AAC6-2A4138346E3F}"/>
                </a:ext>
              </a:extLst>
            </p:cNvPr>
            <p:cNvPicPr>
              <a:picLocks noChangeAspect="1"/>
            </p:cNvPicPr>
            <p:nvPr/>
          </p:nvPicPr>
          <p:blipFill>
            <a:blip r:embed="rId5"/>
            <a:stretch>
              <a:fillRect/>
            </a:stretch>
          </p:blipFill>
          <p:spPr>
            <a:xfrm>
              <a:off x="10174046" y="2996149"/>
              <a:ext cx="657225" cy="657225"/>
            </a:xfrm>
            <a:prstGeom prst="rect">
              <a:avLst/>
            </a:prstGeom>
          </p:spPr>
        </p:pic>
      </p:grpSp>
      <p:grpSp>
        <p:nvGrpSpPr>
          <p:cNvPr id="10" name="Group 9">
            <a:extLst>
              <a:ext uri="{FF2B5EF4-FFF2-40B4-BE49-F238E27FC236}">
                <a16:creationId xmlns:a16="http://schemas.microsoft.com/office/drawing/2014/main" id="{C2765CEF-450D-4E50-87A7-24935BA47A2C}"/>
              </a:ext>
            </a:extLst>
          </p:cNvPr>
          <p:cNvGrpSpPr/>
          <p:nvPr/>
        </p:nvGrpSpPr>
        <p:grpSpPr>
          <a:xfrm>
            <a:off x="953151" y="2222852"/>
            <a:ext cx="492919" cy="492919"/>
            <a:chOff x="1270868" y="2963802"/>
            <a:chExt cx="657225" cy="657225"/>
          </a:xfrm>
        </p:grpSpPr>
        <p:pic>
          <p:nvPicPr>
            <p:cNvPr id="25" name="Graphic 24" descr="Customer review outline">
              <a:extLst>
                <a:ext uri="{FF2B5EF4-FFF2-40B4-BE49-F238E27FC236}">
                  <a16:creationId xmlns:a16="http://schemas.microsoft.com/office/drawing/2014/main" id="{CF6A7A1D-2F99-EE4F-B206-17636E59C9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73247" y="3070451"/>
              <a:ext cx="450731" cy="439948"/>
            </a:xfrm>
            <a:prstGeom prst="rect">
              <a:avLst/>
            </a:prstGeom>
          </p:spPr>
        </p:pic>
        <p:pic>
          <p:nvPicPr>
            <p:cNvPr id="31" name="Picture 7" descr="Shape, circle&#10;&#10;Description automatically generated">
              <a:extLst>
                <a:ext uri="{FF2B5EF4-FFF2-40B4-BE49-F238E27FC236}">
                  <a16:creationId xmlns:a16="http://schemas.microsoft.com/office/drawing/2014/main" id="{E9E5EB8D-52D5-4E8E-B5C7-74787D31905A}"/>
                </a:ext>
              </a:extLst>
            </p:cNvPr>
            <p:cNvPicPr>
              <a:picLocks noChangeAspect="1"/>
            </p:cNvPicPr>
            <p:nvPr/>
          </p:nvPicPr>
          <p:blipFill>
            <a:blip r:embed="rId5"/>
            <a:stretch>
              <a:fillRect/>
            </a:stretch>
          </p:blipFill>
          <p:spPr>
            <a:xfrm>
              <a:off x="1270868" y="2963802"/>
              <a:ext cx="657225" cy="657225"/>
            </a:xfrm>
            <a:prstGeom prst="rect">
              <a:avLst/>
            </a:prstGeom>
          </p:spPr>
        </p:pic>
      </p:grpSp>
    </p:spTree>
    <p:extLst>
      <p:ext uri="{BB962C8B-B14F-4D97-AF65-F5344CB8AC3E}">
        <p14:creationId xmlns:p14="http://schemas.microsoft.com/office/powerpoint/2010/main" val="129584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idx="4294967295"/>
          </p:nvPr>
        </p:nvSpPr>
        <p:spPr>
          <a:xfrm>
            <a:off x="914400" y="203200"/>
            <a:ext cx="8229600" cy="400050"/>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Customers must have confidence in our product – especially during recovery</a:t>
            </a:r>
          </a:p>
        </p:txBody>
      </p:sp>
      <p:sp>
        <p:nvSpPr>
          <p:cNvPr id="35" name="Content Placeholder 2">
            <a:extLst>
              <a:ext uri="{FF2B5EF4-FFF2-40B4-BE49-F238E27FC236}">
                <a16:creationId xmlns:a16="http://schemas.microsoft.com/office/drawing/2014/main" id="{05DFA0E9-DD77-4BD2-AD5C-C999391BD60E}"/>
              </a:ext>
            </a:extLst>
          </p:cNvPr>
          <p:cNvSpPr>
            <a:spLocks noGrp="1"/>
          </p:cNvSpPr>
          <p:nvPr>
            <p:ph idx="4294967295"/>
          </p:nvPr>
        </p:nvSpPr>
        <p:spPr>
          <a:xfrm>
            <a:off x="0" y="1511300"/>
            <a:ext cx="3513138" cy="2273300"/>
          </a:xfrm>
        </p:spPr>
        <p:txBody>
          <a:bodyPr/>
          <a:lstStyle/>
          <a:p>
            <a:pPr marL="0" indent="0">
              <a:buNone/>
            </a:pPr>
            <a:r>
              <a:rPr lang="en-AU" sz="1500" b="1" dirty="0">
                <a:solidFill>
                  <a:srgbClr val="1D3145"/>
                </a:solidFill>
                <a:latin typeface="Verdana" panose="020B0604030504040204" pitchFamily="34" charset="0"/>
                <a:ea typeface="Verdana" panose="020B0604030504040204" pitchFamily="34" charset="0"/>
                <a:cs typeface="Calibri"/>
              </a:rPr>
              <a:t>Actions – now</a:t>
            </a:r>
          </a:p>
          <a:p>
            <a:pPr marL="266700" indent="-200025"/>
            <a:r>
              <a:rPr lang="en-AU" sz="1100" dirty="0">
                <a:solidFill>
                  <a:srgbClr val="1D3145"/>
                </a:solidFill>
                <a:latin typeface="Verdana" panose="020B0604030504040204" pitchFamily="34" charset="0"/>
                <a:ea typeface="Verdana" panose="020B0604030504040204" pitchFamily="34" charset="0"/>
                <a:cs typeface="Calibri"/>
              </a:rPr>
              <a:t>Be honest through all communication channels about your current state, especially with repeat customers</a:t>
            </a:r>
          </a:p>
          <a:p>
            <a:pPr marL="266700" indent="-200025"/>
            <a:r>
              <a:rPr lang="en-AU" sz="1100" dirty="0">
                <a:solidFill>
                  <a:srgbClr val="1D3145"/>
                </a:solidFill>
                <a:latin typeface="Verdana" panose="020B0604030504040204" pitchFamily="34" charset="0"/>
                <a:ea typeface="Verdana" panose="020B0604030504040204" pitchFamily="34" charset="0"/>
                <a:cs typeface="Calibri"/>
              </a:rPr>
              <a:t>Reduce risk for customers – they will value flexible terms. Consider reviewing your cancellation T&amp;Cs for 2021 on beyond to make them easier for customers.</a:t>
            </a:r>
          </a:p>
          <a:p>
            <a:pPr marL="266700" indent="-200025"/>
            <a:r>
              <a:rPr lang="en-AU" sz="1100" dirty="0">
                <a:solidFill>
                  <a:srgbClr val="1D3145"/>
                </a:solidFill>
                <a:latin typeface="Verdana" panose="020B0604030504040204" pitchFamily="34" charset="0"/>
                <a:ea typeface="Verdana" panose="020B0604030504040204" pitchFamily="34" charset="0"/>
                <a:cs typeface="Calibri"/>
              </a:rPr>
              <a:t>Covid Hygiene – in place and visible to Kiwis and international visitors.</a:t>
            </a:r>
          </a:p>
          <a:p>
            <a:pPr marL="266700" indent="-200025"/>
            <a:endParaRPr lang="en-AU" sz="900" i="1" dirty="0">
              <a:solidFill>
                <a:srgbClr val="1D3145"/>
              </a:solidFill>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3C5B5400-CF91-4C96-928E-9AB53A3A889A}"/>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5" name="Content Placeholder 2">
            <a:extLst>
              <a:ext uri="{FF2B5EF4-FFF2-40B4-BE49-F238E27FC236}">
                <a16:creationId xmlns:a16="http://schemas.microsoft.com/office/drawing/2014/main" id="{1D29AE6E-264F-4A4E-9517-736D046147A4}"/>
              </a:ext>
            </a:extLst>
          </p:cNvPr>
          <p:cNvSpPr txBox="1">
            <a:spLocks/>
          </p:cNvSpPr>
          <p:nvPr/>
        </p:nvSpPr>
        <p:spPr bwMode="auto">
          <a:xfrm>
            <a:off x="458786" y="894336"/>
            <a:ext cx="3515784"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200" b="1">
                <a:solidFill>
                  <a:schemeClr val="bg1"/>
                </a:solidFill>
                <a:latin typeface="Verdana" panose="020B0604030504040204" pitchFamily="34" charset="0"/>
                <a:ea typeface="Verdana" panose="020B0604030504040204" pitchFamily="34" charset="0"/>
                <a:cs typeface="Calibri"/>
              </a:rPr>
              <a:t>THEME TWO: PRODUCT</a:t>
            </a:r>
            <a:endParaRPr lang="en-AU" sz="1200" i="1">
              <a:solidFill>
                <a:schemeClr val="bg1"/>
              </a:solidFill>
              <a:latin typeface="Verdana" panose="020B0604030504040204" pitchFamily="34" charset="0"/>
              <a:ea typeface="Verdana" panose="020B0604030504040204" pitchFamily="34" charset="0"/>
              <a:cs typeface="Calibri"/>
            </a:endParaRPr>
          </a:p>
        </p:txBody>
      </p:sp>
      <p:sp>
        <p:nvSpPr>
          <p:cNvPr id="37" name="Content Placeholder 2">
            <a:extLst>
              <a:ext uri="{FF2B5EF4-FFF2-40B4-BE49-F238E27FC236}">
                <a16:creationId xmlns:a16="http://schemas.microsoft.com/office/drawing/2014/main" id="{FD64D9EE-7A75-4573-B9F4-799CDA36BCD6}"/>
              </a:ext>
            </a:extLst>
          </p:cNvPr>
          <p:cNvSpPr txBox="1">
            <a:spLocks/>
          </p:cNvSpPr>
          <p:nvPr/>
        </p:nvSpPr>
        <p:spPr bwMode="auto">
          <a:xfrm>
            <a:off x="5024747" y="1511814"/>
            <a:ext cx="3885155" cy="10599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500" b="1" dirty="0">
                <a:solidFill>
                  <a:srgbClr val="1D3145"/>
                </a:solidFill>
                <a:latin typeface="Verdana" panose="020B0604030504040204" pitchFamily="34" charset="0"/>
                <a:ea typeface="Verdana" panose="020B0604030504040204" pitchFamily="34" charset="0"/>
                <a:cs typeface="Calibri"/>
              </a:rPr>
              <a:t>Action – long term</a:t>
            </a:r>
            <a:endParaRPr lang="en-US" sz="1050" dirty="0">
              <a:latin typeface="Verdana" panose="020B0604030504040204" pitchFamily="34" charset="0"/>
              <a:ea typeface="Verdana" panose="020B0604030504040204" pitchFamily="34" charset="0"/>
              <a:cs typeface="Calibri"/>
            </a:endParaRPr>
          </a:p>
          <a:p>
            <a:pPr marL="266700" indent="-200025"/>
            <a:r>
              <a:rPr lang="en-US" sz="1100" dirty="0">
                <a:solidFill>
                  <a:srgbClr val="1D3145"/>
                </a:solidFill>
                <a:latin typeface="Verdana" panose="020B0604030504040204" pitchFamily="34" charset="0"/>
                <a:ea typeface="Verdana" panose="020B0604030504040204" pitchFamily="34" charset="0"/>
                <a:cs typeface="Calibri"/>
              </a:rPr>
              <a:t>Industry to seek support from government for capital spend e.g. accelerated depreciation or electrification</a:t>
            </a:r>
          </a:p>
        </p:txBody>
      </p:sp>
      <p:sp>
        <p:nvSpPr>
          <p:cNvPr id="48" name="Rectangle 47">
            <a:extLst>
              <a:ext uri="{FF2B5EF4-FFF2-40B4-BE49-F238E27FC236}">
                <a16:creationId xmlns:a16="http://schemas.microsoft.com/office/drawing/2014/main" id="{91F7BA17-C809-4E33-AE1B-388443E10AAC}"/>
              </a:ext>
            </a:extLst>
          </p:cNvPr>
          <p:cNvSpPr/>
          <p:nvPr/>
        </p:nvSpPr>
        <p:spPr>
          <a:xfrm>
            <a:off x="5022878" y="2662094"/>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56" name="Content Placeholder 2">
            <a:extLst>
              <a:ext uri="{FF2B5EF4-FFF2-40B4-BE49-F238E27FC236}">
                <a16:creationId xmlns:a16="http://schemas.microsoft.com/office/drawing/2014/main" id="{3C9B3566-D153-4784-A6F5-7EA489BC50F4}"/>
              </a:ext>
            </a:extLst>
          </p:cNvPr>
          <p:cNvSpPr txBox="1">
            <a:spLocks/>
          </p:cNvSpPr>
          <p:nvPr/>
        </p:nvSpPr>
        <p:spPr bwMode="auto">
          <a:xfrm>
            <a:off x="4896892" y="4096666"/>
            <a:ext cx="3449536" cy="4637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66675" indent="0">
              <a:spcAft>
                <a:spcPts val="75"/>
              </a:spcAft>
              <a:buNone/>
            </a:pPr>
            <a:r>
              <a:rPr lang="en-AU" sz="1050" i="1">
                <a:solidFill>
                  <a:srgbClr val="1D3145"/>
                </a:solidFill>
                <a:latin typeface="Verdana" panose="020B0604030504040204" pitchFamily="34" charset="0"/>
                <a:ea typeface="Verdana" panose="020B0604030504040204" pitchFamily="34" charset="0"/>
                <a:cs typeface="Calibri"/>
              </a:rPr>
              <a:t>“We need to consider if all elements of the product and value equation are relevant today."</a:t>
            </a:r>
            <a:endParaRPr lang="en-AU" sz="1050" i="1">
              <a:solidFill>
                <a:srgbClr val="1D3145"/>
              </a:solidFill>
              <a:latin typeface="Verdana" panose="020B0604030504040204" pitchFamily="34" charset="0"/>
              <a:ea typeface="Verdana" panose="020B0604030504040204" pitchFamily="34" charset="0"/>
            </a:endParaRPr>
          </a:p>
        </p:txBody>
      </p:sp>
      <p:sp>
        <p:nvSpPr>
          <p:cNvPr id="57" name="TextBox 56">
            <a:extLst>
              <a:ext uri="{FF2B5EF4-FFF2-40B4-BE49-F238E27FC236}">
                <a16:creationId xmlns:a16="http://schemas.microsoft.com/office/drawing/2014/main" id="{78D5D114-16AC-46C6-88CA-0C1D986B760D}"/>
              </a:ext>
            </a:extLst>
          </p:cNvPr>
          <p:cNvSpPr txBox="1"/>
          <p:nvPr/>
        </p:nvSpPr>
        <p:spPr>
          <a:xfrm>
            <a:off x="4877517" y="3455400"/>
            <a:ext cx="371788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66675" defTabSz="457189">
              <a:spcBef>
                <a:spcPts val="600"/>
              </a:spcBef>
              <a:spcAft>
                <a:spcPts val="75"/>
              </a:spcAft>
            </a:pPr>
            <a:r>
              <a:rPr lang="en-AU" sz="1050" i="1" dirty="0">
                <a:solidFill>
                  <a:srgbClr val="1D3145"/>
                </a:solidFill>
                <a:latin typeface="Verdana" panose="020B0604030504040204" pitchFamily="34" charset="0"/>
                <a:ea typeface="Verdana" panose="020B0604030504040204" pitchFamily="34" charset="0"/>
                <a:cs typeface="Calibri"/>
              </a:rPr>
              <a:t>“If quarantine-free-travel is interrupted we will do our best to re-book you next month - or offer a refund”</a:t>
            </a:r>
            <a:endParaRPr lang="en-US" sz="1050" i="1" dirty="0">
              <a:solidFill>
                <a:srgbClr val="1D3145"/>
              </a:solidFill>
              <a:latin typeface="Verdana" panose="020B0604030504040204" pitchFamily="34" charset="0"/>
              <a:ea typeface="Verdana" panose="020B0604030504040204" pitchFamily="34" charset="0"/>
              <a:cs typeface="Calibri"/>
            </a:endParaRPr>
          </a:p>
        </p:txBody>
      </p:sp>
      <p:cxnSp>
        <p:nvCxnSpPr>
          <p:cNvPr id="60" name="Straight Arrow Connector 59">
            <a:extLst>
              <a:ext uri="{FF2B5EF4-FFF2-40B4-BE49-F238E27FC236}">
                <a16:creationId xmlns:a16="http://schemas.microsoft.com/office/drawing/2014/main" id="{E362C595-F004-4FC4-86AE-F4CE1850BFA1}"/>
              </a:ext>
            </a:extLst>
          </p:cNvPr>
          <p:cNvCxnSpPr/>
          <p:nvPr/>
        </p:nvCxnSpPr>
        <p:spPr>
          <a:xfrm>
            <a:off x="4504669" y="1510656"/>
            <a:ext cx="5816" cy="3080524"/>
          </a:xfrm>
          <a:prstGeom prst="straightConnector1">
            <a:avLst/>
          </a:prstGeom>
          <a:ln>
            <a:solidFill>
              <a:srgbClr val="1D3145"/>
            </a:solidFill>
          </a:ln>
        </p:spPr>
        <p:style>
          <a:lnRef idx="1">
            <a:schemeClr val="dk1"/>
          </a:lnRef>
          <a:fillRef idx="0">
            <a:schemeClr val="dk1"/>
          </a:fillRef>
          <a:effectRef idx="0">
            <a:schemeClr val="dk1"/>
          </a:effectRef>
          <a:fontRef idx="minor">
            <a:schemeClr val="tx1"/>
          </a:fontRef>
        </p:style>
      </p:cxnSp>
      <p:sp>
        <p:nvSpPr>
          <p:cNvPr id="61" name="Oval 60">
            <a:extLst>
              <a:ext uri="{FF2B5EF4-FFF2-40B4-BE49-F238E27FC236}">
                <a16:creationId xmlns:a16="http://schemas.microsoft.com/office/drawing/2014/main" id="{001E6C08-516D-43AE-B7B2-B2D2C619874A}"/>
              </a:ext>
            </a:extLst>
          </p:cNvPr>
          <p:cNvSpPr/>
          <p:nvPr/>
        </p:nvSpPr>
        <p:spPr>
          <a:xfrm>
            <a:off x="4305079" y="2681424"/>
            <a:ext cx="398399" cy="401702"/>
          </a:xfrm>
          <a:prstGeom prst="ellipse">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B62CB2D3-FE86-4557-9656-78E46CB52D2D}"/>
              </a:ext>
            </a:extLst>
          </p:cNvPr>
          <p:cNvSpPr/>
          <p:nvPr/>
        </p:nvSpPr>
        <p:spPr>
          <a:xfrm>
            <a:off x="4401447" y="2758142"/>
            <a:ext cx="244892" cy="247853"/>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F71405-AAA4-45C9-9E60-168C1E615319}"/>
              </a:ext>
            </a:extLst>
          </p:cNvPr>
          <p:cNvSpPr/>
          <p:nvPr/>
        </p:nvSpPr>
        <p:spPr>
          <a:xfrm>
            <a:off x="5011727" y="3342189"/>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20" name="TextBox 19">
            <a:extLst>
              <a:ext uri="{FF2B5EF4-FFF2-40B4-BE49-F238E27FC236}">
                <a16:creationId xmlns:a16="http://schemas.microsoft.com/office/drawing/2014/main" id="{889BC3FC-060B-478F-9A75-FA002134C252}"/>
              </a:ext>
            </a:extLst>
          </p:cNvPr>
          <p:cNvSpPr txBox="1"/>
          <p:nvPr/>
        </p:nvSpPr>
        <p:spPr>
          <a:xfrm>
            <a:off x="4896892" y="2775554"/>
            <a:ext cx="361293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66675" defTabSz="457189">
              <a:spcBef>
                <a:spcPts val="600"/>
              </a:spcBef>
              <a:spcAft>
                <a:spcPts val="75"/>
              </a:spcAft>
            </a:pPr>
            <a:r>
              <a:rPr lang="en-AU" sz="1050" i="1" dirty="0">
                <a:solidFill>
                  <a:srgbClr val="1D3145"/>
                </a:solidFill>
                <a:latin typeface="Verdana" panose="020B0604030504040204" pitchFamily="34" charset="0"/>
                <a:ea typeface="Verdana" panose="020B0604030504040204" pitchFamily="34" charset="0"/>
                <a:cs typeface="Calibri"/>
              </a:rPr>
              <a:t>“We can’t use Covid as an excuse – put your best foot forward and delight new customers”</a:t>
            </a:r>
            <a:endParaRPr lang="en-AU" sz="900" i="1" dirty="0">
              <a:solidFill>
                <a:srgbClr val="1D3145"/>
              </a:solidFill>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15A33AAF-1F31-7343-A006-71B6550E6EAE}"/>
              </a:ext>
            </a:extLst>
          </p:cNvPr>
          <p:cNvSpPr/>
          <p:nvPr/>
        </p:nvSpPr>
        <p:spPr>
          <a:xfrm>
            <a:off x="5026328" y="3998763"/>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Tree>
    <p:extLst>
      <p:ext uri="{BB962C8B-B14F-4D97-AF65-F5344CB8AC3E}">
        <p14:creationId xmlns:p14="http://schemas.microsoft.com/office/powerpoint/2010/main" val="138564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idx="4294967295"/>
          </p:nvPr>
        </p:nvSpPr>
        <p:spPr>
          <a:xfrm>
            <a:off x="998538" y="233363"/>
            <a:ext cx="8145462" cy="349250"/>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Despite reduced volume, social licence remains fragile in a post-Covid world</a:t>
            </a:r>
          </a:p>
        </p:txBody>
      </p:sp>
      <p:sp>
        <p:nvSpPr>
          <p:cNvPr id="11" name="Rectangle 10">
            <a:extLst>
              <a:ext uri="{FF2B5EF4-FFF2-40B4-BE49-F238E27FC236}">
                <a16:creationId xmlns:a16="http://schemas.microsoft.com/office/drawing/2014/main" id="{5E073A8C-95CE-4C0F-9DF5-622C9B5D468F}"/>
              </a:ext>
            </a:extLst>
          </p:cNvPr>
          <p:cNvSpPr/>
          <p:nvPr/>
        </p:nvSpPr>
        <p:spPr>
          <a:xfrm>
            <a:off x="-4121" y="864110"/>
            <a:ext cx="9148121" cy="4271507"/>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5" name="Rectangle 4">
            <a:extLst>
              <a:ext uri="{FF2B5EF4-FFF2-40B4-BE49-F238E27FC236}">
                <a16:creationId xmlns:a16="http://schemas.microsoft.com/office/drawing/2014/main" id="{1D02C0BC-FEA6-40E1-8548-73466BFFD5E0}"/>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9" name="Content Placeholder 2">
            <a:extLst>
              <a:ext uri="{FF2B5EF4-FFF2-40B4-BE49-F238E27FC236}">
                <a16:creationId xmlns:a16="http://schemas.microsoft.com/office/drawing/2014/main" id="{B5A91AE7-EA61-4930-99B9-7E7BE6BED7D2}"/>
              </a:ext>
            </a:extLst>
          </p:cNvPr>
          <p:cNvSpPr txBox="1">
            <a:spLocks/>
          </p:cNvSpPr>
          <p:nvPr/>
        </p:nvSpPr>
        <p:spPr bwMode="auto">
          <a:xfrm>
            <a:off x="458786" y="894336"/>
            <a:ext cx="2673054"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2000" b="1" dirty="0">
                <a:solidFill>
                  <a:schemeClr val="bg1"/>
                </a:solidFill>
                <a:latin typeface="Verdana" panose="020B0604030504040204" pitchFamily="34" charset="0"/>
                <a:ea typeface="Verdana" panose="020B0604030504040204" pitchFamily="34" charset="0"/>
                <a:cs typeface="Calibri"/>
              </a:rPr>
              <a:t>THEME THREE: SOCIAL LICENCE</a:t>
            </a:r>
            <a:endParaRPr lang="en-AU" sz="2000" i="1" dirty="0">
              <a:solidFill>
                <a:schemeClr val="bg1"/>
              </a:solidFill>
              <a:latin typeface="Verdana" panose="020B0604030504040204" pitchFamily="34" charset="0"/>
              <a:ea typeface="Verdana" panose="020B0604030504040204" pitchFamily="34" charset="0"/>
              <a:cs typeface="Calibri"/>
            </a:endParaRPr>
          </a:p>
        </p:txBody>
      </p:sp>
      <p:sp>
        <p:nvSpPr>
          <p:cNvPr id="18" name="TextBox 17">
            <a:extLst>
              <a:ext uri="{FF2B5EF4-FFF2-40B4-BE49-F238E27FC236}">
                <a16:creationId xmlns:a16="http://schemas.microsoft.com/office/drawing/2014/main" id="{9FD8A363-AE27-4E46-892D-9143D79E2F63}"/>
              </a:ext>
            </a:extLst>
          </p:cNvPr>
          <p:cNvSpPr txBox="1"/>
          <p:nvPr/>
        </p:nvSpPr>
        <p:spPr>
          <a:xfrm>
            <a:off x="224944" y="2819218"/>
            <a:ext cx="1816961" cy="2005677"/>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a:solidFill>
                  <a:schemeClr val="bg1"/>
                </a:solidFill>
                <a:latin typeface="Verdana" panose="020B0604030504040204" pitchFamily="34" charset="0"/>
                <a:ea typeface="Verdana" panose="020B0604030504040204" pitchFamily="34" charset="0"/>
                <a:cs typeface="Calibri"/>
              </a:rPr>
              <a:t>Kiwis loved having NZ to themselves in our bubble</a:t>
            </a:r>
            <a:endParaRPr lang="en-US">
              <a:solidFill>
                <a:schemeClr val="bg1"/>
              </a:solidFill>
              <a:latin typeface="Verdana" panose="020B0604030504040204" pitchFamily="34" charset="0"/>
              <a:ea typeface="Verdana" panose="020B0604030504040204" pitchFamily="34" charset="0"/>
            </a:endParaRPr>
          </a:p>
          <a:p>
            <a:pPr algn="ctr">
              <a:spcBef>
                <a:spcPts val="750"/>
              </a:spcBef>
            </a:pPr>
            <a:r>
              <a:rPr lang="en-AU" sz="1125" i="1">
                <a:solidFill>
                  <a:schemeClr val="bg1"/>
                </a:solidFill>
                <a:latin typeface="Verdana" panose="020B0604030504040204" pitchFamily="34" charset="0"/>
                <a:ea typeface="Verdana" panose="020B0604030504040204" pitchFamily="34" charset="0"/>
                <a:cs typeface="Calibri"/>
              </a:rPr>
              <a:t>As well as the old fear of “too many tourists”, we now also have a new “fear of Covid”</a:t>
            </a:r>
            <a:br>
              <a:rPr lang="en-AU" sz="1125" i="1">
                <a:solidFill>
                  <a:schemeClr val="bg1"/>
                </a:solidFill>
                <a:latin typeface="Verdana" panose="020B0604030504040204" pitchFamily="34" charset="0"/>
                <a:ea typeface="Verdana" panose="020B0604030504040204" pitchFamily="34" charset="0"/>
                <a:cs typeface="Calibri"/>
              </a:rPr>
            </a:br>
            <a:r>
              <a:rPr lang="en-AU" sz="1125" i="1">
                <a:solidFill>
                  <a:schemeClr val="bg1"/>
                </a:solidFill>
                <a:latin typeface="Verdana" panose="020B0604030504040204" pitchFamily="34" charset="0"/>
                <a:ea typeface="Verdana" panose="020B0604030504040204" pitchFamily="34" charset="0"/>
                <a:cs typeface="Calibri"/>
              </a:rPr>
              <a:t>and a wariness of change</a:t>
            </a:r>
            <a:endParaRPr lang="en-AU">
              <a:solidFill>
                <a:schemeClr val="bg1"/>
              </a:solidFill>
              <a:latin typeface="Verdana" panose="020B0604030504040204" pitchFamily="34" charset="0"/>
              <a:ea typeface="Verdana" panose="020B0604030504040204" pitchFamily="34" charset="0"/>
            </a:endParaRPr>
          </a:p>
          <a:p>
            <a:pPr algn="ctr">
              <a:spcBef>
                <a:spcPts val="750"/>
              </a:spcBef>
            </a:pPr>
            <a:endParaRPr lang="en-AU" sz="1125">
              <a:solidFill>
                <a:schemeClr val="bg1"/>
              </a:solidFill>
              <a:latin typeface="Verdana" panose="020B0604030504040204" pitchFamily="34" charset="0"/>
              <a:ea typeface="Verdana" panose="020B0604030504040204" pitchFamily="34" charset="0"/>
              <a:cs typeface="Calibri"/>
            </a:endParaRPr>
          </a:p>
        </p:txBody>
      </p:sp>
      <p:sp>
        <p:nvSpPr>
          <p:cNvPr id="23" name="TextBox 22">
            <a:extLst>
              <a:ext uri="{FF2B5EF4-FFF2-40B4-BE49-F238E27FC236}">
                <a16:creationId xmlns:a16="http://schemas.microsoft.com/office/drawing/2014/main" id="{1F433D2A-67D7-4491-A3A8-82B9F9DF9628}"/>
              </a:ext>
            </a:extLst>
          </p:cNvPr>
          <p:cNvSpPr txBox="1"/>
          <p:nvPr/>
        </p:nvSpPr>
        <p:spPr>
          <a:xfrm>
            <a:off x="2379879" y="2819218"/>
            <a:ext cx="1800362" cy="93487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125">
                <a:solidFill>
                  <a:schemeClr val="bg1"/>
                </a:solidFill>
                <a:latin typeface="Verdana" panose="020B0604030504040204" pitchFamily="34" charset="0"/>
                <a:ea typeface="Verdana" panose="020B0604030504040204" pitchFamily="34" charset="0"/>
                <a:cs typeface="Calibri"/>
              </a:rPr>
              <a:t>Infrastructure concerns may not be able to be addressed as Government faces fiscal hole</a:t>
            </a:r>
            <a:endParaRPr lang="en-US" sz="1125" i="1">
              <a:solidFill>
                <a:schemeClr val="bg1"/>
              </a:solidFill>
              <a:latin typeface="Verdana" panose="020B0604030504040204" pitchFamily="34" charset="0"/>
              <a:ea typeface="Verdana" panose="020B0604030504040204" pitchFamily="34" charset="0"/>
              <a:cs typeface="Calibri"/>
            </a:endParaRPr>
          </a:p>
        </p:txBody>
      </p:sp>
      <p:sp>
        <p:nvSpPr>
          <p:cNvPr id="24" name="TextBox 23">
            <a:extLst>
              <a:ext uri="{FF2B5EF4-FFF2-40B4-BE49-F238E27FC236}">
                <a16:creationId xmlns:a16="http://schemas.microsoft.com/office/drawing/2014/main" id="{792F1C8C-66BF-4585-BECE-2551793E05A6}"/>
              </a:ext>
            </a:extLst>
          </p:cNvPr>
          <p:cNvSpPr txBox="1"/>
          <p:nvPr/>
        </p:nvSpPr>
        <p:spPr>
          <a:xfrm>
            <a:off x="4435988" y="2819218"/>
            <a:ext cx="2279961" cy="1281120"/>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dirty="0">
                <a:solidFill>
                  <a:schemeClr val="bg1"/>
                </a:solidFill>
                <a:latin typeface="Verdana" panose="020B0604030504040204" pitchFamily="34" charset="0"/>
                <a:ea typeface="Verdana" panose="020B0604030504040204" pitchFamily="34" charset="0"/>
                <a:cs typeface="Calibri"/>
              </a:rPr>
              <a:t>Unsafe driving, “toileting issues” and traffic congestion are still a thing with domestic only – but that doesn’t mean Kiwis will welcome international visitors with open arms</a:t>
            </a:r>
          </a:p>
        </p:txBody>
      </p:sp>
      <p:sp>
        <p:nvSpPr>
          <p:cNvPr id="26" name="TextBox 25">
            <a:extLst>
              <a:ext uri="{FF2B5EF4-FFF2-40B4-BE49-F238E27FC236}">
                <a16:creationId xmlns:a16="http://schemas.microsoft.com/office/drawing/2014/main" id="{472DB2FD-F76C-4EF9-BFF0-DA2591A74D5E}"/>
              </a:ext>
            </a:extLst>
          </p:cNvPr>
          <p:cNvSpPr txBox="1"/>
          <p:nvPr/>
        </p:nvSpPr>
        <p:spPr>
          <a:xfrm>
            <a:off x="6876258" y="2819218"/>
            <a:ext cx="2042794" cy="1454244"/>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dirty="0">
                <a:solidFill>
                  <a:schemeClr val="bg1"/>
                </a:solidFill>
                <a:latin typeface="Verdana" panose="020B0604030504040204" pitchFamily="34" charset="0"/>
                <a:ea typeface="Verdana" panose="020B0604030504040204" pitchFamily="34" charset="0"/>
                <a:cs typeface="Calibri"/>
              </a:rPr>
              <a:t>There will be no lessening of community and government focus on social license issues, even though our sector is doing it tough. Recovery may add more challenges in the near term</a:t>
            </a:r>
            <a:endParaRPr lang="en-US" dirty="0">
              <a:solidFill>
                <a:schemeClr val="bg1"/>
              </a:solidFill>
              <a:latin typeface="Verdana" panose="020B0604030504040204" pitchFamily="34" charset="0"/>
              <a:ea typeface="Verdana" panose="020B0604030504040204" pitchFamily="34" charset="0"/>
            </a:endParaRPr>
          </a:p>
        </p:txBody>
      </p:sp>
      <p:cxnSp>
        <p:nvCxnSpPr>
          <p:cNvPr id="37" name="Straight Arrow Connector 36">
            <a:extLst>
              <a:ext uri="{FF2B5EF4-FFF2-40B4-BE49-F238E27FC236}">
                <a16:creationId xmlns:a16="http://schemas.microsoft.com/office/drawing/2014/main" id="{17B1366B-B266-4354-8427-83FFD85DFF91}"/>
              </a:ext>
            </a:extLst>
          </p:cNvPr>
          <p:cNvCxnSpPr>
            <a:cxnSpLocks/>
          </p:cNvCxnSpPr>
          <p:nvPr/>
        </p:nvCxnSpPr>
        <p:spPr>
          <a:xfrm>
            <a:off x="2124131" y="1990050"/>
            <a:ext cx="0" cy="2198272"/>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14BE2269-63A8-4E1A-9DEA-21682BA01E68}"/>
              </a:ext>
            </a:extLst>
          </p:cNvPr>
          <p:cNvCxnSpPr>
            <a:cxnSpLocks/>
          </p:cNvCxnSpPr>
          <p:nvPr/>
        </p:nvCxnSpPr>
        <p:spPr>
          <a:xfrm>
            <a:off x="4420040" y="2001176"/>
            <a:ext cx="0" cy="2181755"/>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AF2110A-19DB-4650-B900-02F5A2C66DFF}"/>
              </a:ext>
            </a:extLst>
          </p:cNvPr>
          <p:cNvCxnSpPr>
            <a:cxnSpLocks/>
          </p:cNvCxnSpPr>
          <p:nvPr/>
        </p:nvCxnSpPr>
        <p:spPr>
          <a:xfrm>
            <a:off x="6715951" y="2072636"/>
            <a:ext cx="0" cy="2115686"/>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927C474-F377-D44D-8187-21901ABB78F0}"/>
              </a:ext>
            </a:extLst>
          </p:cNvPr>
          <p:cNvSpPr txBox="1"/>
          <p:nvPr/>
        </p:nvSpPr>
        <p:spPr>
          <a:xfrm>
            <a:off x="2252582" y="4507894"/>
            <a:ext cx="4338392" cy="415498"/>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Bef>
                <a:spcPts val="750"/>
              </a:spcBef>
            </a:pPr>
            <a:r>
              <a:rPr lang="en-AU" sz="1125" i="1">
                <a:solidFill>
                  <a:schemeClr val="bg1"/>
                </a:solidFill>
                <a:latin typeface="Verdana" panose="020B0604030504040204" pitchFamily="34" charset="0"/>
                <a:ea typeface="Verdana" panose="020B0604030504040204" pitchFamily="34" charset="0"/>
                <a:cs typeface="Calibri"/>
              </a:rPr>
              <a:t>"Inclusion and participation in domestic tourism</a:t>
            </a:r>
            <a:br>
              <a:rPr lang="en-AU" sz="1125" i="1">
                <a:solidFill>
                  <a:schemeClr val="bg1"/>
                </a:solidFill>
                <a:latin typeface="Verdana" panose="020B0604030504040204" pitchFamily="34" charset="0"/>
                <a:ea typeface="Verdana" panose="020B0604030504040204" pitchFamily="34" charset="0"/>
                <a:cs typeface="Calibri"/>
              </a:rPr>
            </a:br>
            <a:r>
              <a:rPr lang="en-AU" sz="1125" i="1">
                <a:solidFill>
                  <a:schemeClr val="bg1"/>
                </a:solidFill>
                <a:latin typeface="Verdana" panose="020B0604030504040204" pitchFamily="34" charset="0"/>
                <a:ea typeface="Verdana" panose="020B0604030504040204" pitchFamily="34" charset="0"/>
                <a:cs typeface="Calibri"/>
              </a:rPr>
              <a:t>drives economic resilience - and social licence"</a:t>
            </a:r>
            <a:endParaRPr lang="en-US">
              <a:solidFill>
                <a:schemeClr val="bg1"/>
              </a:solidFill>
              <a:latin typeface="Verdana" panose="020B0604030504040204" pitchFamily="34" charset="0"/>
              <a:ea typeface="Verdana" panose="020B0604030504040204" pitchFamily="34" charset="0"/>
            </a:endParaRPr>
          </a:p>
        </p:txBody>
      </p:sp>
      <p:sp>
        <p:nvSpPr>
          <p:cNvPr id="7" name="Content Placeholder 2">
            <a:extLst>
              <a:ext uri="{FF2B5EF4-FFF2-40B4-BE49-F238E27FC236}">
                <a16:creationId xmlns:a16="http://schemas.microsoft.com/office/drawing/2014/main" id="{6E8E4DB5-7B9A-4DCD-ADBE-B3399D6AF2CA}"/>
              </a:ext>
            </a:extLst>
          </p:cNvPr>
          <p:cNvSpPr txBox="1">
            <a:spLocks/>
          </p:cNvSpPr>
          <p:nvPr/>
        </p:nvSpPr>
        <p:spPr bwMode="auto">
          <a:xfrm>
            <a:off x="3793230" y="1461713"/>
            <a:ext cx="1369476" cy="4662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AU" sz="1500">
                <a:solidFill>
                  <a:schemeClr val="bg1"/>
                </a:solidFill>
                <a:latin typeface="Trebuchet MS"/>
                <a:ea typeface="ＭＳ Ｐゴシック"/>
                <a:cs typeface="Calibri"/>
              </a:rPr>
              <a:t>Insights</a:t>
            </a:r>
            <a:endParaRPr lang="en-US" sz="2800"/>
          </a:p>
          <a:p>
            <a:pPr marL="266700" indent="-200025"/>
            <a:endParaRPr lang="en-AU" sz="1500">
              <a:solidFill>
                <a:schemeClr val="bg1"/>
              </a:solidFill>
              <a:latin typeface="Trebuchet MS"/>
              <a:ea typeface="ＭＳ Ｐゴシック"/>
            </a:endParaRPr>
          </a:p>
          <a:p>
            <a:pPr marL="66675" indent="0">
              <a:buNone/>
            </a:pPr>
            <a:endParaRPr lang="en-AU" sz="1500">
              <a:solidFill>
                <a:schemeClr val="bg1"/>
              </a:solidFill>
              <a:latin typeface="Trebuchet MS"/>
              <a:ea typeface="ＭＳ Ｐゴシック"/>
            </a:endParaRPr>
          </a:p>
        </p:txBody>
      </p:sp>
      <p:pic>
        <p:nvPicPr>
          <p:cNvPr id="8" name="Picture 28" descr="Icon&#10;&#10;Description automatically generated">
            <a:extLst>
              <a:ext uri="{FF2B5EF4-FFF2-40B4-BE49-F238E27FC236}">
                <a16:creationId xmlns:a16="http://schemas.microsoft.com/office/drawing/2014/main" id="{CDCB73D1-50F4-4E42-BE0A-625AB9D8D37E}"/>
              </a:ext>
            </a:extLst>
          </p:cNvPr>
          <p:cNvPicPr>
            <a:picLocks noChangeAspect="1"/>
          </p:cNvPicPr>
          <p:nvPr/>
        </p:nvPicPr>
        <p:blipFill>
          <a:blip r:embed="rId3"/>
          <a:stretch>
            <a:fillRect/>
          </a:stretch>
        </p:blipFill>
        <p:spPr>
          <a:xfrm>
            <a:off x="3048821" y="2185120"/>
            <a:ext cx="504771" cy="487510"/>
          </a:xfrm>
          <a:prstGeom prst="rect">
            <a:avLst/>
          </a:prstGeom>
        </p:spPr>
      </p:pic>
      <p:pic>
        <p:nvPicPr>
          <p:cNvPr id="9" name="Picture 9" descr="Icon&#10;&#10;Description automatically generated">
            <a:extLst>
              <a:ext uri="{FF2B5EF4-FFF2-40B4-BE49-F238E27FC236}">
                <a16:creationId xmlns:a16="http://schemas.microsoft.com/office/drawing/2014/main" id="{1D17CFDB-90B6-4988-8CC6-D3A091F87EE3}"/>
              </a:ext>
            </a:extLst>
          </p:cNvPr>
          <p:cNvPicPr>
            <a:picLocks noChangeAspect="1"/>
          </p:cNvPicPr>
          <p:nvPr/>
        </p:nvPicPr>
        <p:blipFill>
          <a:blip r:embed="rId4"/>
          <a:stretch>
            <a:fillRect/>
          </a:stretch>
        </p:blipFill>
        <p:spPr>
          <a:xfrm>
            <a:off x="5333281" y="2143969"/>
            <a:ext cx="483080" cy="486245"/>
          </a:xfrm>
          <a:prstGeom prst="rect">
            <a:avLst/>
          </a:prstGeom>
        </p:spPr>
      </p:pic>
      <p:grpSp>
        <p:nvGrpSpPr>
          <p:cNvPr id="27" name="Group 26">
            <a:extLst>
              <a:ext uri="{FF2B5EF4-FFF2-40B4-BE49-F238E27FC236}">
                <a16:creationId xmlns:a16="http://schemas.microsoft.com/office/drawing/2014/main" id="{10AE9E4A-F247-4398-BEC5-B5654D44124F}"/>
              </a:ext>
            </a:extLst>
          </p:cNvPr>
          <p:cNvGrpSpPr/>
          <p:nvPr/>
        </p:nvGrpSpPr>
        <p:grpSpPr>
          <a:xfrm>
            <a:off x="896070" y="2184405"/>
            <a:ext cx="563954" cy="483549"/>
            <a:chOff x="1324155" y="2970049"/>
            <a:chExt cx="751938" cy="644732"/>
          </a:xfrm>
        </p:grpSpPr>
        <p:pic>
          <p:nvPicPr>
            <p:cNvPr id="10" name="Picture 11" descr="Icon&#10;&#10;Description automatically generated">
              <a:extLst>
                <a:ext uri="{FF2B5EF4-FFF2-40B4-BE49-F238E27FC236}">
                  <a16:creationId xmlns:a16="http://schemas.microsoft.com/office/drawing/2014/main" id="{72AA537C-7566-446F-B241-79ED96F454E3}"/>
                </a:ext>
              </a:extLst>
            </p:cNvPr>
            <p:cNvPicPr>
              <a:picLocks noChangeAspect="1"/>
            </p:cNvPicPr>
            <p:nvPr/>
          </p:nvPicPr>
          <p:blipFill>
            <a:blip r:embed="rId5"/>
            <a:stretch>
              <a:fillRect/>
            </a:stretch>
          </p:blipFill>
          <p:spPr>
            <a:xfrm>
              <a:off x="1324155" y="2970049"/>
              <a:ext cx="640511" cy="644732"/>
            </a:xfrm>
            <a:prstGeom prst="rect">
              <a:avLst/>
            </a:prstGeom>
          </p:spPr>
        </p:pic>
        <p:sp>
          <p:nvSpPr>
            <p:cNvPr id="14" name="TextBox 13">
              <a:extLst>
                <a:ext uri="{FF2B5EF4-FFF2-40B4-BE49-F238E27FC236}">
                  <a16:creationId xmlns:a16="http://schemas.microsoft.com/office/drawing/2014/main" id="{13CFC9BD-559C-4B22-A71B-02B234C512C1}"/>
                </a:ext>
              </a:extLst>
            </p:cNvPr>
            <p:cNvSpPr txBox="1"/>
            <p:nvPr/>
          </p:nvSpPr>
          <p:spPr>
            <a:xfrm>
              <a:off x="1475118" y="3171645"/>
              <a:ext cx="60097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AU" sz="900">
                  <a:solidFill>
                    <a:schemeClr val="bg1"/>
                  </a:solidFill>
                </a:rPr>
                <a:t>NZ</a:t>
              </a:r>
              <a:endParaRPr lang="en-US" sz="900">
                <a:solidFill>
                  <a:schemeClr val="bg1"/>
                </a:solidFill>
              </a:endParaRPr>
            </a:p>
          </p:txBody>
        </p:sp>
      </p:grpSp>
      <p:pic>
        <p:nvPicPr>
          <p:cNvPr id="16" name="Picture 16" descr="Icon&#10;&#10;Description automatically generated">
            <a:extLst>
              <a:ext uri="{FF2B5EF4-FFF2-40B4-BE49-F238E27FC236}">
                <a16:creationId xmlns:a16="http://schemas.microsoft.com/office/drawing/2014/main" id="{A65F64EC-BF5D-4B4B-B886-24FEB2578938}"/>
              </a:ext>
            </a:extLst>
          </p:cNvPr>
          <p:cNvPicPr>
            <a:picLocks noChangeAspect="1"/>
          </p:cNvPicPr>
          <p:nvPr/>
        </p:nvPicPr>
        <p:blipFill>
          <a:blip r:embed="rId6"/>
          <a:stretch>
            <a:fillRect/>
          </a:stretch>
        </p:blipFill>
        <p:spPr>
          <a:xfrm>
            <a:off x="7578845" y="2117011"/>
            <a:ext cx="485776" cy="486246"/>
          </a:xfrm>
          <a:prstGeom prst="rect">
            <a:avLst/>
          </a:prstGeom>
        </p:spPr>
      </p:pic>
    </p:spTree>
    <p:extLst>
      <p:ext uri="{BB962C8B-B14F-4D97-AF65-F5344CB8AC3E}">
        <p14:creationId xmlns:p14="http://schemas.microsoft.com/office/powerpoint/2010/main" val="111029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108FB2-8525-4CD5-974A-4A2538E251F9}"/>
              </a:ext>
            </a:extLst>
          </p:cNvPr>
          <p:cNvSpPr>
            <a:spLocks noGrp="1"/>
          </p:cNvSpPr>
          <p:nvPr>
            <p:ph type="sldNum" sz="quarter" idx="12"/>
          </p:nvPr>
        </p:nvSpPr>
        <p:spPr/>
        <p:txBody>
          <a:bodyPr/>
          <a:lstStyle/>
          <a:p>
            <a:fld id="{2EA0C24B-6756-4EA9-BE32-8B1714B8CA92}" type="slidenum">
              <a:rPr lang="en-NZ" smtClean="0"/>
              <a:pPr/>
              <a:t>2</a:t>
            </a:fld>
            <a:endParaRPr lang="en-NZ" dirty="0"/>
          </a:p>
        </p:txBody>
      </p:sp>
      <p:pic>
        <p:nvPicPr>
          <p:cNvPr id="4" name="Picture 3">
            <a:extLst>
              <a:ext uri="{FF2B5EF4-FFF2-40B4-BE49-F238E27FC236}">
                <a16:creationId xmlns:a16="http://schemas.microsoft.com/office/drawing/2014/main" id="{B8051F85-A82C-4BA9-8381-EEA3B4C30DEB}"/>
              </a:ext>
            </a:extLst>
          </p:cNvPr>
          <p:cNvPicPr>
            <a:picLocks noChangeAspect="1"/>
          </p:cNvPicPr>
          <p:nvPr/>
        </p:nvPicPr>
        <p:blipFill>
          <a:blip r:embed="rId3"/>
          <a:stretch>
            <a:fillRect/>
          </a:stretch>
        </p:blipFill>
        <p:spPr>
          <a:xfrm>
            <a:off x="611560" y="32236"/>
            <a:ext cx="7708800" cy="4623634"/>
          </a:xfrm>
          <a:prstGeom prst="rect">
            <a:avLst/>
          </a:prstGeom>
        </p:spPr>
      </p:pic>
    </p:spTree>
    <p:extLst>
      <p:ext uri="{BB962C8B-B14F-4D97-AF65-F5344CB8AC3E}">
        <p14:creationId xmlns:p14="http://schemas.microsoft.com/office/powerpoint/2010/main" val="1837575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idx="4294967295"/>
          </p:nvPr>
        </p:nvSpPr>
        <p:spPr>
          <a:xfrm>
            <a:off x="914400" y="79375"/>
            <a:ext cx="8229600" cy="639763"/>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Despite reduced volume, social licence remains fragile in a post-Covid world</a:t>
            </a:r>
            <a:endParaRPr lang="en-NZ" sz="2000" b="1" i="1" dirty="0">
              <a:solidFill>
                <a:srgbClr val="53565A"/>
              </a:solidFill>
              <a:latin typeface="Verdana" panose="020B0604030504040204" pitchFamily="34" charset="0"/>
              <a:ea typeface="Verdana" panose="020B0604030504040204" pitchFamily="34" charset="0"/>
              <a:cs typeface="Calibri"/>
            </a:endParaRPr>
          </a:p>
        </p:txBody>
      </p:sp>
      <p:sp>
        <p:nvSpPr>
          <p:cNvPr id="32" name="Content Placeholder 2">
            <a:extLst>
              <a:ext uri="{FF2B5EF4-FFF2-40B4-BE49-F238E27FC236}">
                <a16:creationId xmlns:a16="http://schemas.microsoft.com/office/drawing/2014/main" id="{5B09EEAD-DA57-45CC-91F2-C174614D2573}"/>
              </a:ext>
            </a:extLst>
          </p:cNvPr>
          <p:cNvSpPr>
            <a:spLocks noGrp="1"/>
          </p:cNvSpPr>
          <p:nvPr>
            <p:ph idx="4294967295"/>
          </p:nvPr>
        </p:nvSpPr>
        <p:spPr>
          <a:xfrm>
            <a:off x="0" y="1365250"/>
            <a:ext cx="3748088" cy="2708275"/>
          </a:xfrm>
        </p:spPr>
        <p:txBody>
          <a:bodyPr>
            <a:normAutofit fontScale="92500" lnSpcReduction="20000"/>
          </a:bodyPr>
          <a:lstStyle/>
          <a:p>
            <a:pPr marL="0" indent="0">
              <a:buNone/>
            </a:pPr>
            <a:r>
              <a:rPr lang="en-AU" sz="1500" b="1" dirty="0">
                <a:solidFill>
                  <a:srgbClr val="1D3145"/>
                </a:solidFill>
                <a:latin typeface="Verdana" panose="020B0604030504040204" pitchFamily="34" charset="0"/>
                <a:ea typeface="Verdana" panose="020B0604030504040204" pitchFamily="34" charset="0"/>
                <a:cs typeface="Calibri"/>
              </a:rPr>
              <a:t>Actions – now</a:t>
            </a:r>
            <a:endParaRPr lang="en-US" dirty="0">
              <a:latin typeface="Verdana" panose="020B0604030504040204" pitchFamily="34" charset="0"/>
              <a:ea typeface="Verdana" panose="020B0604030504040204" pitchFamily="34" charset="0"/>
            </a:endParaRPr>
          </a:p>
          <a:p>
            <a:pPr marL="266700" indent="-200025"/>
            <a:r>
              <a:rPr lang="en-AU" sz="1200" dirty="0">
                <a:solidFill>
                  <a:srgbClr val="1D3145"/>
                </a:solidFill>
                <a:latin typeface="Verdana" panose="020B0604030504040204" pitchFamily="34" charset="0"/>
                <a:ea typeface="Verdana" panose="020B0604030504040204" pitchFamily="34" charset="0"/>
                <a:cs typeface="Calibri"/>
              </a:rPr>
              <a:t>Continue to welcome domestic visitors – particularly local community</a:t>
            </a:r>
          </a:p>
          <a:p>
            <a:pPr marL="266700" indent="-200025"/>
            <a:r>
              <a:rPr lang="en-AU" sz="1200" dirty="0">
                <a:solidFill>
                  <a:srgbClr val="1D3145"/>
                </a:solidFill>
                <a:latin typeface="Verdana" panose="020B0604030504040204" pitchFamily="34" charset="0"/>
                <a:ea typeface="Verdana" panose="020B0604030504040204" pitchFamily="34" charset="0"/>
                <a:cs typeface="Calibri"/>
              </a:rPr>
              <a:t>Encourage Govt to continue TNZ domestic mandate</a:t>
            </a:r>
            <a:endParaRPr lang="en-AU" sz="1200" dirty="0">
              <a:latin typeface="Verdana" panose="020B0604030504040204" pitchFamily="34" charset="0"/>
              <a:ea typeface="Verdana" panose="020B0604030504040204" pitchFamily="34" charset="0"/>
            </a:endParaRPr>
          </a:p>
          <a:p>
            <a:pPr marL="266700" indent="-200025"/>
            <a:r>
              <a:rPr lang="en-AU" sz="1200" dirty="0">
                <a:solidFill>
                  <a:srgbClr val="1D3145"/>
                </a:solidFill>
                <a:latin typeface="Verdana" panose="020B0604030504040204" pitchFamily="34" charset="0"/>
                <a:ea typeface="Verdana" panose="020B0604030504040204" pitchFamily="34" charset="0"/>
                <a:cs typeface="Calibri"/>
              </a:rPr>
              <a:t>Align your brand and values with your community</a:t>
            </a:r>
          </a:p>
          <a:p>
            <a:pPr lvl="1">
              <a:buFont typeface="Courier New" panose="02070309020205020404" pitchFamily="49" charset="0"/>
              <a:buChar char="o"/>
            </a:pPr>
            <a:r>
              <a:rPr lang="en-AU" sz="1200" dirty="0">
                <a:solidFill>
                  <a:srgbClr val="1D3145"/>
                </a:solidFill>
                <a:latin typeface="Verdana" panose="020B0604030504040204" pitchFamily="34" charset="0"/>
                <a:ea typeface="Verdana" panose="020B0604030504040204" pitchFamily="34" charset="0"/>
                <a:cs typeface="Calibri"/>
              </a:rPr>
              <a:t>Embrace local culture and values authentically</a:t>
            </a:r>
            <a:endParaRPr lang="en-US" sz="1200" dirty="0">
              <a:solidFill>
                <a:srgbClr val="1D3145"/>
              </a:solidFill>
              <a:latin typeface="Verdana" panose="020B0604030504040204" pitchFamily="34" charset="0"/>
              <a:ea typeface="Verdana" panose="020B0604030504040204" pitchFamily="34" charset="0"/>
              <a:cs typeface="Calibri"/>
            </a:endParaRPr>
          </a:p>
          <a:p>
            <a:pPr lvl="1">
              <a:buFont typeface="Courier New" panose="02070309020205020404" pitchFamily="49" charset="0"/>
              <a:buChar char="o"/>
            </a:pPr>
            <a:r>
              <a:rPr lang="en-AU" sz="1200" dirty="0">
                <a:solidFill>
                  <a:srgbClr val="1D3145"/>
                </a:solidFill>
                <a:latin typeface="Verdana" panose="020B0604030504040204" pitchFamily="34" charset="0"/>
                <a:ea typeface="Verdana" panose="020B0604030504040204" pitchFamily="34" charset="0"/>
                <a:cs typeface="Calibri"/>
              </a:rPr>
              <a:t>Make your community proud – do well by doing good</a:t>
            </a:r>
          </a:p>
          <a:p>
            <a:pPr marL="266700" indent="-200025"/>
            <a:r>
              <a:rPr lang="en-AU" sz="1200" dirty="0">
                <a:solidFill>
                  <a:srgbClr val="1D3145"/>
                </a:solidFill>
                <a:latin typeface="Verdana" panose="020B0604030504040204" pitchFamily="34" charset="0"/>
                <a:ea typeface="Verdana" panose="020B0604030504040204" pitchFamily="34" charset="0"/>
                <a:cs typeface="Calibri"/>
              </a:rPr>
              <a:t>Encourage your customers to embrace Tiaki Promise</a:t>
            </a:r>
          </a:p>
          <a:p>
            <a:pPr marL="266700" indent="-200025"/>
            <a:r>
              <a:rPr lang="en-AU" sz="1200" dirty="0">
                <a:solidFill>
                  <a:srgbClr val="1D3145"/>
                </a:solidFill>
                <a:latin typeface="Verdana" panose="020B0604030504040204" pitchFamily="34" charset="0"/>
                <a:ea typeface="Verdana" panose="020B0604030504040204" pitchFamily="34" charset="0"/>
                <a:cs typeface="Calibri"/>
              </a:rPr>
              <a:t>Participate in destination management planning (DMP) processes through your Local RTO</a:t>
            </a:r>
          </a:p>
        </p:txBody>
      </p:sp>
      <p:sp>
        <p:nvSpPr>
          <p:cNvPr id="7" name="Rectangle 6">
            <a:extLst>
              <a:ext uri="{FF2B5EF4-FFF2-40B4-BE49-F238E27FC236}">
                <a16:creationId xmlns:a16="http://schemas.microsoft.com/office/drawing/2014/main" id="{B023BCC6-FBA3-41A4-ABC5-FE6F18C514C6}"/>
              </a:ext>
            </a:extLst>
          </p:cNvPr>
          <p:cNvSpPr/>
          <p:nvPr/>
        </p:nvSpPr>
        <p:spPr>
          <a:xfrm>
            <a:off x="-579" y="874306"/>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6" name="Content Placeholder 2">
            <a:extLst>
              <a:ext uri="{FF2B5EF4-FFF2-40B4-BE49-F238E27FC236}">
                <a16:creationId xmlns:a16="http://schemas.microsoft.com/office/drawing/2014/main" id="{F555B197-EA09-4469-AC59-E2C7E2640C50}"/>
              </a:ext>
            </a:extLst>
          </p:cNvPr>
          <p:cNvSpPr txBox="1">
            <a:spLocks/>
          </p:cNvSpPr>
          <p:nvPr/>
        </p:nvSpPr>
        <p:spPr bwMode="auto">
          <a:xfrm>
            <a:off x="458786" y="894336"/>
            <a:ext cx="3515784" cy="34674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200" b="1" dirty="0">
                <a:solidFill>
                  <a:schemeClr val="bg1"/>
                </a:solidFill>
                <a:latin typeface="Verdana" panose="020B0604030504040204" pitchFamily="34" charset="0"/>
                <a:ea typeface="Verdana" panose="020B0604030504040204" pitchFamily="34" charset="0"/>
                <a:cs typeface="Calibri"/>
              </a:rPr>
              <a:t>THEME THREE: SOCIAL LICENCE</a:t>
            </a:r>
            <a:endParaRPr lang="en-AU" sz="1200" i="1" dirty="0">
              <a:solidFill>
                <a:schemeClr val="bg1"/>
              </a:solidFill>
              <a:latin typeface="Verdana" panose="020B0604030504040204" pitchFamily="34" charset="0"/>
              <a:ea typeface="Verdana" panose="020B0604030504040204" pitchFamily="34" charset="0"/>
              <a:cs typeface="Calibri"/>
            </a:endParaRPr>
          </a:p>
        </p:txBody>
      </p:sp>
      <p:sp>
        <p:nvSpPr>
          <p:cNvPr id="34" name="Content Placeholder 2">
            <a:extLst>
              <a:ext uri="{FF2B5EF4-FFF2-40B4-BE49-F238E27FC236}">
                <a16:creationId xmlns:a16="http://schemas.microsoft.com/office/drawing/2014/main" id="{DE1B7547-6007-48DC-8FE7-90B6598B0D3E}"/>
              </a:ext>
            </a:extLst>
          </p:cNvPr>
          <p:cNvSpPr txBox="1">
            <a:spLocks/>
          </p:cNvSpPr>
          <p:nvPr/>
        </p:nvSpPr>
        <p:spPr bwMode="auto">
          <a:xfrm>
            <a:off x="5024748" y="1324051"/>
            <a:ext cx="3860153" cy="250251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AU" sz="1500" b="1" dirty="0">
                <a:solidFill>
                  <a:srgbClr val="1D3145"/>
                </a:solidFill>
                <a:latin typeface="Verdana" panose="020B0604030504040204" pitchFamily="34" charset="0"/>
                <a:ea typeface="Verdana" panose="020B0604030504040204" pitchFamily="34" charset="0"/>
                <a:cs typeface="Calibri"/>
              </a:rPr>
              <a:t>Actions – longer term</a:t>
            </a:r>
            <a:endParaRPr lang="en-US" sz="2800" dirty="0">
              <a:latin typeface="Verdana" panose="020B0604030504040204" pitchFamily="34" charset="0"/>
              <a:ea typeface="Verdana" panose="020B0604030504040204" pitchFamily="34" charset="0"/>
            </a:endParaRPr>
          </a:p>
          <a:p>
            <a:pPr marL="266700" indent="-200025"/>
            <a:r>
              <a:rPr lang="en-AU" sz="1050" dirty="0">
                <a:solidFill>
                  <a:srgbClr val="1D3145"/>
                </a:solidFill>
                <a:latin typeface="Verdana" panose="020B0604030504040204" pitchFamily="34" charset="0"/>
                <a:ea typeface="Verdana" panose="020B0604030504040204" pitchFamily="34" charset="0"/>
                <a:cs typeface="Calibri"/>
              </a:rPr>
              <a:t>Implement outcomes from Responsible Camping reform</a:t>
            </a:r>
            <a:endParaRPr lang="en-US" sz="1050" dirty="0">
              <a:solidFill>
                <a:srgbClr val="1D3145"/>
              </a:solidFill>
              <a:latin typeface="Verdana" panose="020B0604030504040204" pitchFamily="34" charset="0"/>
              <a:ea typeface="Verdana" panose="020B0604030504040204" pitchFamily="34" charset="0"/>
              <a:cs typeface="Calibri"/>
            </a:endParaRPr>
          </a:p>
          <a:p>
            <a:pPr marL="266700" indent="-200025"/>
            <a:r>
              <a:rPr lang="en-AU" sz="1050" dirty="0">
                <a:solidFill>
                  <a:srgbClr val="1D3145"/>
                </a:solidFill>
                <a:latin typeface="Verdana" panose="020B0604030504040204" pitchFamily="34" charset="0"/>
                <a:ea typeface="Verdana" panose="020B0604030504040204" pitchFamily="34" charset="0"/>
                <a:cs typeface="Calibri"/>
              </a:rPr>
              <a:t>Engage with central and local government on shared infrastructure and funding models </a:t>
            </a:r>
          </a:p>
          <a:p>
            <a:pPr marL="266700" indent="-200025"/>
            <a:r>
              <a:rPr lang="en-AU" sz="1050" dirty="0">
                <a:solidFill>
                  <a:srgbClr val="1D3145"/>
                </a:solidFill>
                <a:latin typeface="Verdana" panose="020B0604030504040204" pitchFamily="34" charset="0"/>
                <a:ea typeface="Verdana" panose="020B0604030504040204" pitchFamily="34" charset="0"/>
                <a:cs typeface="Calibri"/>
              </a:rPr>
              <a:t>Define what we mean by 'value’ – agreed set of measures with industry and government</a:t>
            </a:r>
            <a:endParaRPr lang="en-AU" sz="2800" dirty="0">
              <a:latin typeface="Verdana" panose="020B0604030504040204" pitchFamily="34" charset="0"/>
              <a:ea typeface="Verdana" panose="020B0604030504040204" pitchFamily="34" charset="0"/>
            </a:endParaRPr>
          </a:p>
          <a:p>
            <a:pPr marL="266700" indent="-200025"/>
            <a:r>
              <a:rPr lang="en-AU" sz="1050" dirty="0">
                <a:solidFill>
                  <a:srgbClr val="1D3145"/>
                </a:solidFill>
                <a:latin typeface="Verdana" panose="020B0604030504040204" pitchFamily="34" charset="0"/>
                <a:ea typeface="Verdana" panose="020B0604030504040204" pitchFamily="34" charset="0"/>
                <a:cs typeface="Calibri"/>
              </a:rPr>
              <a:t>Expand Tiaki Promise approach – deliver to four capitals</a:t>
            </a:r>
            <a:endParaRPr lang="en-AU" sz="1050" strike="sngStrike" dirty="0">
              <a:solidFill>
                <a:srgbClr val="1D3145"/>
              </a:solidFill>
              <a:latin typeface="Verdana" panose="020B0604030504040204" pitchFamily="34" charset="0"/>
              <a:ea typeface="Verdana" panose="020B0604030504040204" pitchFamily="34" charset="0"/>
              <a:cs typeface="Calibri"/>
            </a:endParaRPr>
          </a:p>
          <a:p>
            <a:pPr marL="266700" indent="-200025"/>
            <a:r>
              <a:rPr lang="en-AU" sz="1050" dirty="0">
                <a:solidFill>
                  <a:srgbClr val="1D3145"/>
                </a:solidFill>
                <a:latin typeface="Verdana" panose="020B0604030504040204" pitchFamily="34" charset="0"/>
                <a:ea typeface="Verdana" panose="020B0604030504040204" pitchFamily="34" charset="0"/>
                <a:cs typeface="Calibri"/>
              </a:rPr>
              <a:t>Commit to a sustainable future:</a:t>
            </a:r>
            <a:endParaRPr lang="en-AU" sz="2800" dirty="0">
              <a:latin typeface="Verdana" panose="020B0604030504040204" pitchFamily="34" charset="0"/>
              <a:ea typeface="Verdana" panose="020B0604030504040204" pitchFamily="34" charset="0"/>
            </a:endParaRPr>
          </a:p>
          <a:p>
            <a:pPr marL="514350" lvl="1" indent="-171450">
              <a:buFont typeface="Courier New" panose="02070309020205020404" pitchFamily="49" charset="0"/>
              <a:buChar char="o"/>
            </a:pPr>
            <a:r>
              <a:rPr lang="en-AU" sz="1050" dirty="0">
                <a:solidFill>
                  <a:srgbClr val="1D3145"/>
                </a:solidFill>
                <a:latin typeface="Verdana" panose="020B0604030504040204" pitchFamily="34" charset="0"/>
                <a:ea typeface="Verdana" panose="020B0604030504040204" pitchFamily="34" charset="0"/>
                <a:cs typeface="Calibri"/>
              </a:rPr>
              <a:t>TIA Sustainability Commitment</a:t>
            </a:r>
          </a:p>
          <a:p>
            <a:pPr marL="514350" lvl="1" indent="-171450">
              <a:buFont typeface="Courier New" panose="02070309020205020404" pitchFamily="49" charset="0"/>
              <a:buChar char="o"/>
            </a:pPr>
            <a:r>
              <a:rPr lang="en-AU" sz="1050" dirty="0">
                <a:solidFill>
                  <a:srgbClr val="1D3145"/>
                </a:solidFill>
                <a:latin typeface="Verdana" panose="020B0604030504040204" pitchFamily="34" charset="0"/>
                <a:ea typeface="Verdana" panose="020B0604030504040204" pitchFamily="34" charset="0"/>
                <a:cs typeface="Calibri"/>
              </a:rPr>
              <a:t>Transition to low carbon</a:t>
            </a:r>
          </a:p>
          <a:p>
            <a:pPr marL="666274" lvl="1" indent="-200025"/>
            <a:endParaRPr lang="en-AU" sz="1050" dirty="0">
              <a:solidFill>
                <a:srgbClr val="1D3145"/>
              </a:solidFill>
              <a:latin typeface="Verdana" panose="020B0604030504040204" pitchFamily="34" charset="0"/>
              <a:ea typeface="Verdana" panose="020B0604030504040204" pitchFamily="34" charset="0"/>
              <a:cs typeface="Calibri"/>
            </a:endParaRPr>
          </a:p>
          <a:p>
            <a:pPr marL="666274" lvl="1" indent="-200025"/>
            <a:endParaRPr lang="en-AU" sz="851" dirty="0">
              <a:solidFill>
                <a:srgbClr val="1D3145"/>
              </a:solidFill>
              <a:latin typeface="Verdana" panose="020B0604030504040204" pitchFamily="34" charset="0"/>
              <a:ea typeface="Verdana" panose="020B0604030504040204" pitchFamily="34" charset="0"/>
              <a:cs typeface="Calibri"/>
            </a:endParaRPr>
          </a:p>
        </p:txBody>
      </p:sp>
      <p:grpSp>
        <p:nvGrpSpPr>
          <p:cNvPr id="43" name="Group 42">
            <a:extLst>
              <a:ext uri="{FF2B5EF4-FFF2-40B4-BE49-F238E27FC236}">
                <a16:creationId xmlns:a16="http://schemas.microsoft.com/office/drawing/2014/main" id="{FD3CF633-6F0C-419C-A7B6-8BF44118D54F}"/>
              </a:ext>
            </a:extLst>
          </p:cNvPr>
          <p:cNvGrpSpPr/>
          <p:nvPr/>
        </p:nvGrpSpPr>
        <p:grpSpPr>
          <a:xfrm>
            <a:off x="4305079" y="1510656"/>
            <a:ext cx="398399" cy="3080524"/>
            <a:chOff x="5740106" y="2014207"/>
            <a:chExt cx="531198" cy="4107365"/>
          </a:xfrm>
        </p:grpSpPr>
        <p:cxnSp>
          <p:nvCxnSpPr>
            <p:cNvPr id="40" name="Straight Arrow Connector 39">
              <a:extLst>
                <a:ext uri="{FF2B5EF4-FFF2-40B4-BE49-F238E27FC236}">
                  <a16:creationId xmlns:a16="http://schemas.microsoft.com/office/drawing/2014/main" id="{D986543B-A6AD-41B2-9B8E-273DB34DD973}"/>
                </a:ext>
              </a:extLst>
            </p:cNvPr>
            <p:cNvCxnSpPr/>
            <p:nvPr/>
          </p:nvCxnSpPr>
          <p:spPr>
            <a:xfrm>
              <a:off x="6006225" y="2014207"/>
              <a:ext cx="7755" cy="4107365"/>
            </a:xfrm>
            <a:prstGeom prst="straightConnector1">
              <a:avLst/>
            </a:prstGeom>
            <a:ln>
              <a:solidFill>
                <a:srgbClr val="1D3145"/>
              </a:solidFill>
            </a:ln>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8576FF48-072A-4F85-9AAC-DE96A12F04CB}"/>
                </a:ext>
              </a:extLst>
            </p:cNvPr>
            <p:cNvSpPr/>
            <p:nvPr/>
          </p:nvSpPr>
          <p:spPr>
            <a:xfrm>
              <a:off x="5740106" y="3575232"/>
              <a:ext cx="531198" cy="535602"/>
            </a:xfrm>
            <a:prstGeom prst="ellipse">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2" name="Arrow: Right 41">
              <a:extLst>
                <a:ext uri="{FF2B5EF4-FFF2-40B4-BE49-F238E27FC236}">
                  <a16:creationId xmlns:a16="http://schemas.microsoft.com/office/drawing/2014/main" id="{AAE0BCBA-489E-4EB7-B773-2DB5B283D64A}"/>
                </a:ext>
              </a:extLst>
            </p:cNvPr>
            <p:cNvSpPr/>
            <p:nvPr/>
          </p:nvSpPr>
          <p:spPr>
            <a:xfrm>
              <a:off x="5868595" y="3677523"/>
              <a:ext cx="326523" cy="330470"/>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94AEE36D-46D6-8F40-9D52-E9942E2D8389}"/>
              </a:ext>
            </a:extLst>
          </p:cNvPr>
          <p:cNvSpPr txBox="1">
            <a:spLocks/>
          </p:cNvSpPr>
          <p:nvPr/>
        </p:nvSpPr>
        <p:spPr bwMode="auto">
          <a:xfrm>
            <a:off x="425484" y="4275496"/>
            <a:ext cx="3515956" cy="2900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66675" indent="0">
              <a:spcAft>
                <a:spcPts val="75"/>
              </a:spcAft>
              <a:buNone/>
            </a:pPr>
            <a:r>
              <a:rPr lang="en-NZ" sz="1050" i="1">
                <a:solidFill>
                  <a:srgbClr val="1D3145"/>
                </a:solidFill>
                <a:latin typeface="Verdana" panose="020B0604030504040204" pitchFamily="34" charset="0"/>
                <a:ea typeface="Verdana" panose="020B0604030504040204" pitchFamily="34" charset="0"/>
                <a:cs typeface="Calibri"/>
              </a:rPr>
              <a:t>“We had too many… now we don’t want any”</a:t>
            </a:r>
            <a:endParaRPr lang="en-US" sz="1050" i="1">
              <a:solidFill>
                <a:srgbClr val="1D3145"/>
              </a:solidFill>
              <a:latin typeface="Verdana" panose="020B0604030504040204" pitchFamily="34" charset="0"/>
              <a:ea typeface="Verdana" panose="020B0604030504040204" pitchFamily="34" charset="0"/>
              <a:cs typeface="Calibri"/>
            </a:endParaRPr>
          </a:p>
        </p:txBody>
      </p:sp>
      <p:sp>
        <p:nvSpPr>
          <p:cNvPr id="14" name="Content Placeholder 2">
            <a:extLst>
              <a:ext uri="{FF2B5EF4-FFF2-40B4-BE49-F238E27FC236}">
                <a16:creationId xmlns:a16="http://schemas.microsoft.com/office/drawing/2014/main" id="{59570D8A-A0EA-874C-9EDA-CDAD9E2AF3AC}"/>
              </a:ext>
            </a:extLst>
          </p:cNvPr>
          <p:cNvSpPr txBox="1">
            <a:spLocks/>
          </p:cNvSpPr>
          <p:nvPr/>
        </p:nvSpPr>
        <p:spPr bwMode="auto">
          <a:xfrm>
            <a:off x="5023689" y="4275495"/>
            <a:ext cx="3515956" cy="4716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66675" indent="0">
              <a:spcAft>
                <a:spcPts val="75"/>
              </a:spcAft>
              <a:buNone/>
            </a:pPr>
            <a:r>
              <a:rPr lang="en-NZ" sz="1050" i="1">
                <a:solidFill>
                  <a:srgbClr val="1D3145"/>
                </a:solidFill>
                <a:latin typeface="Verdana" panose="020B0604030504040204" pitchFamily="34" charset="0"/>
                <a:ea typeface="Verdana" panose="020B0604030504040204" pitchFamily="34" charset="0"/>
                <a:cs typeface="Calibri"/>
              </a:rPr>
              <a:t>“It is our responsibility to ensure that visitors contribute positively to our communities”</a:t>
            </a:r>
            <a:endParaRPr lang="en-US" sz="1050" i="1">
              <a:solidFill>
                <a:srgbClr val="1D3145"/>
              </a:solidFill>
              <a:latin typeface="Verdana" panose="020B0604030504040204" pitchFamily="34" charset="0"/>
              <a:ea typeface="Verdana" panose="020B0604030504040204" pitchFamily="34" charset="0"/>
              <a:cs typeface="Calibri"/>
            </a:endParaRPr>
          </a:p>
        </p:txBody>
      </p:sp>
      <p:sp>
        <p:nvSpPr>
          <p:cNvPr id="15" name="Rectangle 14">
            <a:extLst>
              <a:ext uri="{FF2B5EF4-FFF2-40B4-BE49-F238E27FC236}">
                <a16:creationId xmlns:a16="http://schemas.microsoft.com/office/drawing/2014/main" id="{9108A66B-0E95-A94B-86F0-E69321AD1BFD}"/>
              </a:ext>
            </a:extLst>
          </p:cNvPr>
          <p:cNvSpPr/>
          <p:nvPr/>
        </p:nvSpPr>
        <p:spPr>
          <a:xfrm>
            <a:off x="5091093" y="4127333"/>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7" name="Rectangle 16">
            <a:extLst>
              <a:ext uri="{FF2B5EF4-FFF2-40B4-BE49-F238E27FC236}">
                <a16:creationId xmlns:a16="http://schemas.microsoft.com/office/drawing/2014/main" id="{8DCB85F4-1849-D946-9647-1AB250D2B40A}"/>
              </a:ext>
            </a:extLst>
          </p:cNvPr>
          <p:cNvSpPr/>
          <p:nvPr/>
        </p:nvSpPr>
        <p:spPr>
          <a:xfrm>
            <a:off x="518625" y="4153673"/>
            <a:ext cx="397883" cy="46785"/>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Tree>
    <p:extLst>
      <p:ext uri="{BB962C8B-B14F-4D97-AF65-F5344CB8AC3E}">
        <p14:creationId xmlns:p14="http://schemas.microsoft.com/office/powerpoint/2010/main" val="280584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BD0-CA78-48FE-A6FB-C75D3EC85DDD}"/>
              </a:ext>
            </a:extLst>
          </p:cNvPr>
          <p:cNvSpPr>
            <a:spLocks noGrp="1"/>
          </p:cNvSpPr>
          <p:nvPr>
            <p:ph type="title"/>
          </p:nvPr>
        </p:nvSpPr>
        <p:spPr>
          <a:xfrm>
            <a:off x="457200" y="295837"/>
            <a:ext cx="8229600" cy="311972"/>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Roadmap for businesses (individual actions)</a:t>
            </a:r>
            <a:endParaRPr lang="en-US" sz="2000" b="1" dirty="0">
              <a:solidFill>
                <a:srgbClr val="53565A"/>
              </a:solidFill>
              <a:latin typeface="Verdana" panose="020B0604030504040204" pitchFamily="34" charset="0"/>
              <a:ea typeface="Verdana" panose="020B0604030504040204" pitchFamily="34" charset="0"/>
            </a:endParaRPr>
          </a:p>
        </p:txBody>
      </p:sp>
      <p:sp>
        <p:nvSpPr>
          <p:cNvPr id="4" name="Content Placeholder 2">
            <a:extLst>
              <a:ext uri="{FF2B5EF4-FFF2-40B4-BE49-F238E27FC236}">
                <a16:creationId xmlns:a16="http://schemas.microsoft.com/office/drawing/2014/main" id="{CD1F2876-8573-46D0-8E65-81ED2B99A4F6}"/>
              </a:ext>
            </a:extLst>
          </p:cNvPr>
          <p:cNvSpPr>
            <a:spLocks noGrp="1"/>
          </p:cNvSpPr>
          <p:nvPr>
            <p:ph idx="1"/>
          </p:nvPr>
        </p:nvSpPr>
        <p:spPr>
          <a:xfrm>
            <a:off x="1382496" y="2750148"/>
            <a:ext cx="2390353" cy="1541273"/>
          </a:xfrm>
        </p:spPr>
        <p:txBody>
          <a:bodyPr/>
          <a:lstStyle/>
          <a:p>
            <a:pPr marL="266700" indent="-137160"/>
            <a:r>
              <a:rPr lang="en-AU" sz="900" dirty="0">
                <a:solidFill>
                  <a:srgbClr val="FFFFFF"/>
                </a:solidFill>
                <a:latin typeface="Verdana" panose="020B0604030504040204" pitchFamily="34" charset="0"/>
                <a:ea typeface="Verdana" panose="020B0604030504040204" pitchFamily="34" charset="0"/>
                <a:cs typeface="Calibri"/>
              </a:rPr>
              <a:t>Be an attractive and flexible employer</a:t>
            </a:r>
            <a:endParaRPr lang="en-US" dirty="0">
              <a:latin typeface="Verdana" panose="020B0604030504040204" pitchFamily="34" charset="0"/>
              <a:ea typeface="Verdana" panose="020B0604030504040204" pitchFamily="34" charset="0"/>
            </a:endParaRPr>
          </a:p>
          <a:p>
            <a:pPr marL="266700" indent="-137160"/>
            <a:r>
              <a:rPr lang="en-AU" sz="900" dirty="0">
                <a:solidFill>
                  <a:srgbClr val="FFFFFF"/>
                </a:solidFill>
                <a:latin typeface="Verdana" panose="020B0604030504040204" pitchFamily="34" charset="0"/>
                <a:ea typeface="Verdana" panose="020B0604030504040204" pitchFamily="34" charset="0"/>
                <a:cs typeface="Calibri"/>
              </a:rPr>
              <a:t>Create your own hire Kiwis strategy</a:t>
            </a:r>
          </a:p>
          <a:p>
            <a:pPr marL="266700" indent="-137160"/>
            <a:r>
              <a:rPr lang="en-AU" sz="900" dirty="0">
                <a:solidFill>
                  <a:srgbClr val="FFFFFF"/>
                </a:solidFill>
                <a:latin typeface="Verdana" panose="020B0604030504040204" pitchFamily="34" charset="0"/>
                <a:ea typeface="Verdana" panose="020B0604030504040204" pitchFamily="34" charset="0"/>
                <a:cs typeface="Calibri"/>
              </a:rPr>
              <a:t>Collaborate with other employers in your region</a:t>
            </a:r>
          </a:p>
        </p:txBody>
      </p:sp>
      <p:sp>
        <p:nvSpPr>
          <p:cNvPr id="6" name="Rectangle 5">
            <a:extLst>
              <a:ext uri="{FF2B5EF4-FFF2-40B4-BE49-F238E27FC236}">
                <a16:creationId xmlns:a16="http://schemas.microsoft.com/office/drawing/2014/main" id="{63CC87F6-1D1A-E940-A055-31895D612999}"/>
              </a:ext>
            </a:extLst>
          </p:cNvPr>
          <p:cNvSpPr/>
          <p:nvPr/>
        </p:nvSpPr>
        <p:spPr>
          <a:xfrm>
            <a:off x="0" y="4800057"/>
            <a:ext cx="9144000" cy="34344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DF89145-FE9E-4410-91C3-9F24130A27A8}"/>
              </a:ext>
            </a:extLst>
          </p:cNvPr>
          <p:cNvSpPr/>
          <p:nvPr/>
        </p:nvSpPr>
        <p:spPr>
          <a:xfrm>
            <a:off x="-579" y="876930"/>
            <a:ext cx="9148121" cy="4268774"/>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panose="020B0604030504040204" pitchFamily="34" charset="0"/>
              <a:ea typeface="Verdana" panose="020B0604030504040204" pitchFamily="34" charset="0"/>
              <a:cs typeface="Verdana"/>
            </a:endParaRPr>
          </a:p>
        </p:txBody>
      </p:sp>
      <p:sp>
        <p:nvSpPr>
          <p:cNvPr id="109" name="TextBox 108">
            <a:extLst>
              <a:ext uri="{FF2B5EF4-FFF2-40B4-BE49-F238E27FC236}">
                <a16:creationId xmlns:a16="http://schemas.microsoft.com/office/drawing/2014/main" id="{942725C4-BBFE-441A-9530-8EAE04743D82}"/>
              </a:ext>
            </a:extLst>
          </p:cNvPr>
          <p:cNvSpPr txBox="1"/>
          <p:nvPr/>
        </p:nvSpPr>
        <p:spPr>
          <a:xfrm>
            <a:off x="4866774" y="1112374"/>
            <a:ext cx="164723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rgbClr val="1D3145"/>
                </a:solidFill>
                <a:ea typeface="+mn-lt"/>
                <a:cs typeface="+mn-lt"/>
              </a:rPr>
              <a:t>Haves and have nots = </a:t>
            </a:r>
            <a:br>
              <a:rPr lang="en-NZ" sz="1050">
                <a:solidFill>
                  <a:srgbClr val="1D3145"/>
                </a:solidFill>
                <a:ea typeface="+mn-lt"/>
                <a:cs typeface="+mn-lt"/>
              </a:rPr>
            </a:br>
            <a:r>
              <a:rPr lang="en-NZ" sz="1050">
                <a:solidFill>
                  <a:srgbClr val="1D3145"/>
                </a:solidFill>
                <a:ea typeface="+mn-lt"/>
                <a:cs typeface="+mn-lt"/>
              </a:rPr>
              <a:t>UNEVEN Recovery</a:t>
            </a:r>
          </a:p>
        </p:txBody>
      </p:sp>
      <p:sp>
        <p:nvSpPr>
          <p:cNvPr id="110" name="TextBox 109">
            <a:extLst>
              <a:ext uri="{FF2B5EF4-FFF2-40B4-BE49-F238E27FC236}">
                <a16:creationId xmlns:a16="http://schemas.microsoft.com/office/drawing/2014/main" id="{E4A5C117-11DA-4489-AFF9-D9A54067A435}"/>
              </a:ext>
            </a:extLst>
          </p:cNvPr>
          <p:cNvSpPr txBox="1"/>
          <p:nvPr/>
        </p:nvSpPr>
        <p:spPr>
          <a:xfrm>
            <a:off x="1465118" y="1120578"/>
            <a:ext cx="1696453"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rgbClr val="1D3145"/>
                </a:solidFill>
                <a:ea typeface="+mn-lt"/>
                <a:cs typeface="+mn-lt"/>
              </a:rPr>
              <a:t>WEDGE = </a:t>
            </a:r>
            <a:br>
              <a:rPr lang="en-NZ" sz="1050">
                <a:solidFill>
                  <a:srgbClr val="1D3145"/>
                </a:solidFill>
                <a:ea typeface="+mn-lt"/>
                <a:cs typeface="+mn-lt"/>
              </a:rPr>
            </a:br>
            <a:r>
              <a:rPr lang="en-NZ" sz="1050">
                <a:solidFill>
                  <a:srgbClr val="1D3145"/>
                </a:solidFill>
                <a:ea typeface="+mn-lt"/>
                <a:cs typeface="+mn-lt"/>
              </a:rPr>
              <a:t>uncertain recovery</a:t>
            </a:r>
            <a:endParaRPr lang="en-US"/>
          </a:p>
          <a:p>
            <a:endParaRPr lang="en-NZ" sz="1050">
              <a:solidFill>
                <a:srgbClr val="1D3145"/>
              </a:solidFill>
              <a:ea typeface="+mn-lt"/>
              <a:cs typeface="+mn-lt"/>
            </a:endParaRPr>
          </a:p>
        </p:txBody>
      </p:sp>
      <p:cxnSp>
        <p:nvCxnSpPr>
          <p:cNvPr id="149" name="Straight Arrow Connector 148">
            <a:extLst>
              <a:ext uri="{FF2B5EF4-FFF2-40B4-BE49-F238E27FC236}">
                <a16:creationId xmlns:a16="http://schemas.microsoft.com/office/drawing/2014/main" id="{03BA6EB1-14F5-4B9B-A5FA-56DBB4DC5BC9}"/>
              </a:ext>
            </a:extLst>
          </p:cNvPr>
          <p:cNvCxnSpPr>
            <a:cxnSpLocks/>
          </p:cNvCxnSpPr>
          <p:nvPr/>
        </p:nvCxnSpPr>
        <p:spPr>
          <a:xfrm flipV="1">
            <a:off x="3773065" y="1836127"/>
            <a:ext cx="9749" cy="2190383"/>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2" name="Pentagon 33">
            <a:extLst>
              <a:ext uri="{FF2B5EF4-FFF2-40B4-BE49-F238E27FC236}">
                <a16:creationId xmlns:a16="http://schemas.microsoft.com/office/drawing/2014/main" id="{D97AFD43-65DD-4803-B066-DF5316D471F6}"/>
              </a:ext>
            </a:extLst>
          </p:cNvPr>
          <p:cNvSpPr/>
          <p:nvPr/>
        </p:nvSpPr>
        <p:spPr>
          <a:xfrm rot="5400000">
            <a:off x="7095851" y="1072370"/>
            <a:ext cx="824276" cy="2352790"/>
          </a:xfrm>
          <a:prstGeom prst="homePlate">
            <a:avLst/>
          </a:prstGeom>
          <a:solidFill>
            <a:srgbClr val="5AB0D3"/>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33" name="Pentagon 33">
            <a:extLst>
              <a:ext uri="{FF2B5EF4-FFF2-40B4-BE49-F238E27FC236}">
                <a16:creationId xmlns:a16="http://schemas.microsoft.com/office/drawing/2014/main" id="{FE51C65B-E031-4C86-B736-9EBC82CAB022}"/>
              </a:ext>
            </a:extLst>
          </p:cNvPr>
          <p:cNvSpPr/>
          <p:nvPr/>
        </p:nvSpPr>
        <p:spPr>
          <a:xfrm rot="5400000">
            <a:off x="2127574" y="1072369"/>
            <a:ext cx="824276" cy="2352790"/>
          </a:xfrm>
          <a:prstGeom prst="homePlate">
            <a:avLst/>
          </a:prstGeom>
          <a:solidFill>
            <a:srgbClr val="5AB0D3"/>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34" name="Pentagon 33">
            <a:extLst>
              <a:ext uri="{FF2B5EF4-FFF2-40B4-BE49-F238E27FC236}">
                <a16:creationId xmlns:a16="http://schemas.microsoft.com/office/drawing/2014/main" id="{80660D09-F740-4977-BE78-6810BC2FB1E2}"/>
              </a:ext>
            </a:extLst>
          </p:cNvPr>
          <p:cNvSpPr/>
          <p:nvPr/>
        </p:nvSpPr>
        <p:spPr>
          <a:xfrm rot="5400000">
            <a:off x="4607668" y="1072368"/>
            <a:ext cx="824276" cy="2352790"/>
          </a:xfrm>
          <a:prstGeom prst="homePlate">
            <a:avLst/>
          </a:prstGeom>
          <a:solidFill>
            <a:srgbClr val="5AB0D3"/>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5" name="TextBox 4">
            <a:extLst>
              <a:ext uri="{FF2B5EF4-FFF2-40B4-BE49-F238E27FC236}">
                <a16:creationId xmlns:a16="http://schemas.microsoft.com/office/drawing/2014/main" id="{6FE96048-AFBE-454C-8A20-11EDC6621794}"/>
              </a:ext>
            </a:extLst>
          </p:cNvPr>
          <p:cNvSpPr txBox="1"/>
          <p:nvPr/>
        </p:nvSpPr>
        <p:spPr>
          <a:xfrm>
            <a:off x="6563944" y="1871718"/>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1D3145"/>
                </a:solidFill>
                <a:latin typeface="Verdana" panose="020B0604030504040204" pitchFamily="34" charset="0"/>
                <a:ea typeface="Verdana" panose="020B0604030504040204" pitchFamily="34" charset="0"/>
                <a:cs typeface="+mn-lt"/>
              </a:rPr>
              <a:t>SOCIAL LICENCE</a:t>
            </a:r>
            <a:endParaRPr lang="en-GB" dirty="0">
              <a:solidFill>
                <a:srgbClr val="1D3145"/>
              </a:solidFill>
              <a:latin typeface="Verdana" panose="020B0604030504040204" pitchFamily="34" charset="0"/>
              <a:ea typeface="Verdana" panose="020B0604030504040204" pitchFamily="34" charset="0"/>
            </a:endParaRPr>
          </a:p>
        </p:txBody>
      </p:sp>
      <p:sp>
        <p:nvSpPr>
          <p:cNvPr id="29" name="TextBox 28">
            <a:extLst>
              <a:ext uri="{FF2B5EF4-FFF2-40B4-BE49-F238E27FC236}">
                <a16:creationId xmlns:a16="http://schemas.microsoft.com/office/drawing/2014/main" id="{56DAD6E6-9845-49B9-A3AF-EC95FCE7FB53}"/>
              </a:ext>
            </a:extLst>
          </p:cNvPr>
          <p:cNvSpPr txBox="1"/>
          <p:nvPr/>
        </p:nvSpPr>
        <p:spPr>
          <a:xfrm>
            <a:off x="1534962" y="1977067"/>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solidFill>
                  <a:srgbClr val="1D3145"/>
                </a:solidFill>
                <a:latin typeface="Verdana" panose="020B0604030504040204" pitchFamily="34" charset="0"/>
                <a:ea typeface="Verdana" panose="020B0604030504040204" pitchFamily="34" charset="0"/>
                <a:cs typeface="+mn-lt"/>
              </a:rPr>
              <a:t>  WORKFORCE</a:t>
            </a:r>
          </a:p>
          <a:p>
            <a:pPr algn="ctr"/>
            <a:endParaRPr lang="en-US">
              <a:solidFill>
                <a:srgbClr val="1D3145"/>
              </a:solidFill>
              <a:latin typeface="Verdana" panose="020B0604030504040204" pitchFamily="34" charset="0"/>
              <a:ea typeface="Verdana" panose="020B0604030504040204" pitchFamily="34" charset="0"/>
            </a:endParaRPr>
          </a:p>
        </p:txBody>
      </p:sp>
      <p:sp>
        <p:nvSpPr>
          <p:cNvPr id="30" name="TextBox 29">
            <a:extLst>
              <a:ext uri="{FF2B5EF4-FFF2-40B4-BE49-F238E27FC236}">
                <a16:creationId xmlns:a16="http://schemas.microsoft.com/office/drawing/2014/main" id="{6D06201A-0966-4DCD-94E8-CE8010940869}"/>
              </a:ext>
            </a:extLst>
          </p:cNvPr>
          <p:cNvSpPr txBox="1"/>
          <p:nvPr/>
        </p:nvSpPr>
        <p:spPr>
          <a:xfrm>
            <a:off x="4052798" y="2004025"/>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solidFill>
                  <a:srgbClr val="1D3145"/>
                </a:solidFill>
                <a:latin typeface="Verdana" panose="020B0604030504040204" pitchFamily="34" charset="0"/>
                <a:ea typeface="Verdana" panose="020B0604030504040204" pitchFamily="34" charset="0"/>
                <a:cs typeface="+mn-lt"/>
              </a:rPr>
              <a:t>  PRODUCT</a:t>
            </a:r>
            <a:endParaRPr lang="en-US">
              <a:latin typeface="Verdana" panose="020B0604030504040204" pitchFamily="34" charset="0"/>
              <a:ea typeface="Verdana" panose="020B0604030504040204" pitchFamily="34" charset="0"/>
            </a:endParaRPr>
          </a:p>
          <a:p>
            <a:pPr algn="ctr"/>
            <a:endParaRPr lang="en-US">
              <a:solidFill>
                <a:srgbClr val="1D3145"/>
              </a:solidFill>
              <a:latin typeface="Verdana" panose="020B0604030504040204" pitchFamily="34" charset="0"/>
              <a:ea typeface="Verdana" panose="020B0604030504040204" pitchFamily="34" charset="0"/>
            </a:endParaRPr>
          </a:p>
        </p:txBody>
      </p:sp>
      <p:cxnSp>
        <p:nvCxnSpPr>
          <p:cNvPr id="35" name="Straight Arrow Connector 34">
            <a:extLst>
              <a:ext uri="{FF2B5EF4-FFF2-40B4-BE49-F238E27FC236}">
                <a16:creationId xmlns:a16="http://schemas.microsoft.com/office/drawing/2014/main" id="{6AA634A9-5A0F-43B1-B6CA-E019CE6D8DB7}"/>
              </a:ext>
            </a:extLst>
          </p:cNvPr>
          <p:cNvCxnSpPr>
            <a:cxnSpLocks/>
          </p:cNvCxnSpPr>
          <p:nvPr/>
        </p:nvCxnSpPr>
        <p:spPr>
          <a:xfrm flipH="1" flipV="1">
            <a:off x="6262908" y="1836125"/>
            <a:ext cx="9120" cy="219038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A47684B4-5513-9842-8669-A82FE083FB98}"/>
              </a:ext>
            </a:extLst>
          </p:cNvPr>
          <p:cNvSpPr txBox="1"/>
          <p:nvPr/>
        </p:nvSpPr>
        <p:spPr>
          <a:xfrm>
            <a:off x="387499" y="1428292"/>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chemeClr val="bg1"/>
                </a:solidFill>
                <a:latin typeface="Verdana" panose="020B0604030504040204" pitchFamily="34" charset="0"/>
                <a:ea typeface="Verdana" panose="020B0604030504040204" pitchFamily="34" charset="0"/>
              </a:rPr>
              <a:t>WATCH </a:t>
            </a:r>
            <a:endParaRPr lang="en-GB" sz="1050">
              <a:solidFill>
                <a:schemeClr val="bg1"/>
              </a:solidFill>
              <a:latin typeface="Verdana" panose="020B0604030504040204" pitchFamily="34" charset="0"/>
              <a:ea typeface="Verdana" panose="020B0604030504040204" pitchFamily="34" charset="0"/>
            </a:endParaRPr>
          </a:p>
        </p:txBody>
      </p:sp>
      <p:sp>
        <p:nvSpPr>
          <p:cNvPr id="43" name="TextBox 42">
            <a:extLst>
              <a:ext uri="{FF2B5EF4-FFF2-40B4-BE49-F238E27FC236}">
                <a16:creationId xmlns:a16="http://schemas.microsoft.com/office/drawing/2014/main" id="{17C1CCF2-D0F9-4F4A-B643-F74F898B8F15}"/>
              </a:ext>
            </a:extLst>
          </p:cNvPr>
          <p:cNvSpPr txBox="1"/>
          <p:nvPr/>
        </p:nvSpPr>
        <p:spPr>
          <a:xfrm>
            <a:off x="387499" y="1933265"/>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chemeClr val="bg1"/>
                </a:solidFill>
                <a:latin typeface="Verdana" panose="020B0604030504040204" pitchFamily="34" charset="0"/>
                <a:ea typeface="Verdana" panose="020B0604030504040204" pitchFamily="34" charset="0"/>
              </a:rPr>
              <a:t>ACT </a:t>
            </a:r>
            <a:endParaRPr lang="en-GB" sz="1050">
              <a:solidFill>
                <a:schemeClr val="bg1"/>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E828E657-B75C-40BE-BEA6-371598449570}"/>
              </a:ext>
            </a:extLst>
          </p:cNvPr>
          <p:cNvSpPr txBox="1"/>
          <p:nvPr/>
        </p:nvSpPr>
        <p:spPr>
          <a:xfrm>
            <a:off x="3772439" y="4629689"/>
            <a:ext cx="187678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GB"/>
          </a:p>
        </p:txBody>
      </p:sp>
      <p:sp>
        <p:nvSpPr>
          <p:cNvPr id="9" name="TextBox 8">
            <a:extLst>
              <a:ext uri="{FF2B5EF4-FFF2-40B4-BE49-F238E27FC236}">
                <a16:creationId xmlns:a16="http://schemas.microsoft.com/office/drawing/2014/main" id="{2FCB7D39-346D-486A-B0E6-CD1688E71FDC}"/>
              </a:ext>
            </a:extLst>
          </p:cNvPr>
          <p:cNvSpPr txBox="1"/>
          <p:nvPr/>
        </p:nvSpPr>
        <p:spPr>
          <a:xfrm>
            <a:off x="1972704" y="4456864"/>
            <a:ext cx="6108404" cy="253916"/>
          </a:xfrm>
          <a:prstGeom prst="rect">
            <a:avLst/>
          </a:prstGeom>
          <a:noFill/>
          <a:effectLst>
            <a:glow rad="228600">
              <a:schemeClr val="accent1">
                <a:satMod val="175000"/>
                <a:alpha val="40000"/>
              </a:schemeClr>
            </a:glo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NZ" sz="1200" dirty="0">
                <a:solidFill>
                  <a:schemeClr val="bg1"/>
                </a:solidFill>
                <a:latin typeface="Verdana" panose="020B0604030504040204" pitchFamily="34" charset="0"/>
                <a:ea typeface="Verdana" panose="020B0604030504040204" pitchFamily="34" charset="0"/>
              </a:rPr>
              <a:t> </a:t>
            </a:r>
            <a:r>
              <a:rPr lang="en-NZ" sz="1200" dirty="0">
                <a:solidFill>
                  <a:schemeClr val="bg1"/>
                </a:solidFill>
                <a:effectLst>
                  <a:glow rad="228600">
                    <a:schemeClr val="accent1">
                      <a:satMod val="175000"/>
                      <a:alpha val="40000"/>
                    </a:schemeClr>
                  </a:glow>
                  <a:outerShdw blurRad="50800" dist="38100" dir="5400000" algn="t" rotWithShape="0">
                    <a:prstClr val="black">
                      <a:alpha val="40000"/>
                    </a:prstClr>
                  </a:outerShdw>
                </a:effectLst>
                <a:latin typeface="Verdana" panose="020B0604030504040204" pitchFamily="34" charset="0"/>
                <a:ea typeface="Verdana" panose="020B0604030504040204" pitchFamily="34" charset="0"/>
              </a:rPr>
              <a:t>React to the wedge and plan for all scenarios</a:t>
            </a:r>
            <a:endParaRPr lang="en-NZ" sz="1200" dirty="0">
              <a:solidFill>
                <a:schemeClr val="bg1"/>
              </a:solidFill>
              <a:effectLst>
                <a:glow rad="228600">
                  <a:schemeClr val="accent1">
                    <a:satMod val="175000"/>
                    <a:alpha val="40000"/>
                  </a:schemeClr>
                </a:glow>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lt"/>
            </a:endParaRPr>
          </a:p>
        </p:txBody>
      </p:sp>
      <p:sp>
        <p:nvSpPr>
          <p:cNvPr id="17" name="TextBox 16">
            <a:extLst>
              <a:ext uri="{FF2B5EF4-FFF2-40B4-BE49-F238E27FC236}">
                <a16:creationId xmlns:a16="http://schemas.microsoft.com/office/drawing/2014/main" id="{5A41D4E2-34FB-4767-89A2-DCF4BF655F1E}"/>
              </a:ext>
            </a:extLst>
          </p:cNvPr>
          <p:cNvSpPr txBox="1"/>
          <p:nvPr/>
        </p:nvSpPr>
        <p:spPr>
          <a:xfrm>
            <a:off x="1452051" y="1375919"/>
            <a:ext cx="7217710"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600" dirty="0">
                <a:solidFill>
                  <a:schemeClr val="bg1"/>
                </a:solidFill>
                <a:latin typeface="Verdana" panose="020B0604030504040204" pitchFamily="34" charset="0"/>
                <a:ea typeface="Verdana" panose="020B0604030504040204" pitchFamily="34" charset="0"/>
                <a:cs typeface="+mn-lt"/>
              </a:rPr>
              <a:t>WEDGE UPDATE | ROLLERCOASTER DIPS | AU LEISURE</a:t>
            </a:r>
          </a:p>
        </p:txBody>
      </p:sp>
      <p:cxnSp>
        <p:nvCxnSpPr>
          <p:cNvPr id="36" name="Straight Arrow Connector 35">
            <a:extLst>
              <a:ext uri="{FF2B5EF4-FFF2-40B4-BE49-F238E27FC236}">
                <a16:creationId xmlns:a16="http://schemas.microsoft.com/office/drawing/2014/main" id="{BCABE5EA-8807-4CB9-AC84-9DAF2982BA11}"/>
              </a:ext>
            </a:extLst>
          </p:cNvPr>
          <p:cNvCxnSpPr>
            <a:cxnSpLocks/>
          </p:cNvCxnSpPr>
          <p:nvPr/>
        </p:nvCxnSpPr>
        <p:spPr>
          <a:xfrm flipH="1" flipV="1">
            <a:off x="1380896" y="1270018"/>
            <a:ext cx="7290354" cy="4127"/>
          </a:xfrm>
          <a:prstGeom prst="straightConnector1">
            <a:avLst/>
          </a:prstGeom>
          <a:ln w="28575">
            <a:solidFill>
              <a:srgbClr val="00B0F0"/>
            </a:solidFill>
          </a:ln>
        </p:spPr>
        <p:style>
          <a:lnRef idx="1">
            <a:schemeClr val="dk1"/>
          </a:lnRef>
          <a:fillRef idx="0">
            <a:schemeClr val="dk1"/>
          </a:fillRef>
          <a:effectRef idx="0">
            <a:schemeClr val="dk1"/>
          </a:effectRef>
          <a:fontRef idx="minor">
            <a:schemeClr val="tx1"/>
          </a:fontRef>
        </p:style>
      </p:cxnSp>
      <p:sp>
        <p:nvSpPr>
          <p:cNvPr id="19" name="Arrow: Right 18">
            <a:extLst>
              <a:ext uri="{FF2B5EF4-FFF2-40B4-BE49-F238E27FC236}">
                <a16:creationId xmlns:a16="http://schemas.microsoft.com/office/drawing/2014/main" id="{94284E18-0AAA-443C-91D9-9427885967CF}"/>
              </a:ext>
            </a:extLst>
          </p:cNvPr>
          <p:cNvSpPr/>
          <p:nvPr/>
        </p:nvSpPr>
        <p:spPr>
          <a:xfrm>
            <a:off x="983230" y="1450701"/>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Arrow: Right 45">
            <a:extLst>
              <a:ext uri="{FF2B5EF4-FFF2-40B4-BE49-F238E27FC236}">
                <a16:creationId xmlns:a16="http://schemas.microsoft.com/office/drawing/2014/main" id="{4E53A9B0-3E33-49CD-ABEB-1CACC7B5885F}"/>
              </a:ext>
            </a:extLst>
          </p:cNvPr>
          <p:cNvSpPr/>
          <p:nvPr/>
        </p:nvSpPr>
        <p:spPr>
          <a:xfrm>
            <a:off x="983229" y="1952111"/>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62299CD-A5E6-5042-B98D-0AE8320561CA}"/>
              </a:ext>
            </a:extLst>
          </p:cNvPr>
          <p:cNvSpPr txBox="1"/>
          <p:nvPr/>
        </p:nvSpPr>
        <p:spPr>
          <a:xfrm>
            <a:off x="337109" y="4473081"/>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dirty="0">
                <a:solidFill>
                  <a:schemeClr val="bg1"/>
                </a:solidFill>
                <a:latin typeface="Verdana" panose="020B0604030504040204" pitchFamily="34" charset="0"/>
                <a:ea typeface="Verdana" panose="020B0604030504040204" pitchFamily="34" charset="0"/>
              </a:rPr>
              <a:t>ENSURE </a:t>
            </a:r>
            <a:endParaRPr lang="en-GB" sz="1050" dirty="0">
              <a:solidFill>
                <a:schemeClr val="bg1"/>
              </a:solidFill>
              <a:latin typeface="Verdana" panose="020B0604030504040204" pitchFamily="34" charset="0"/>
              <a:ea typeface="Verdana" panose="020B0604030504040204" pitchFamily="34" charset="0"/>
            </a:endParaRPr>
          </a:p>
        </p:txBody>
      </p:sp>
      <p:sp>
        <p:nvSpPr>
          <p:cNvPr id="38" name="Arrow: Right 45">
            <a:extLst>
              <a:ext uri="{FF2B5EF4-FFF2-40B4-BE49-F238E27FC236}">
                <a16:creationId xmlns:a16="http://schemas.microsoft.com/office/drawing/2014/main" id="{090F1B69-9CFB-9948-961E-4FAA2630FE43}"/>
              </a:ext>
            </a:extLst>
          </p:cNvPr>
          <p:cNvSpPr/>
          <p:nvPr/>
        </p:nvSpPr>
        <p:spPr>
          <a:xfrm>
            <a:off x="978680" y="4491927"/>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Content Placeholder 2">
            <a:extLst>
              <a:ext uri="{FF2B5EF4-FFF2-40B4-BE49-F238E27FC236}">
                <a16:creationId xmlns:a16="http://schemas.microsoft.com/office/drawing/2014/main" id="{8D5511A3-8E7A-49C0-8692-68959F452685}"/>
              </a:ext>
            </a:extLst>
          </p:cNvPr>
          <p:cNvSpPr txBox="1">
            <a:spLocks/>
          </p:cNvSpPr>
          <p:nvPr/>
        </p:nvSpPr>
        <p:spPr bwMode="auto">
          <a:xfrm>
            <a:off x="3840453" y="2750022"/>
            <a:ext cx="2248587" cy="132154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66700" indent="-137160"/>
            <a:r>
              <a:rPr lang="en-AU" sz="900" dirty="0">
                <a:solidFill>
                  <a:srgbClr val="FFFFFF"/>
                </a:solidFill>
                <a:latin typeface="Verdana" panose="020B0604030504040204" pitchFamily="34" charset="0"/>
                <a:ea typeface="Verdana" panose="020B0604030504040204" pitchFamily="34" charset="0"/>
                <a:cs typeface="Calibri"/>
              </a:rPr>
              <a:t>Be honest through all communication channels about your current state</a:t>
            </a:r>
            <a:endParaRPr lang="en-US" sz="900" dirty="0">
              <a:solidFill>
                <a:srgbClr val="FFFFFF"/>
              </a:solidFill>
              <a:latin typeface="Verdana" panose="020B0604030504040204" pitchFamily="34" charset="0"/>
              <a:ea typeface="Verdana" panose="020B0604030504040204" pitchFamily="34" charset="0"/>
              <a:cs typeface="Calibri"/>
            </a:endParaRPr>
          </a:p>
          <a:p>
            <a:pPr marL="266700" indent="-137160"/>
            <a:r>
              <a:rPr lang="en-AU" sz="900" dirty="0">
                <a:solidFill>
                  <a:srgbClr val="FFFFFF"/>
                </a:solidFill>
                <a:latin typeface="Verdana" panose="020B0604030504040204" pitchFamily="34" charset="0"/>
                <a:ea typeface="Verdana" panose="020B0604030504040204" pitchFamily="34" charset="0"/>
                <a:cs typeface="Calibri"/>
              </a:rPr>
              <a:t>Reduce risk for customers</a:t>
            </a:r>
          </a:p>
          <a:p>
            <a:pPr marL="266700" indent="-137160"/>
            <a:r>
              <a:rPr lang="en-AU" sz="900" dirty="0">
                <a:solidFill>
                  <a:srgbClr val="FFFFFF"/>
                </a:solidFill>
                <a:latin typeface="Verdana" panose="020B0604030504040204" pitchFamily="34" charset="0"/>
                <a:ea typeface="Verdana" panose="020B0604030504040204" pitchFamily="34" charset="0"/>
                <a:cs typeface="Calibri"/>
              </a:rPr>
              <a:t>Covid Hygiene – in place and visible to Kiwis and international visitors</a:t>
            </a:r>
            <a:endParaRPr lang="en-AU" sz="900" dirty="0">
              <a:latin typeface="Verdana" panose="020B0604030504040204" pitchFamily="34" charset="0"/>
              <a:ea typeface="Verdana" panose="020B0604030504040204" pitchFamily="34" charset="0"/>
            </a:endParaRPr>
          </a:p>
        </p:txBody>
      </p:sp>
      <p:sp>
        <p:nvSpPr>
          <p:cNvPr id="21" name="Content Placeholder 2">
            <a:extLst>
              <a:ext uri="{FF2B5EF4-FFF2-40B4-BE49-F238E27FC236}">
                <a16:creationId xmlns:a16="http://schemas.microsoft.com/office/drawing/2014/main" id="{8F60A755-763A-41A6-9928-90FAE2493BCF}"/>
              </a:ext>
            </a:extLst>
          </p:cNvPr>
          <p:cNvSpPr txBox="1">
            <a:spLocks/>
          </p:cNvSpPr>
          <p:nvPr/>
        </p:nvSpPr>
        <p:spPr bwMode="auto">
          <a:xfrm>
            <a:off x="6329588" y="2734363"/>
            <a:ext cx="2379449" cy="157374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66700" indent="-137160"/>
            <a:r>
              <a:rPr lang="en-AU" sz="900">
                <a:solidFill>
                  <a:srgbClr val="FFFFFF"/>
                </a:solidFill>
                <a:latin typeface="Verdana" panose="020B0604030504040204" pitchFamily="34" charset="0"/>
                <a:ea typeface="Verdana" panose="020B0604030504040204" pitchFamily="34" charset="0"/>
                <a:cs typeface="Calibri"/>
              </a:rPr>
              <a:t>Continue to welcome domestic visitors – particularly local community</a:t>
            </a:r>
            <a:endParaRPr lang="en-US" sz="900">
              <a:latin typeface="Verdana" panose="020B0604030504040204" pitchFamily="34" charset="0"/>
              <a:ea typeface="Verdana" panose="020B0604030504040204" pitchFamily="34" charset="0"/>
            </a:endParaRPr>
          </a:p>
          <a:p>
            <a:pPr marL="266700" indent="-137160"/>
            <a:r>
              <a:rPr lang="en-AU" sz="900">
                <a:solidFill>
                  <a:srgbClr val="FFFFFF"/>
                </a:solidFill>
                <a:latin typeface="Verdana" panose="020B0604030504040204" pitchFamily="34" charset="0"/>
                <a:ea typeface="Verdana" panose="020B0604030504040204" pitchFamily="34" charset="0"/>
                <a:cs typeface="Calibri"/>
              </a:rPr>
              <a:t>Align your brand and values with your community</a:t>
            </a:r>
          </a:p>
          <a:p>
            <a:pPr marL="266700" indent="-137160"/>
            <a:r>
              <a:rPr lang="en-AU" sz="900">
                <a:solidFill>
                  <a:srgbClr val="FFFFFF"/>
                </a:solidFill>
                <a:latin typeface="Verdana" panose="020B0604030504040204" pitchFamily="34" charset="0"/>
                <a:ea typeface="Verdana" panose="020B0604030504040204" pitchFamily="34" charset="0"/>
                <a:cs typeface="Calibri"/>
              </a:rPr>
              <a:t>Encourage your customers to embrace the </a:t>
            </a:r>
            <a:r>
              <a:rPr lang="en-AU" sz="900" err="1">
                <a:solidFill>
                  <a:srgbClr val="FFFFFF"/>
                </a:solidFill>
                <a:latin typeface="Verdana" panose="020B0604030504040204" pitchFamily="34" charset="0"/>
                <a:ea typeface="Verdana" panose="020B0604030504040204" pitchFamily="34" charset="0"/>
                <a:cs typeface="Calibri"/>
              </a:rPr>
              <a:t>Tiaki</a:t>
            </a:r>
            <a:r>
              <a:rPr lang="en-AU" sz="900">
                <a:solidFill>
                  <a:srgbClr val="FFFFFF"/>
                </a:solidFill>
                <a:latin typeface="Verdana" panose="020B0604030504040204" pitchFamily="34" charset="0"/>
                <a:ea typeface="Verdana" panose="020B0604030504040204" pitchFamily="34" charset="0"/>
                <a:cs typeface="Calibri"/>
              </a:rPr>
              <a:t> Promise</a:t>
            </a:r>
          </a:p>
          <a:p>
            <a:pPr marL="266700" indent="-137160"/>
            <a:r>
              <a:rPr lang="en-AU" sz="900">
                <a:solidFill>
                  <a:srgbClr val="FFFFFF"/>
                </a:solidFill>
                <a:latin typeface="Verdana" panose="020B0604030504040204" pitchFamily="34" charset="0"/>
                <a:ea typeface="Verdana" panose="020B0604030504040204" pitchFamily="34" charset="0"/>
                <a:cs typeface="Calibri"/>
              </a:rPr>
              <a:t>Participate in local DMP processes</a:t>
            </a:r>
          </a:p>
        </p:txBody>
      </p:sp>
      <p:sp>
        <p:nvSpPr>
          <p:cNvPr id="7" name="Right Brace 6">
            <a:extLst>
              <a:ext uri="{FF2B5EF4-FFF2-40B4-BE49-F238E27FC236}">
                <a16:creationId xmlns:a16="http://schemas.microsoft.com/office/drawing/2014/main" id="{B7EDC72D-D89A-4442-AA1A-44B93362E223}"/>
              </a:ext>
            </a:extLst>
          </p:cNvPr>
          <p:cNvSpPr/>
          <p:nvPr/>
        </p:nvSpPr>
        <p:spPr>
          <a:xfrm rot="5400000">
            <a:off x="4941659" y="613419"/>
            <a:ext cx="159718" cy="7328140"/>
          </a:xfrm>
          <a:prstGeom prst="rightBrace">
            <a:avLst/>
          </a:prstGeom>
          <a:no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39" name="Content Placeholder 2">
            <a:extLst>
              <a:ext uri="{FF2B5EF4-FFF2-40B4-BE49-F238E27FC236}">
                <a16:creationId xmlns:a16="http://schemas.microsoft.com/office/drawing/2014/main" id="{DF9CD015-4106-4101-B879-CABD6562727F}"/>
              </a:ext>
            </a:extLst>
          </p:cNvPr>
          <p:cNvSpPr txBox="1">
            <a:spLocks/>
          </p:cNvSpPr>
          <p:nvPr/>
        </p:nvSpPr>
        <p:spPr bwMode="auto">
          <a:xfrm>
            <a:off x="1165656" y="2734363"/>
            <a:ext cx="2617158" cy="11336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rtlCol="0" anchor="t" anchorCtr="0" compatLnSpc="1">
            <a:prstTxWarp prst="textNoShape">
              <a:avLst/>
            </a:prstTxWarp>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182880"/>
            <a:r>
              <a:rPr lang="en-AU" sz="900" dirty="0">
                <a:solidFill>
                  <a:srgbClr val="FFFFFF"/>
                </a:solidFill>
                <a:latin typeface="Verdana" panose="020B0604030504040204" pitchFamily="34" charset="0"/>
                <a:ea typeface="Verdana" panose="020B0604030504040204" pitchFamily="34" charset="0"/>
                <a:cs typeface="Calibri"/>
              </a:rPr>
              <a:t>Be an attractive and flexible employer</a:t>
            </a:r>
            <a:endParaRPr lang="en-US" sz="900" dirty="0">
              <a:latin typeface="Verdana" panose="020B0604030504040204" pitchFamily="34" charset="0"/>
              <a:ea typeface="Verdana" panose="020B0604030504040204" pitchFamily="34" charset="0"/>
            </a:endParaRPr>
          </a:p>
          <a:p>
            <a:pPr marL="355600" indent="-182880"/>
            <a:r>
              <a:rPr lang="en-AU" sz="900" dirty="0">
                <a:solidFill>
                  <a:srgbClr val="FFFFFF"/>
                </a:solidFill>
                <a:latin typeface="Verdana" panose="020B0604030504040204" pitchFamily="34" charset="0"/>
                <a:ea typeface="Verdana" panose="020B0604030504040204" pitchFamily="34" charset="0"/>
                <a:cs typeface="Calibri"/>
              </a:rPr>
              <a:t>Create your own hire Kiwis strategy</a:t>
            </a:r>
          </a:p>
          <a:p>
            <a:pPr marL="355600" indent="-182880"/>
            <a:r>
              <a:rPr lang="en-AU" sz="900" dirty="0">
                <a:solidFill>
                  <a:srgbClr val="FFFFFF"/>
                </a:solidFill>
                <a:latin typeface="Verdana" panose="020B0604030504040204" pitchFamily="34" charset="0"/>
                <a:ea typeface="Verdana" panose="020B0604030504040204" pitchFamily="34" charset="0"/>
                <a:cs typeface="Calibri"/>
              </a:rPr>
              <a:t>Collaborate with other employers in your region</a:t>
            </a:r>
          </a:p>
        </p:txBody>
      </p:sp>
    </p:spTree>
    <p:extLst>
      <p:ext uri="{BB962C8B-B14F-4D97-AF65-F5344CB8AC3E}">
        <p14:creationId xmlns:p14="http://schemas.microsoft.com/office/powerpoint/2010/main" val="1876782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9E748E-F937-4A72-948A-379BF519165F}"/>
              </a:ext>
            </a:extLst>
          </p:cNvPr>
          <p:cNvSpPr/>
          <p:nvPr/>
        </p:nvSpPr>
        <p:spPr>
          <a:xfrm>
            <a:off x="5801" y="907053"/>
            <a:ext cx="9148121" cy="4268774"/>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2" name="Title 1">
            <a:extLst>
              <a:ext uri="{FF2B5EF4-FFF2-40B4-BE49-F238E27FC236}">
                <a16:creationId xmlns:a16="http://schemas.microsoft.com/office/drawing/2014/main" id="{5084BBD0-CA78-48FE-A6FB-C75D3EC85DDD}"/>
              </a:ext>
            </a:extLst>
          </p:cNvPr>
          <p:cNvSpPr>
            <a:spLocks noGrp="1"/>
          </p:cNvSpPr>
          <p:nvPr>
            <p:ph type="title"/>
          </p:nvPr>
        </p:nvSpPr>
        <p:spPr>
          <a:xfrm>
            <a:off x="457200" y="295837"/>
            <a:ext cx="8229600" cy="311972"/>
          </a:xfrm>
        </p:spPr>
        <p:txBody>
          <a:bodyPr>
            <a:noAutofit/>
          </a:bodyPr>
          <a:lstStyle/>
          <a:p>
            <a:r>
              <a:rPr lang="en-NZ" sz="2000" b="1" dirty="0">
                <a:solidFill>
                  <a:srgbClr val="53565A"/>
                </a:solidFill>
                <a:latin typeface="Verdana" panose="020B0604030504040204" pitchFamily="34" charset="0"/>
                <a:ea typeface="Verdana" panose="020B0604030504040204" pitchFamily="34" charset="0"/>
                <a:cs typeface="Calibri"/>
              </a:rPr>
              <a:t>Roadmap for the industry (group actions)</a:t>
            </a:r>
            <a:endParaRPr lang="en-US" sz="2000" b="1" dirty="0">
              <a:solidFill>
                <a:srgbClr val="53565A"/>
              </a:solidFill>
              <a:latin typeface="Verdana" panose="020B0604030504040204" pitchFamily="34" charset="0"/>
              <a:ea typeface="Verdana" panose="020B0604030504040204" pitchFamily="34" charset="0"/>
            </a:endParaRPr>
          </a:p>
        </p:txBody>
      </p:sp>
      <p:sp>
        <p:nvSpPr>
          <p:cNvPr id="4" name="Content Placeholder 2">
            <a:extLst>
              <a:ext uri="{FF2B5EF4-FFF2-40B4-BE49-F238E27FC236}">
                <a16:creationId xmlns:a16="http://schemas.microsoft.com/office/drawing/2014/main" id="{CD1F2876-8573-46D0-8E65-81ED2B99A4F6}"/>
              </a:ext>
            </a:extLst>
          </p:cNvPr>
          <p:cNvSpPr>
            <a:spLocks noGrp="1"/>
          </p:cNvSpPr>
          <p:nvPr>
            <p:ph idx="1"/>
          </p:nvPr>
        </p:nvSpPr>
        <p:spPr>
          <a:xfrm>
            <a:off x="1384902" y="2750148"/>
            <a:ext cx="2390353" cy="1541273"/>
          </a:xfrm>
        </p:spPr>
        <p:txBody>
          <a:bodyPr/>
          <a:lstStyle/>
          <a:p>
            <a:pPr marL="266700" indent="-137160"/>
            <a:r>
              <a:rPr lang="en-AU" sz="900" dirty="0">
                <a:solidFill>
                  <a:srgbClr val="FFFFFF"/>
                </a:solidFill>
                <a:latin typeface="Verdana" panose="020B0604030504040204" pitchFamily="34" charset="0"/>
                <a:ea typeface="Verdana" panose="020B0604030504040204" pitchFamily="34" charset="0"/>
                <a:cs typeface="Calibri"/>
              </a:rPr>
              <a:t>Lobby government to extend visas for migrants already in NZ</a:t>
            </a:r>
            <a:endParaRPr lang="en-US" sz="900" dirty="0">
              <a:solidFill>
                <a:srgbClr val="FFFFFF"/>
              </a:solidFill>
              <a:latin typeface="Verdana" panose="020B0604030504040204" pitchFamily="34" charset="0"/>
              <a:ea typeface="Verdana" panose="020B0604030504040204" pitchFamily="34" charset="0"/>
              <a:cs typeface="Calibri"/>
            </a:endParaRPr>
          </a:p>
          <a:p>
            <a:pPr marL="266700" indent="-137160"/>
            <a:r>
              <a:rPr lang="en-US" sz="900" dirty="0">
                <a:solidFill>
                  <a:srgbClr val="FFFFFF"/>
                </a:solidFill>
                <a:latin typeface="Verdana" panose="020B0604030504040204" pitchFamily="34" charset="0"/>
                <a:ea typeface="Verdana" panose="020B0604030504040204" pitchFamily="34" charset="0"/>
                <a:cs typeface="Calibri"/>
              </a:rPr>
              <a:t>Monitor and report employment trends </a:t>
            </a:r>
          </a:p>
          <a:p>
            <a:pPr marL="266700" indent="-137160"/>
            <a:r>
              <a:rPr lang="en-AU" sz="900" dirty="0">
                <a:solidFill>
                  <a:srgbClr val="FFFFFF"/>
                </a:solidFill>
                <a:latin typeface="Verdana" panose="020B0604030504040204" pitchFamily="34" charset="0"/>
                <a:ea typeface="Verdana" panose="020B0604030504040204" pitchFamily="34" charset="0"/>
                <a:cs typeface="Calibri"/>
              </a:rPr>
              <a:t>Extend Go with Tourism programme</a:t>
            </a:r>
          </a:p>
          <a:p>
            <a:pPr marL="266700" indent="-137160"/>
            <a:r>
              <a:rPr lang="en-US" sz="900" dirty="0">
                <a:solidFill>
                  <a:srgbClr val="FFFFFF"/>
                </a:solidFill>
                <a:latin typeface="Verdana" panose="020B0604030504040204" pitchFamily="34" charset="0"/>
                <a:ea typeface="Verdana" panose="020B0604030504040204" pitchFamily="34" charset="0"/>
                <a:cs typeface="Calibri"/>
              </a:rPr>
              <a:t>Work with unions and government to redevelop the employment offer</a:t>
            </a:r>
          </a:p>
        </p:txBody>
      </p:sp>
      <p:sp>
        <p:nvSpPr>
          <p:cNvPr id="109" name="TextBox 108">
            <a:extLst>
              <a:ext uri="{FF2B5EF4-FFF2-40B4-BE49-F238E27FC236}">
                <a16:creationId xmlns:a16="http://schemas.microsoft.com/office/drawing/2014/main" id="{942725C4-BBFE-441A-9530-8EAE04743D82}"/>
              </a:ext>
            </a:extLst>
          </p:cNvPr>
          <p:cNvSpPr txBox="1"/>
          <p:nvPr/>
        </p:nvSpPr>
        <p:spPr>
          <a:xfrm>
            <a:off x="4866774" y="1112374"/>
            <a:ext cx="164723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rgbClr val="1D3145"/>
                </a:solidFill>
                <a:ea typeface="+mn-lt"/>
                <a:cs typeface="+mn-lt"/>
              </a:rPr>
              <a:t>Haves and have nots = </a:t>
            </a:r>
            <a:br>
              <a:rPr lang="en-NZ" sz="1050">
                <a:solidFill>
                  <a:srgbClr val="1D3145"/>
                </a:solidFill>
                <a:ea typeface="+mn-lt"/>
                <a:cs typeface="+mn-lt"/>
              </a:rPr>
            </a:br>
            <a:r>
              <a:rPr lang="en-NZ" sz="1050">
                <a:solidFill>
                  <a:srgbClr val="1D3145"/>
                </a:solidFill>
                <a:ea typeface="+mn-lt"/>
                <a:cs typeface="+mn-lt"/>
              </a:rPr>
              <a:t>UNEVEN Recovery</a:t>
            </a:r>
          </a:p>
        </p:txBody>
      </p:sp>
      <p:sp>
        <p:nvSpPr>
          <p:cNvPr id="110" name="TextBox 109">
            <a:extLst>
              <a:ext uri="{FF2B5EF4-FFF2-40B4-BE49-F238E27FC236}">
                <a16:creationId xmlns:a16="http://schemas.microsoft.com/office/drawing/2014/main" id="{E4A5C117-11DA-4489-AFF9-D9A54067A435}"/>
              </a:ext>
            </a:extLst>
          </p:cNvPr>
          <p:cNvSpPr txBox="1"/>
          <p:nvPr/>
        </p:nvSpPr>
        <p:spPr>
          <a:xfrm>
            <a:off x="1465118" y="1120578"/>
            <a:ext cx="1696453"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rgbClr val="1D3145"/>
                </a:solidFill>
                <a:ea typeface="+mn-lt"/>
                <a:cs typeface="+mn-lt"/>
              </a:rPr>
              <a:t>WEDGE = </a:t>
            </a:r>
            <a:br>
              <a:rPr lang="en-NZ" sz="1050">
                <a:solidFill>
                  <a:srgbClr val="1D3145"/>
                </a:solidFill>
                <a:ea typeface="+mn-lt"/>
                <a:cs typeface="+mn-lt"/>
              </a:rPr>
            </a:br>
            <a:r>
              <a:rPr lang="en-NZ" sz="1050">
                <a:solidFill>
                  <a:srgbClr val="1D3145"/>
                </a:solidFill>
                <a:ea typeface="+mn-lt"/>
                <a:cs typeface="+mn-lt"/>
              </a:rPr>
              <a:t>uncertain recovery</a:t>
            </a:r>
            <a:endParaRPr lang="en-US"/>
          </a:p>
          <a:p>
            <a:endParaRPr lang="en-NZ" sz="1050">
              <a:solidFill>
                <a:srgbClr val="1D3145"/>
              </a:solidFill>
              <a:ea typeface="+mn-lt"/>
              <a:cs typeface="+mn-lt"/>
            </a:endParaRPr>
          </a:p>
        </p:txBody>
      </p:sp>
      <p:cxnSp>
        <p:nvCxnSpPr>
          <p:cNvPr id="149" name="Straight Arrow Connector 148">
            <a:extLst>
              <a:ext uri="{FF2B5EF4-FFF2-40B4-BE49-F238E27FC236}">
                <a16:creationId xmlns:a16="http://schemas.microsoft.com/office/drawing/2014/main" id="{03BA6EB1-14F5-4B9B-A5FA-56DBB4DC5BC9}"/>
              </a:ext>
            </a:extLst>
          </p:cNvPr>
          <p:cNvCxnSpPr>
            <a:cxnSpLocks/>
          </p:cNvCxnSpPr>
          <p:nvPr/>
        </p:nvCxnSpPr>
        <p:spPr>
          <a:xfrm flipV="1">
            <a:off x="3773065" y="1836127"/>
            <a:ext cx="9749" cy="2190383"/>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2" name="Pentagon 33">
            <a:extLst>
              <a:ext uri="{FF2B5EF4-FFF2-40B4-BE49-F238E27FC236}">
                <a16:creationId xmlns:a16="http://schemas.microsoft.com/office/drawing/2014/main" id="{D97AFD43-65DD-4803-B066-DF5316D471F6}"/>
              </a:ext>
            </a:extLst>
          </p:cNvPr>
          <p:cNvSpPr/>
          <p:nvPr/>
        </p:nvSpPr>
        <p:spPr>
          <a:xfrm rot="5400000">
            <a:off x="7095851" y="1072370"/>
            <a:ext cx="824276" cy="2352790"/>
          </a:xfrm>
          <a:prstGeom prst="homePlate">
            <a:avLst/>
          </a:prstGeom>
          <a:solidFill>
            <a:schemeClr val="bg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33" name="Pentagon 33">
            <a:extLst>
              <a:ext uri="{FF2B5EF4-FFF2-40B4-BE49-F238E27FC236}">
                <a16:creationId xmlns:a16="http://schemas.microsoft.com/office/drawing/2014/main" id="{FE51C65B-E031-4C86-B736-9EBC82CAB022}"/>
              </a:ext>
            </a:extLst>
          </p:cNvPr>
          <p:cNvSpPr/>
          <p:nvPr/>
        </p:nvSpPr>
        <p:spPr>
          <a:xfrm rot="5400000">
            <a:off x="2116925" y="1072369"/>
            <a:ext cx="824276" cy="2352790"/>
          </a:xfrm>
          <a:prstGeom prst="homePlate">
            <a:avLst/>
          </a:prstGeom>
          <a:solidFill>
            <a:schemeClr val="bg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34" name="Pentagon 33">
            <a:extLst>
              <a:ext uri="{FF2B5EF4-FFF2-40B4-BE49-F238E27FC236}">
                <a16:creationId xmlns:a16="http://schemas.microsoft.com/office/drawing/2014/main" id="{80660D09-F740-4977-BE78-6810BC2FB1E2}"/>
              </a:ext>
            </a:extLst>
          </p:cNvPr>
          <p:cNvSpPr/>
          <p:nvPr/>
        </p:nvSpPr>
        <p:spPr>
          <a:xfrm rot="5400000">
            <a:off x="4597019" y="1072368"/>
            <a:ext cx="824276" cy="2352790"/>
          </a:xfrm>
          <a:prstGeom prst="homePlate">
            <a:avLst/>
          </a:prstGeom>
          <a:solidFill>
            <a:schemeClr val="bg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en-US" sz="1200">
              <a:solidFill>
                <a:schemeClr val="bg1"/>
              </a:solidFill>
            </a:endParaRPr>
          </a:p>
        </p:txBody>
      </p:sp>
      <p:sp>
        <p:nvSpPr>
          <p:cNvPr id="5" name="TextBox 4">
            <a:extLst>
              <a:ext uri="{FF2B5EF4-FFF2-40B4-BE49-F238E27FC236}">
                <a16:creationId xmlns:a16="http://schemas.microsoft.com/office/drawing/2014/main" id="{6FE96048-AFBE-454C-8A20-11EDC6621794}"/>
              </a:ext>
            </a:extLst>
          </p:cNvPr>
          <p:cNvSpPr txBox="1"/>
          <p:nvPr/>
        </p:nvSpPr>
        <p:spPr>
          <a:xfrm>
            <a:off x="6562865" y="1913828"/>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1D3145"/>
                </a:solidFill>
                <a:latin typeface="Verdana" panose="020B0604030504040204" pitchFamily="34" charset="0"/>
                <a:ea typeface="Verdana" panose="020B0604030504040204" pitchFamily="34" charset="0"/>
                <a:cs typeface="+mn-lt"/>
              </a:rPr>
              <a:t>SOCIAL LICENCE</a:t>
            </a:r>
            <a:endParaRPr lang="en-GB" dirty="0">
              <a:solidFill>
                <a:srgbClr val="1D3145"/>
              </a:solidFill>
              <a:latin typeface="Verdana" panose="020B0604030504040204" pitchFamily="34" charset="0"/>
              <a:ea typeface="Verdana" panose="020B0604030504040204" pitchFamily="34" charset="0"/>
            </a:endParaRPr>
          </a:p>
        </p:txBody>
      </p:sp>
      <p:sp>
        <p:nvSpPr>
          <p:cNvPr id="29" name="TextBox 28">
            <a:extLst>
              <a:ext uri="{FF2B5EF4-FFF2-40B4-BE49-F238E27FC236}">
                <a16:creationId xmlns:a16="http://schemas.microsoft.com/office/drawing/2014/main" id="{56DAD6E6-9845-49B9-A3AF-EC95FCE7FB53}"/>
              </a:ext>
            </a:extLst>
          </p:cNvPr>
          <p:cNvSpPr txBox="1"/>
          <p:nvPr/>
        </p:nvSpPr>
        <p:spPr>
          <a:xfrm>
            <a:off x="1588298" y="2001302"/>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1D3145"/>
                </a:solidFill>
                <a:latin typeface="Verdana" panose="020B0604030504040204" pitchFamily="34" charset="0"/>
                <a:ea typeface="Verdana" panose="020B0604030504040204" pitchFamily="34" charset="0"/>
                <a:cs typeface="+mn-lt"/>
              </a:rPr>
              <a:t>  WORKFORCE</a:t>
            </a:r>
          </a:p>
          <a:p>
            <a:pPr algn="ctr"/>
            <a:endParaRPr lang="en-US" dirty="0">
              <a:solidFill>
                <a:srgbClr val="1D3145"/>
              </a:solidFill>
              <a:latin typeface="Verdana" panose="020B0604030504040204" pitchFamily="34" charset="0"/>
              <a:ea typeface="Verdana" panose="020B0604030504040204" pitchFamily="34" charset="0"/>
            </a:endParaRPr>
          </a:p>
        </p:txBody>
      </p:sp>
      <p:sp>
        <p:nvSpPr>
          <p:cNvPr id="30" name="TextBox 29">
            <a:extLst>
              <a:ext uri="{FF2B5EF4-FFF2-40B4-BE49-F238E27FC236}">
                <a16:creationId xmlns:a16="http://schemas.microsoft.com/office/drawing/2014/main" id="{6D06201A-0966-4DCD-94E8-CE8010940869}"/>
              </a:ext>
            </a:extLst>
          </p:cNvPr>
          <p:cNvSpPr txBox="1"/>
          <p:nvPr/>
        </p:nvSpPr>
        <p:spPr>
          <a:xfrm>
            <a:off x="4055204" y="2001302"/>
            <a:ext cx="187678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solidFill>
                  <a:srgbClr val="1D3145"/>
                </a:solidFill>
                <a:latin typeface="Verdana" panose="020B0604030504040204" pitchFamily="34" charset="0"/>
                <a:ea typeface="Verdana" panose="020B0604030504040204" pitchFamily="34" charset="0"/>
                <a:cs typeface="+mn-lt"/>
              </a:rPr>
              <a:t>  PRODUCT</a:t>
            </a:r>
            <a:endParaRPr lang="en-US">
              <a:latin typeface="Verdana" panose="020B0604030504040204" pitchFamily="34" charset="0"/>
              <a:ea typeface="Verdana" panose="020B0604030504040204" pitchFamily="34" charset="0"/>
            </a:endParaRPr>
          </a:p>
          <a:p>
            <a:pPr algn="ctr"/>
            <a:endParaRPr lang="en-US">
              <a:solidFill>
                <a:srgbClr val="1D3145"/>
              </a:solidFill>
              <a:latin typeface="Verdana" panose="020B0604030504040204" pitchFamily="34" charset="0"/>
              <a:ea typeface="Verdana" panose="020B0604030504040204" pitchFamily="34" charset="0"/>
            </a:endParaRPr>
          </a:p>
        </p:txBody>
      </p:sp>
      <p:cxnSp>
        <p:nvCxnSpPr>
          <p:cNvPr id="35" name="Straight Arrow Connector 34">
            <a:extLst>
              <a:ext uri="{FF2B5EF4-FFF2-40B4-BE49-F238E27FC236}">
                <a16:creationId xmlns:a16="http://schemas.microsoft.com/office/drawing/2014/main" id="{6AA634A9-5A0F-43B1-B6CA-E019CE6D8DB7}"/>
              </a:ext>
            </a:extLst>
          </p:cNvPr>
          <p:cNvCxnSpPr>
            <a:cxnSpLocks/>
          </p:cNvCxnSpPr>
          <p:nvPr/>
        </p:nvCxnSpPr>
        <p:spPr>
          <a:xfrm flipH="1" flipV="1">
            <a:off x="6262908" y="1836125"/>
            <a:ext cx="9120" cy="2190384"/>
          </a:xfrm>
          <a:prstGeom prst="straightConnector1">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828E657-B75C-40BE-BEA6-371598449570}"/>
              </a:ext>
            </a:extLst>
          </p:cNvPr>
          <p:cNvSpPr txBox="1"/>
          <p:nvPr/>
        </p:nvSpPr>
        <p:spPr>
          <a:xfrm>
            <a:off x="3772439" y="4629689"/>
            <a:ext cx="187678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GB"/>
          </a:p>
        </p:txBody>
      </p:sp>
      <p:sp>
        <p:nvSpPr>
          <p:cNvPr id="17" name="TextBox 16">
            <a:extLst>
              <a:ext uri="{FF2B5EF4-FFF2-40B4-BE49-F238E27FC236}">
                <a16:creationId xmlns:a16="http://schemas.microsoft.com/office/drawing/2014/main" id="{5A41D4E2-34FB-4767-89A2-DCF4BF655F1E}"/>
              </a:ext>
            </a:extLst>
          </p:cNvPr>
          <p:cNvSpPr txBox="1"/>
          <p:nvPr/>
        </p:nvSpPr>
        <p:spPr>
          <a:xfrm>
            <a:off x="1455316" y="1416063"/>
            <a:ext cx="7215934"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400" dirty="0">
                <a:solidFill>
                  <a:schemeClr val="bg1"/>
                </a:solidFill>
                <a:latin typeface="Verdana" panose="020B0604030504040204" pitchFamily="34" charset="0"/>
                <a:ea typeface="Verdana" panose="020B0604030504040204" pitchFamily="34" charset="0"/>
                <a:cs typeface="+mn-lt"/>
              </a:rPr>
              <a:t>5 EXTERNAL INDICATORS | GOVERNMENT ACTIONS | TRAVEL TRENDS</a:t>
            </a:r>
          </a:p>
        </p:txBody>
      </p:sp>
      <p:cxnSp>
        <p:nvCxnSpPr>
          <p:cNvPr id="36" name="Straight Arrow Connector 35">
            <a:extLst>
              <a:ext uri="{FF2B5EF4-FFF2-40B4-BE49-F238E27FC236}">
                <a16:creationId xmlns:a16="http://schemas.microsoft.com/office/drawing/2014/main" id="{BCABE5EA-8807-4CB9-AC84-9DAF2982BA11}"/>
              </a:ext>
            </a:extLst>
          </p:cNvPr>
          <p:cNvCxnSpPr>
            <a:cxnSpLocks/>
          </p:cNvCxnSpPr>
          <p:nvPr/>
        </p:nvCxnSpPr>
        <p:spPr>
          <a:xfrm flipH="1" flipV="1">
            <a:off x="1380896" y="1270018"/>
            <a:ext cx="7290354" cy="4127"/>
          </a:xfrm>
          <a:prstGeom prst="straightConnector1">
            <a:avLst/>
          </a:prstGeom>
          <a:ln w="28575">
            <a:solidFill>
              <a:srgbClr val="00B0F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4A7F0DF-6551-452C-9CF3-8C685DBF6F90}"/>
              </a:ext>
            </a:extLst>
          </p:cNvPr>
          <p:cNvSpPr txBox="1"/>
          <p:nvPr/>
        </p:nvSpPr>
        <p:spPr>
          <a:xfrm>
            <a:off x="389905" y="1425569"/>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chemeClr val="bg1"/>
                </a:solidFill>
                <a:latin typeface="Verdana" panose="020B0604030504040204" pitchFamily="34" charset="0"/>
                <a:ea typeface="Verdana" panose="020B0604030504040204" pitchFamily="34" charset="0"/>
              </a:rPr>
              <a:t>WATCH </a:t>
            </a:r>
            <a:endParaRPr lang="en-GB" sz="1050">
              <a:solidFill>
                <a:schemeClr val="bg1"/>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F300A3B1-958C-4116-8624-58EF23FC1670}"/>
              </a:ext>
            </a:extLst>
          </p:cNvPr>
          <p:cNvSpPr txBox="1"/>
          <p:nvPr/>
        </p:nvSpPr>
        <p:spPr>
          <a:xfrm>
            <a:off x="389905" y="1930542"/>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a:solidFill>
                  <a:schemeClr val="bg1"/>
                </a:solidFill>
                <a:latin typeface="Verdana" panose="020B0604030504040204" pitchFamily="34" charset="0"/>
                <a:ea typeface="Verdana" panose="020B0604030504040204" pitchFamily="34" charset="0"/>
              </a:rPr>
              <a:t>ACT </a:t>
            </a:r>
            <a:endParaRPr lang="en-GB" sz="1050">
              <a:solidFill>
                <a:schemeClr val="bg1"/>
              </a:solidFill>
              <a:latin typeface="Verdana" panose="020B0604030504040204" pitchFamily="34" charset="0"/>
              <a:ea typeface="Verdana" panose="020B0604030504040204" pitchFamily="34" charset="0"/>
            </a:endParaRPr>
          </a:p>
        </p:txBody>
      </p:sp>
      <p:sp>
        <p:nvSpPr>
          <p:cNvPr id="12" name="Arrow: Right 11">
            <a:extLst>
              <a:ext uri="{FF2B5EF4-FFF2-40B4-BE49-F238E27FC236}">
                <a16:creationId xmlns:a16="http://schemas.microsoft.com/office/drawing/2014/main" id="{EE68C34D-7ED7-4573-9156-71DC4B0039FF}"/>
              </a:ext>
            </a:extLst>
          </p:cNvPr>
          <p:cNvSpPr/>
          <p:nvPr/>
        </p:nvSpPr>
        <p:spPr>
          <a:xfrm>
            <a:off x="983230" y="1450701"/>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0D4F2E5-4B49-4994-923B-A320D55A19E7}"/>
              </a:ext>
            </a:extLst>
          </p:cNvPr>
          <p:cNvSpPr/>
          <p:nvPr/>
        </p:nvSpPr>
        <p:spPr>
          <a:xfrm>
            <a:off x="983229" y="1952111"/>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F6067DB-F43D-44ED-A54D-97006C02FB38}"/>
              </a:ext>
            </a:extLst>
          </p:cNvPr>
          <p:cNvSpPr txBox="1"/>
          <p:nvPr/>
        </p:nvSpPr>
        <p:spPr>
          <a:xfrm>
            <a:off x="337109" y="4459560"/>
            <a:ext cx="73572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NZ" sz="1050" dirty="0">
                <a:solidFill>
                  <a:schemeClr val="bg1"/>
                </a:solidFill>
                <a:latin typeface="Verdana" panose="020B0604030504040204" pitchFamily="34" charset="0"/>
                <a:ea typeface="Verdana" panose="020B0604030504040204" pitchFamily="34" charset="0"/>
              </a:rPr>
              <a:t>ENSURE </a:t>
            </a:r>
            <a:endParaRPr lang="en-GB" sz="1050" dirty="0">
              <a:solidFill>
                <a:schemeClr val="bg1"/>
              </a:solidFill>
              <a:latin typeface="Verdana" panose="020B0604030504040204" pitchFamily="34" charset="0"/>
              <a:ea typeface="Verdana" panose="020B0604030504040204" pitchFamily="34" charset="0"/>
            </a:endParaRPr>
          </a:p>
        </p:txBody>
      </p:sp>
      <p:sp>
        <p:nvSpPr>
          <p:cNvPr id="15" name="Arrow: Right 45">
            <a:extLst>
              <a:ext uri="{FF2B5EF4-FFF2-40B4-BE49-F238E27FC236}">
                <a16:creationId xmlns:a16="http://schemas.microsoft.com/office/drawing/2014/main" id="{E7E7B2F1-5C96-426E-B8DF-36169C3050CA}"/>
              </a:ext>
            </a:extLst>
          </p:cNvPr>
          <p:cNvSpPr/>
          <p:nvPr/>
        </p:nvSpPr>
        <p:spPr>
          <a:xfrm>
            <a:off x="978680" y="4491927"/>
            <a:ext cx="161324" cy="185851"/>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Content Placeholder 2">
            <a:extLst>
              <a:ext uri="{FF2B5EF4-FFF2-40B4-BE49-F238E27FC236}">
                <a16:creationId xmlns:a16="http://schemas.microsoft.com/office/drawing/2014/main" id="{656323A3-78FD-4051-A613-11453A89C18F}"/>
              </a:ext>
            </a:extLst>
          </p:cNvPr>
          <p:cNvSpPr txBox="1">
            <a:spLocks/>
          </p:cNvSpPr>
          <p:nvPr/>
        </p:nvSpPr>
        <p:spPr bwMode="auto">
          <a:xfrm>
            <a:off x="3853250" y="2734436"/>
            <a:ext cx="2248587" cy="132154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66700" indent="-137160"/>
            <a:r>
              <a:rPr lang="en-US" sz="900">
                <a:solidFill>
                  <a:srgbClr val="FFFFFF"/>
                </a:solidFill>
                <a:latin typeface="Verdana" panose="020B0604030504040204" pitchFamily="34" charset="0"/>
                <a:ea typeface="Verdana" panose="020B0604030504040204" pitchFamily="34" charset="0"/>
                <a:cs typeface="Calibri"/>
              </a:rPr>
              <a:t>Industry to seek government incentives for capital spend e.g. </a:t>
            </a:r>
          </a:p>
          <a:p>
            <a:pPr marL="480060" lvl="1" indent="-137160"/>
            <a:r>
              <a:rPr lang="en-US" sz="900">
                <a:solidFill>
                  <a:schemeClr val="bg1"/>
                </a:solidFill>
                <a:latin typeface="Verdana" panose="020B0604030504040204" pitchFamily="34" charset="0"/>
                <a:ea typeface="Verdana" panose="020B0604030504040204" pitchFamily="34" charset="0"/>
                <a:cs typeface="Calibri"/>
              </a:rPr>
              <a:t>Accelerated tax depreciation </a:t>
            </a:r>
          </a:p>
          <a:p>
            <a:pPr marL="480060" lvl="1" indent="-137160"/>
            <a:r>
              <a:rPr lang="en-US" sz="900">
                <a:solidFill>
                  <a:schemeClr val="bg1"/>
                </a:solidFill>
                <a:latin typeface="Verdana" panose="020B0604030504040204" pitchFamily="34" charset="0"/>
                <a:ea typeface="Verdana" panose="020B0604030504040204" pitchFamily="34" charset="0"/>
                <a:cs typeface="Calibri"/>
              </a:rPr>
              <a:t>Electrification of fleets</a:t>
            </a:r>
          </a:p>
          <a:p>
            <a:pPr marL="266700" indent="-200025"/>
            <a:endParaRPr lang="en-US" sz="900">
              <a:solidFill>
                <a:schemeClr val="bg1"/>
              </a:solidFill>
              <a:latin typeface="Verdana" panose="020B0604030504040204" pitchFamily="34" charset="0"/>
              <a:ea typeface="Verdana" panose="020B0604030504040204" pitchFamily="34" charset="0"/>
            </a:endParaRPr>
          </a:p>
        </p:txBody>
      </p:sp>
      <p:sp>
        <p:nvSpPr>
          <p:cNvPr id="21" name="Content Placeholder 2">
            <a:extLst>
              <a:ext uri="{FF2B5EF4-FFF2-40B4-BE49-F238E27FC236}">
                <a16:creationId xmlns:a16="http://schemas.microsoft.com/office/drawing/2014/main" id="{A2DF31E7-BD57-4BFC-91F0-F69255510A8E}"/>
              </a:ext>
            </a:extLst>
          </p:cNvPr>
          <p:cNvSpPr txBox="1">
            <a:spLocks/>
          </p:cNvSpPr>
          <p:nvPr/>
        </p:nvSpPr>
        <p:spPr bwMode="auto">
          <a:xfrm>
            <a:off x="6332186" y="2736961"/>
            <a:ext cx="2429076" cy="157374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bodyPr>
          <a:lstStyle>
            <a:lvl1pPr marL="457189" indent="-457189" algn="l" defTabSz="609585" rtl="0" eaLnBrk="1" fontAlgn="base" hangingPunct="1">
              <a:spcBef>
                <a:spcPts val="800"/>
              </a:spcBef>
              <a:spcAft>
                <a:spcPct val="0"/>
              </a:spcAft>
              <a:buFont typeface="Arial" charset="0"/>
              <a:buChar char="•"/>
              <a:defRPr sz="3733" kern="1200">
                <a:solidFill>
                  <a:srgbClr val="002060"/>
                </a:solidFill>
                <a:latin typeface="Calibri" panose="020F0502020204030204" pitchFamily="34" charset="0"/>
                <a:ea typeface="ＭＳ Ｐゴシック" charset="0"/>
                <a:cs typeface="Calibri" panose="020F0502020204030204" pitchFamily="34" charset="0"/>
              </a:defRPr>
            </a:lvl1pPr>
            <a:lvl2pPr marL="990575" indent="-380990" algn="l" defTabSz="609585" rtl="0" eaLnBrk="1" fontAlgn="base" hangingPunct="1">
              <a:spcBef>
                <a:spcPts val="800"/>
              </a:spcBef>
              <a:spcAft>
                <a:spcPct val="0"/>
              </a:spcAft>
              <a:buFont typeface="Arial" charset="0"/>
              <a:buChar char="–"/>
              <a:defRPr sz="3467" kern="1200">
                <a:solidFill>
                  <a:srgbClr val="002060"/>
                </a:solidFill>
                <a:latin typeface="Calibri" panose="020F0502020204030204" pitchFamily="34" charset="0"/>
                <a:ea typeface="ＭＳ Ｐゴシック" charset="0"/>
                <a:cs typeface="Calibri" panose="020F0502020204030204" pitchFamily="34" charset="0"/>
              </a:defRPr>
            </a:lvl2pPr>
            <a:lvl3pPr marL="1523962" indent="-304792" algn="l" defTabSz="609585" rtl="0" eaLnBrk="1" fontAlgn="base" hangingPunct="1">
              <a:spcBef>
                <a:spcPts val="800"/>
              </a:spcBef>
              <a:spcAft>
                <a:spcPct val="0"/>
              </a:spcAft>
              <a:buFont typeface="Arial" charset="0"/>
              <a:buChar char="•"/>
              <a:defRPr sz="3200" kern="1200">
                <a:solidFill>
                  <a:srgbClr val="002060"/>
                </a:solidFill>
                <a:latin typeface="Calibri" panose="020F0502020204030204" pitchFamily="34" charset="0"/>
                <a:ea typeface="ＭＳ Ｐゴシック" charset="0"/>
                <a:cs typeface="Calibri" panose="020F0502020204030204" pitchFamily="34" charset="0"/>
              </a:defRPr>
            </a:lvl3pPr>
            <a:lvl4pPr marL="2133547"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4pPr>
            <a:lvl5pPr marL="2743131" indent="-304792" algn="l" defTabSz="609585" rtl="0" eaLnBrk="1" fontAlgn="base" hangingPunct="1">
              <a:spcBef>
                <a:spcPts val="533"/>
              </a:spcBef>
              <a:spcAft>
                <a:spcPct val="0"/>
              </a:spcAft>
              <a:buFont typeface="Arial" charset="0"/>
              <a:buChar char="»"/>
              <a:defRPr sz="2667" kern="1200">
                <a:solidFill>
                  <a:srgbClr val="002060"/>
                </a:solidFill>
                <a:latin typeface="Calibri" panose="020F0502020204030204" pitchFamily="34" charset="0"/>
                <a:ea typeface="ＭＳ Ｐゴシック"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66700" indent="-137160"/>
            <a:r>
              <a:rPr lang="en-AU" sz="900" dirty="0">
                <a:solidFill>
                  <a:srgbClr val="FFFFFF"/>
                </a:solidFill>
                <a:latin typeface="Verdana" panose="020B0604030504040204" pitchFamily="34" charset="0"/>
                <a:ea typeface="Verdana" panose="020B0604030504040204" pitchFamily="34" charset="0"/>
                <a:cs typeface="Calibri"/>
              </a:rPr>
              <a:t>Encourage govt to continue TNZ domestic mandate</a:t>
            </a:r>
          </a:p>
          <a:p>
            <a:pPr marL="266700" indent="-137160"/>
            <a:r>
              <a:rPr lang="en-AU" sz="900" dirty="0">
                <a:solidFill>
                  <a:srgbClr val="FFFFFF"/>
                </a:solidFill>
                <a:latin typeface="Verdana" panose="020B0604030504040204" pitchFamily="34" charset="0"/>
                <a:ea typeface="Verdana" panose="020B0604030504040204" pitchFamily="34" charset="0"/>
                <a:cs typeface="Calibri"/>
              </a:rPr>
              <a:t>Implement outcomes from Responsible Camping reform</a:t>
            </a:r>
            <a:endParaRPr lang="en-US" sz="900" dirty="0">
              <a:solidFill>
                <a:srgbClr val="FFFFFF"/>
              </a:solidFill>
              <a:latin typeface="Verdana" panose="020B0604030504040204" pitchFamily="34" charset="0"/>
              <a:ea typeface="Verdana" panose="020B0604030504040204" pitchFamily="34" charset="0"/>
              <a:cs typeface="Calibri"/>
            </a:endParaRPr>
          </a:p>
          <a:p>
            <a:pPr marL="266700" indent="-137160"/>
            <a:r>
              <a:rPr lang="en-AU" sz="900" dirty="0">
                <a:solidFill>
                  <a:srgbClr val="FFFFFF"/>
                </a:solidFill>
                <a:latin typeface="Verdana" panose="020B0604030504040204" pitchFamily="34" charset="0"/>
                <a:ea typeface="Verdana" panose="020B0604030504040204" pitchFamily="34" charset="0"/>
                <a:cs typeface="Calibri"/>
              </a:rPr>
              <a:t>Engage with government on shared infrastructure and funding models</a:t>
            </a:r>
          </a:p>
          <a:p>
            <a:pPr marL="266700" indent="-137160"/>
            <a:r>
              <a:rPr lang="en-AU" sz="900" dirty="0">
                <a:solidFill>
                  <a:srgbClr val="FFFFFF"/>
                </a:solidFill>
                <a:latin typeface="Verdana" panose="020B0604030504040204" pitchFamily="34" charset="0"/>
                <a:ea typeface="Verdana" panose="020B0604030504040204" pitchFamily="34" charset="0"/>
                <a:cs typeface="Calibri"/>
              </a:rPr>
              <a:t>Define what we mean by 'value’ with industry and government</a:t>
            </a:r>
          </a:p>
          <a:p>
            <a:pPr marL="266700" indent="-137160"/>
            <a:endParaRPr lang="en-AU" sz="900" dirty="0">
              <a:solidFill>
                <a:schemeClr val="bg1"/>
              </a:solidFill>
              <a:latin typeface="Verdana" panose="020B0604030504040204" pitchFamily="34" charset="0"/>
              <a:ea typeface="Verdana" panose="020B0604030504040204" pitchFamily="34" charset="0"/>
              <a:cs typeface="Calibri"/>
            </a:endParaRPr>
          </a:p>
        </p:txBody>
      </p:sp>
      <p:sp>
        <p:nvSpPr>
          <p:cNvPr id="28" name="Right Brace 27">
            <a:extLst>
              <a:ext uri="{FF2B5EF4-FFF2-40B4-BE49-F238E27FC236}">
                <a16:creationId xmlns:a16="http://schemas.microsoft.com/office/drawing/2014/main" id="{30DA1E37-B827-4B78-ADAD-6BE51F196AB9}"/>
              </a:ext>
            </a:extLst>
          </p:cNvPr>
          <p:cNvSpPr/>
          <p:nvPr/>
        </p:nvSpPr>
        <p:spPr>
          <a:xfrm rot="5400000">
            <a:off x="4941659" y="613419"/>
            <a:ext cx="159718" cy="7328140"/>
          </a:xfrm>
          <a:prstGeom prst="rightBrace">
            <a:avLst/>
          </a:prstGeom>
          <a:no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31" name="TextBox 30">
            <a:extLst>
              <a:ext uri="{FF2B5EF4-FFF2-40B4-BE49-F238E27FC236}">
                <a16:creationId xmlns:a16="http://schemas.microsoft.com/office/drawing/2014/main" id="{2E5B5CA6-6614-4E75-87B1-F9FD52FD6B21}"/>
              </a:ext>
            </a:extLst>
          </p:cNvPr>
          <p:cNvSpPr txBox="1"/>
          <p:nvPr/>
        </p:nvSpPr>
        <p:spPr>
          <a:xfrm>
            <a:off x="1967316" y="4452349"/>
            <a:ext cx="6108404" cy="253916"/>
          </a:xfrm>
          <a:prstGeom prst="rect">
            <a:avLst/>
          </a:prstGeom>
          <a:noFill/>
          <a:effectLst>
            <a:glow rad="228600">
              <a:schemeClr val="accent1">
                <a:satMod val="175000"/>
                <a:alpha val="40000"/>
              </a:schemeClr>
            </a:glo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NZ" sz="1200" dirty="0">
                <a:solidFill>
                  <a:schemeClr val="bg1"/>
                </a:solidFill>
                <a:effectLst>
                  <a:glow rad="228600">
                    <a:schemeClr val="accent1">
                      <a:satMod val="175000"/>
                      <a:alpha val="40000"/>
                    </a:schemeClr>
                  </a:glow>
                  <a:outerShdw blurRad="50800" dist="38100" dir="5400000" algn="t" rotWithShape="0">
                    <a:prstClr val="black">
                      <a:alpha val="40000"/>
                    </a:prstClr>
                  </a:outerShdw>
                </a:effectLst>
                <a:latin typeface="Verdana" panose="020B0604030504040204" pitchFamily="34" charset="0"/>
                <a:ea typeface="Verdana" panose="020B0604030504040204" pitchFamily="34" charset="0"/>
              </a:rPr>
              <a:t>Industry leads action and sets the recovery path</a:t>
            </a:r>
            <a:endParaRPr lang="en-NZ" sz="1200" dirty="0">
              <a:solidFill>
                <a:schemeClr val="bg1"/>
              </a:solidFill>
              <a:effectLst>
                <a:glow rad="228600">
                  <a:schemeClr val="accent1">
                    <a:satMod val="175000"/>
                    <a:alpha val="40000"/>
                  </a:schemeClr>
                </a:glow>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lt"/>
            </a:endParaRPr>
          </a:p>
        </p:txBody>
      </p:sp>
    </p:spTree>
    <p:extLst>
      <p:ext uri="{BB962C8B-B14F-4D97-AF65-F5344CB8AC3E}">
        <p14:creationId xmlns:p14="http://schemas.microsoft.com/office/powerpoint/2010/main" val="2482650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nlund cartoon: Light at the end of another tunnel">
            <a:extLst>
              <a:ext uri="{FF2B5EF4-FFF2-40B4-BE49-F238E27FC236}">
                <a16:creationId xmlns:a16="http://schemas.microsoft.com/office/drawing/2014/main" id="{4A2EFC8C-8B6D-40E1-892C-04AB00908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0"/>
            <a:ext cx="8272574" cy="46533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03E2D1B-7441-426E-A419-66D336BB08D4}"/>
              </a:ext>
            </a:extLst>
          </p:cNvPr>
          <p:cNvSpPr>
            <a:spLocks noGrp="1"/>
          </p:cNvSpPr>
          <p:nvPr>
            <p:ph type="sldNum" sz="quarter" idx="12"/>
          </p:nvPr>
        </p:nvSpPr>
        <p:spPr/>
        <p:txBody>
          <a:bodyPr/>
          <a:lstStyle/>
          <a:p>
            <a:fld id="{2EA0C24B-6756-4EA9-BE32-8B1714B8CA92}" type="slidenum">
              <a:rPr lang="en-NZ" smtClean="0"/>
              <a:pPr/>
              <a:t>23</a:t>
            </a:fld>
            <a:endParaRPr lang="en-NZ" dirty="0"/>
          </a:p>
        </p:txBody>
      </p:sp>
    </p:spTree>
    <p:extLst>
      <p:ext uri="{BB962C8B-B14F-4D97-AF65-F5344CB8AC3E}">
        <p14:creationId xmlns:p14="http://schemas.microsoft.com/office/powerpoint/2010/main" val="137592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at impact will a 10pm curfew have on pubs?">
            <a:extLst>
              <a:ext uri="{FF2B5EF4-FFF2-40B4-BE49-F238E27FC236}">
                <a16:creationId xmlns:a16="http://schemas.microsoft.com/office/drawing/2014/main" id="{8F11F891-9368-4335-857F-94F13F647D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8"/>
          <a:stretch/>
        </p:blipFill>
        <p:spPr bwMode="auto">
          <a:xfrm>
            <a:off x="1891767" y="10"/>
            <a:ext cx="7252231" cy="5143490"/>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DE9D81-2704-4A62-8BB9-40FB4ED8BDB7}"/>
              </a:ext>
            </a:extLst>
          </p:cNvPr>
          <p:cNvSpPr>
            <a:spLocks noGrp="1"/>
          </p:cNvSpPr>
          <p:nvPr>
            <p:ph type="title"/>
          </p:nvPr>
        </p:nvSpPr>
        <p:spPr>
          <a:xfrm>
            <a:off x="628650" y="273843"/>
            <a:ext cx="2866641" cy="1424934"/>
          </a:xfrm>
        </p:spPr>
        <p:txBody>
          <a:bodyPr>
            <a:normAutofit/>
          </a:bodyPr>
          <a:lstStyle/>
          <a:p>
            <a:r>
              <a:rPr lang="en-NZ" sz="2600" b="1" dirty="0">
                <a:solidFill>
                  <a:srgbClr val="53565A"/>
                </a:solidFill>
                <a:latin typeface="Verdana" panose="020B0604030504040204" pitchFamily="34" charset="0"/>
                <a:ea typeface="Verdana" panose="020B0604030504040204" pitchFamily="34" charset="0"/>
              </a:rPr>
              <a:t>The Pandemic impact in 2020</a:t>
            </a:r>
          </a:p>
        </p:txBody>
      </p:sp>
      <p:sp>
        <p:nvSpPr>
          <p:cNvPr id="3" name="Content Placeholder 2">
            <a:extLst>
              <a:ext uri="{FF2B5EF4-FFF2-40B4-BE49-F238E27FC236}">
                <a16:creationId xmlns:a16="http://schemas.microsoft.com/office/drawing/2014/main" id="{97555810-E026-45A1-BD87-253CFD7F804E}"/>
              </a:ext>
            </a:extLst>
          </p:cNvPr>
          <p:cNvSpPr>
            <a:spLocks noGrp="1"/>
          </p:cNvSpPr>
          <p:nvPr>
            <p:ph idx="1"/>
          </p:nvPr>
        </p:nvSpPr>
        <p:spPr>
          <a:xfrm>
            <a:off x="628650" y="1825650"/>
            <a:ext cx="2866641" cy="2807072"/>
          </a:xfrm>
        </p:spPr>
        <p:txBody>
          <a:bodyPr>
            <a:noAutofit/>
          </a:bodyPr>
          <a:lstStyle/>
          <a:p>
            <a:r>
              <a:rPr lang="en-NZ" sz="1800" dirty="0">
                <a:solidFill>
                  <a:srgbClr val="53565A"/>
                </a:solidFill>
                <a:latin typeface="Verdana" panose="020B0604030504040204" pitchFamily="34" charset="0"/>
                <a:ea typeface="Verdana" panose="020B0604030504040204" pitchFamily="34" charset="0"/>
              </a:rPr>
              <a:t>$17.5b pa in international visitor spend </a:t>
            </a:r>
            <a:r>
              <a:rPr lang="en-NZ" sz="1800" i="1" dirty="0">
                <a:solidFill>
                  <a:srgbClr val="FF0000"/>
                </a:solidFill>
                <a:latin typeface="Verdana" panose="020B0604030504040204" pitchFamily="34" charset="0"/>
                <a:ea typeface="Verdana" panose="020B0604030504040204" pitchFamily="34" charset="0"/>
              </a:rPr>
              <a:t>shrunk</a:t>
            </a:r>
          </a:p>
          <a:p>
            <a:r>
              <a:rPr lang="en-NZ" sz="1800" dirty="0">
                <a:solidFill>
                  <a:srgbClr val="53565A"/>
                </a:solidFill>
                <a:latin typeface="Verdana" panose="020B0604030504040204" pitchFamily="34" charset="0"/>
                <a:ea typeface="Verdana" panose="020B0604030504040204" pitchFamily="34" charset="0"/>
              </a:rPr>
              <a:t>40,000+ jobs </a:t>
            </a:r>
            <a:r>
              <a:rPr lang="en-NZ" sz="1800" i="1" dirty="0">
                <a:solidFill>
                  <a:srgbClr val="FF0000"/>
                </a:solidFill>
                <a:latin typeface="Verdana" panose="020B0604030504040204" pitchFamily="34" charset="0"/>
                <a:ea typeface="Verdana" panose="020B0604030504040204" pitchFamily="34" charset="0"/>
              </a:rPr>
              <a:t>gone</a:t>
            </a:r>
          </a:p>
          <a:p>
            <a:r>
              <a:rPr lang="en-NZ" sz="1800" dirty="0">
                <a:solidFill>
                  <a:srgbClr val="53565A"/>
                </a:solidFill>
                <a:latin typeface="Verdana" panose="020B0604030504040204" pitchFamily="34" charset="0"/>
                <a:ea typeface="Verdana" panose="020B0604030504040204" pitchFamily="34" charset="0"/>
              </a:rPr>
              <a:t>Small communities reliant on tourism </a:t>
            </a:r>
            <a:r>
              <a:rPr lang="en-NZ" sz="1800" i="1" dirty="0">
                <a:solidFill>
                  <a:srgbClr val="FF0000"/>
                </a:solidFill>
                <a:latin typeface="Verdana" panose="020B0604030504040204" pitchFamily="34" charset="0"/>
                <a:ea typeface="Verdana" panose="020B0604030504040204" pitchFamily="34" charset="0"/>
              </a:rPr>
              <a:t>dying</a:t>
            </a:r>
          </a:p>
          <a:p>
            <a:r>
              <a:rPr lang="en-NZ" sz="1800" dirty="0">
                <a:solidFill>
                  <a:srgbClr val="53565A"/>
                </a:solidFill>
                <a:latin typeface="Verdana" panose="020B0604030504040204" pitchFamily="34" charset="0"/>
                <a:ea typeface="Verdana" panose="020B0604030504040204" pitchFamily="34" charset="0"/>
              </a:rPr>
              <a:t>International family and business links </a:t>
            </a:r>
            <a:r>
              <a:rPr lang="en-NZ" sz="1800" i="1" dirty="0">
                <a:solidFill>
                  <a:srgbClr val="FF0000"/>
                </a:solidFill>
                <a:latin typeface="Verdana" panose="020B0604030504040204" pitchFamily="34" charset="0"/>
                <a:ea typeface="Verdana" panose="020B0604030504040204" pitchFamily="34" charset="0"/>
              </a:rPr>
              <a:t>disconnected</a:t>
            </a:r>
          </a:p>
        </p:txBody>
      </p:sp>
      <p:sp>
        <p:nvSpPr>
          <p:cNvPr id="4" name="Slide Number Placeholder 3">
            <a:extLst>
              <a:ext uri="{FF2B5EF4-FFF2-40B4-BE49-F238E27FC236}">
                <a16:creationId xmlns:a16="http://schemas.microsoft.com/office/drawing/2014/main" id="{FDCF8E9C-D0CA-478F-98D9-C99BC51E63F3}"/>
              </a:ext>
            </a:extLst>
          </p:cNvPr>
          <p:cNvSpPr>
            <a:spLocks noGrp="1"/>
          </p:cNvSpPr>
          <p:nvPr>
            <p:ph type="sldNum" sz="quarter" idx="12"/>
          </p:nvPr>
        </p:nvSpPr>
        <p:spPr>
          <a:xfrm>
            <a:off x="6457950" y="4767262"/>
            <a:ext cx="2057400" cy="273844"/>
          </a:xfrm>
        </p:spPr>
        <p:txBody>
          <a:bodyPr>
            <a:normAutofit/>
          </a:bodyPr>
          <a:lstStyle/>
          <a:p>
            <a:pPr>
              <a:spcAft>
                <a:spcPts val="600"/>
              </a:spcAft>
            </a:pPr>
            <a:fld id="{2EA0C24B-6756-4EA9-BE32-8B1714B8CA92}" type="slidenum">
              <a:rPr lang="en-NZ">
                <a:solidFill>
                  <a:srgbClr val="FFFFFF"/>
                </a:solidFill>
              </a:rPr>
              <a:pPr>
                <a:spcAft>
                  <a:spcPts val="600"/>
                </a:spcAft>
              </a:pPr>
              <a:t>3</a:t>
            </a:fld>
            <a:endParaRPr lang="en-NZ">
              <a:solidFill>
                <a:srgbClr val="FFFFFF"/>
              </a:solidFill>
            </a:endParaRPr>
          </a:p>
        </p:txBody>
      </p:sp>
    </p:spTree>
    <p:extLst>
      <p:ext uri="{BB962C8B-B14F-4D97-AF65-F5344CB8AC3E}">
        <p14:creationId xmlns:p14="http://schemas.microsoft.com/office/powerpoint/2010/main" val="173400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733"/>
            <a:ext cx="8229600" cy="375739"/>
          </a:xfrm>
        </p:spPr>
        <p:txBody>
          <a:bodyPr>
            <a:normAutofit fontScale="90000"/>
          </a:bodyPr>
          <a:lstStyle/>
          <a:p>
            <a:r>
              <a:rPr lang="en-AU" sz="3600" b="1" dirty="0">
                <a:solidFill>
                  <a:srgbClr val="53565A"/>
                </a:solidFill>
                <a:latin typeface="Verdana" panose="020B0604030504040204" pitchFamily="34" charset="0"/>
                <a:ea typeface="Verdana" panose="020B0604030504040204" pitchFamily="34" charset="0"/>
                <a:cs typeface="Calibri"/>
              </a:rPr>
              <a:t>The</a:t>
            </a:r>
            <a:r>
              <a:rPr lang="en-AU" sz="3200" b="1" dirty="0">
                <a:solidFill>
                  <a:srgbClr val="53565A"/>
                </a:solidFill>
                <a:latin typeface="Verdana" panose="020B0604030504040204" pitchFamily="34" charset="0"/>
                <a:ea typeface="Verdana" panose="020B0604030504040204" pitchFamily="34" charset="0"/>
                <a:cs typeface="Calibri"/>
              </a:rPr>
              <a:t> ongoing impact in 2021</a:t>
            </a:r>
            <a:endParaRPr lang="en-US" sz="3200" b="1" dirty="0">
              <a:solidFill>
                <a:srgbClr val="53565A"/>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14F1A8F0-CDD0-4E24-AD84-743DACD704D1}"/>
              </a:ext>
            </a:extLst>
          </p:cNvPr>
          <p:cNvSpPr/>
          <p:nvPr/>
        </p:nvSpPr>
        <p:spPr>
          <a:xfrm>
            <a:off x="-3313" y="874195"/>
            <a:ext cx="9148121" cy="4271507"/>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sp>
        <p:nvSpPr>
          <p:cNvPr id="17" name="Rectangle 16">
            <a:extLst>
              <a:ext uri="{FF2B5EF4-FFF2-40B4-BE49-F238E27FC236}">
                <a16:creationId xmlns:a16="http://schemas.microsoft.com/office/drawing/2014/main" id="{0755D529-A101-41EA-8DC6-50E84FA6C516}"/>
              </a:ext>
            </a:extLst>
          </p:cNvPr>
          <p:cNvSpPr/>
          <p:nvPr/>
        </p:nvSpPr>
        <p:spPr>
          <a:xfrm>
            <a:off x="-579" y="4858288"/>
            <a:ext cx="9148121" cy="287416"/>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chemeClr val="bg1"/>
              </a:solidFill>
              <a:latin typeface="Verdana"/>
              <a:ea typeface="Verdana"/>
              <a:cs typeface="Verdana"/>
            </a:endParaRPr>
          </a:p>
        </p:txBody>
      </p:sp>
      <p:cxnSp>
        <p:nvCxnSpPr>
          <p:cNvPr id="30" name="Straight Arrow Connector 29">
            <a:extLst>
              <a:ext uri="{FF2B5EF4-FFF2-40B4-BE49-F238E27FC236}">
                <a16:creationId xmlns:a16="http://schemas.microsoft.com/office/drawing/2014/main" id="{CC9D4E62-70E0-487F-8B56-FB1B51DB764F}"/>
              </a:ext>
            </a:extLst>
          </p:cNvPr>
          <p:cNvCxnSpPr>
            <a:cxnSpLocks/>
          </p:cNvCxnSpPr>
          <p:nvPr/>
        </p:nvCxnSpPr>
        <p:spPr>
          <a:xfrm flipV="1">
            <a:off x="456528" y="2897418"/>
            <a:ext cx="8209055" cy="5072"/>
          </a:xfrm>
          <a:prstGeom prst="straightConnector1">
            <a:avLst/>
          </a:prstGeom>
          <a:ln w="12700">
            <a:solidFill>
              <a:srgbClr val="0070C0"/>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D6AD45A7-4FAB-44E2-BC61-F2C24C74E8D3}"/>
              </a:ext>
            </a:extLst>
          </p:cNvPr>
          <p:cNvSpPr txBox="1"/>
          <p:nvPr/>
        </p:nvSpPr>
        <p:spPr>
          <a:xfrm>
            <a:off x="637898" y="2036413"/>
            <a:ext cx="1557838" cy="588623"/>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dirty="0">
                <a:solidFill>
                  <a:schemeClr val="bg1"/>
                </a:solidFill>
                <a:latin typeface="Verdana" panose="020B0604030504040204" pitchFamily="34" charset="0"/>
                <a:ea typeface="Verdana" panose="020B0604030504040204" pitchFamily="34" charset="0"/>
              </a:rPr>
              <a:t>Visitor expenditure is down</a:t>
            </a:r>
            <a:r>
              <a:rPr lang="en-US" sz="1125" b="1" dirty="0">
                <a:solidFill>
                  <a:srgbClr val="00B0F0"/>
                </a:solidFill>
                <a:latin typeface="Verdana" panose="020B0604030504040204" pitchFamily="34" charset="0"/>
                <a:ea typeface="Verdana" panose="020B0604030504040204" pitchFamily="34" charset="0"/>
              </a:rPr>
              <a:t> $11B</a:t>
            </a:r>
            <a:r>
              <a:rPr lang="en-US" sz="1125" dirty="0">
                <a:solidFill>
                  <a:schemeClr val="bg1"/>
                </a:solidFill>
                <a:latin typeface="Verdana" panose="020B0604030504040204" pitchFamily="34" charset="0"/>
                <a:ea typeface="Verdana" panose="020B0604030504040204" pitchFamily="34" charset="0"/>
              </a:rPr>
              <a:t>*</a:t>
            </a:r>
            <a:r>
              <a:rPr lang="en-US" sz="1125" b="1" dirty="0">
                <a:solidFill>
                  <a:srgbClr val="00B0F0"/>
                </a:solidFill>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a:p>
            <a:pPr algn="ctr"/>
            <a:r>
              <a:rPr lang="en-US" sz="1125" dirty="0">
                <a:solidFill>
                  <a:schemeClr val="bg1"/>
                </a:solidFill>
                <a:latin typeface="Verdana" panose="020B0604030504040204" pitchFamily="34" charset="0"/>
                <a:ea typeface="Verdana" panose="020B0604030504040204" pitchFamily="34" charset="0"/>
              </a:rPr>
              <a:t>(now at 2013 level)</a:t>
            </a:r>
          </a:p>
        </p:txBody>
      </p:sp>
      <p:sp>
        <p:nvSpPr>
          <p:cNvPr id="36" name="TextBox 35">
            <a:extLst>
              <a:ext uri="{FF2B5EF4-FFF2-40B4-BE49-F238E27FC236}">
                <a16:creationId xmlns:a16="http://schemas.microsoft.com/office/drawing/2014/main" id="{383BEE7E-F280-4DFC-A764-4EE180356671}"/>
              </a:ext>
            </a:extLst>
          </p:cNvPr>
          <p:cNvSpPr txBox="1"/>
          <p:nvPr/>
        </p:nvSpPr>
        <p:spPr>
          <a:xfrm>
            <a:off x="2750719" y="2036413"/>
            <a:ext cx="1557838" cy="58862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a:solidFill>
                  <a:schemeClr val="bg1"/>
                </a:solidFill>
                <a:latin typeface="Verdana" panose="020B0604030504040204" pitchFamily="34" charset="0"/>
                <a:ea typeface="Verdana" panose="020B0604030504040204" pitchFamily="34" charset="0"/>
              </a:rPr>
              <a:t>Domestic aviation </a:t>
            </a:r>
            <a:br>
              <a:rPr lang="en-US" sz="1125">
                <a:latin typeface="Verdana" panose="020B0604030504040204" pitchFamily="34" charset="0"/>
                <a:ea typeface="Verdana" panose="020B0604030504040204" pitchFamily="34" charset="0"/>
              </a:rPr>
            </a:br>
            <a:r>
              <a:rPr lang="en-US" sz="1125">
                <a:solidFill>
                  <a:schemeClr val="bg1"/>
                </a:solidFill>
                <a:latin typeface="Verdana" panose="020B0604030504040204" pitchFamily="34" charset="0"/>
                <a:ea typeface="Verdana" panose="020B0604030504040204" pitchFamily="34" charset="0"/>
              </a:rPr>
              <a:t>is operating at </a:t>
            </a:r>
            <a:br>
              <a:rPr lang="en-US" sz="1125">
                <a:latin typeface="Verdana" panose="020B0604030504040204" pitchFamily="34" charset="0"/>
                <a:ea typeface="Verdana" panose="020B0604030504040204" pitchFamily="34" charset="0"/>
              </a:rPr>
            </a:br>
            <a:r>
              <a:rPr lang="en-US" sz="1125" b="1">
                <a:solidFill>
                  <a:srgbClr val="00B0F0"/>
                </a:solidFill>
                <a:latin typeface="Verdana" panose="020B0604030504040204" pitchFamily="34" charset="0"/>
                <a:ea typeface="Verdana" panose="020B0604030504040204" pitchFamily="34" charset="0"/>
              </a:rPr>
              <a:t>87% </a:t>
            </a:r>
            <a:r>
              <a:rPr lang="en-US" sz="1125">
                <a:solidFill>
                  <a:schemeClr val="bg1"/>
                </a:solidFill>
                <a:latin typeface="Verdana" panose="020B0604030504040204" pitchFamily="34" charset="0"/>
                <a:ea typeface="Verdana" panose="020B0604030504040204" pitchFamily="34" charset="0"/>
              </a:rPr>
              <a:t>capacity</a:t>
            </a:r>
          </a:p>
        </p:txBody>
      </p:sp>
      <p:sp>
        <p:nvSpPr>
          <p:cNvPr id="38" name="TextBox 37">
            <a:extLst>
              <a:ext uri="{FF2B5EF4-FFF2-40B4-BE49-F238E27FC236}">
                <a16:creationId xmlns:a16="http://schemas.microsoft.com/office/drawing/2014/main" id="{30B1E60D-C123-4A42-BB99-272602C46391}"/>
              </a:ext>
            </a:extLst>
          </p:cNvPr>
          <p:cNvSpPr txBox="1"/>
          <p:nvPr/>
        </p:nvSpPr>
        <p:spPr>
          <a:xfrm>
            <a:off x="4752818" y="2036413"/>
            <a:ext cx="1882141"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b="1">
                <a:solidFill>
                  <a:srgbClr val="00B0F0"/>
                </a:solidFill>
                <a:latin typeface="Verdana" panose="020B0604030504040204" pitchFamily="34" charset="0"/>
                <a:ea typeface="Verdana" panose="020B0604030504040204" pitchFamily="34" charset="0"/>
              </a:rPr>
              <a:t>80% </a:t>
            </a:r>
            <a:r>
              <a:rPr lang="en-US" sz="1125">
                <a:solidFill>
                  <a:schemeClr val="bg1"/>
                </a:solidFill>
                <a:latin typeface="Verdana" panose="020B0604030504040204" pitchFamily="34" charset="0"/>
                <a:ea typeface="Verdana" panose="020B0604030504040204" pitchFamily="34" charset="0"/>
              </a:rPr>
              <a:t>of hotel rooms available (but occupancy levels are low for many)</a:t>
            </a:r>
          </a:p>
        </p:txBody>
      </p:sp>
      <p:sp>
        <p:nvSpPr>
          <p:cNvPr id="40" name="TextBox 39">
            <a:extLst>
              <a:ext uri="{FF2B5EF4-FFF2-40B4-BE49-F238E27FC236}">
                <a16:creationId xmlns:a16="http://schemas.microsoft.com/office/drawing/2014/main" id="{F1F0BDE1-8316-43A4-81F8-A058CBD0F56E}"/>
              </a:ext>
            </a:extLst>
          </p:cNvPr>
          <p:cNvSpPr txBox="1"/>
          <p:nvPr/>
        </p:nvSpPr>
        <p:spPr>
          <a:xfrm>
            <a:off x="6909407" y="2036413"/>
            <a:ext cx="1846763"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b="1">
                <a:solidFill>
                  <a:srgbClr val="00B0F0"/>
                </a:solidFill>
                <a:latin typeface="Verdana" panose="020B0604030504040204" pitchFamily="34" charset="0"/>
                <a:ea typeface="Verdana" panose="020B0604030504040204" pitchFamily="34" charset="0"/>
              </a:rPr>
              <a:t>66%</a:t>
            </a:r>
            <a:r>
              <a:rPr lang="en-US" sz="1125">
                <a:solidFill>
                  <a:schemeClr val="bg1"/>
                </a:solidFill>
                <a:latin typeface="Verdana" panose="020B0604030504040204" pitchFamily="34" charset="0"/>
                <a:ea typeface="Verdana" panose="020B0604030504040204" pitchFamily="34" charset="0"/>
              </a:rPr>
              <a:t> of coach operators are still running but at around </a:t>
            </a:r>
            <a:r>
              <a:rPr lang="en-US" sz="1125" b="1">
                <a:solidFill>
                  <a:srgbClr val="00B0F0"/>
                </a:solidFill>
                <a:latin typeface="Verdana" panose="020B0604030504040204" pitchFamily="34" charset="0"/>
                <a:ea typeface="Verdana" panose="020B0604030504040204" pitchFamily="34" charset="0"/>
              </a:rPr>
              <a:t>10%</a:t>
            </a:r>
            <a:r>
              <a:rPr lang="en-US" sz="1125">
                <a:solidFill>
                  <a:schemeClr val="bg1"/>
                </a:solidFill>
                <a:latin typeface="Verdana" panose="020B0604030504040204" pitchFamily="34" charset="0"/>
                <a:ea typeface="Verdana" panose="020B0604030504040204" pitchFamily="34" charset="0"/>
              </a:rPr>
              <a:t> loading</a:t>
            </a:r>
          </a:p>
        </p:txBody>
      </p:sp>
      <p:sp>
        <p:nvSpPr>
          <p:cNvPr id="45" name="TextBox 44">
            <a:extLst>
              <a:ext uri="{FF2B5EF4-FFF2-40B4-BE49-F238E27FC236}">
                <a16:creationId xmlns:a16="http://schemas.microsoft.com/office/drawing/2014/main" id="{45F5E8A1-C354-45DD-A4F4-83AB83DB5BE0}"/>
              </a:ext>
            </a:extLst>
          </p:cNvPr>
          <p:cNvSpPr txBox="1"/>
          <p:nvPr/>
        </p:nvSpPr>
        <p:spPr>
          <a:xfrm>
            <a:off x="681649" y="3926122"/>
            <a:ext cx="1557838" cy="415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a:solidFill>
                  <a:schemeClr val="bg1"/>
                </a:solidFill>
                <a:latin typeface="Verdana" panose="020B0604030504040204" pitchFamily="34" charset="0"/>
                <a:ea typeface="Verdana" panose="020B0604030504040204" pitchFamily="34" charset="0"/>
              </a:rPr>
              <a:t>Sector employment is down</a:t>
            </a:r>
            <a:r>
              <a:rPr lang="en-US" sz="1125" b="1">
                <a:solidFill>
                  <a:srgbClr val="00B0F0"/>
                </a:solidFill>
                <a:latin typeface="Verdana" panose="020B0604030504040204" pitchFamily="34" charset="0"/>
                <a:ea typeface="Verdana" panose="020B0604030504040204" pitchFamily="34" charset="0"/>
              </a:rPr>
              <a:t> 40%</a:t>
            </a:r>
          </a:p>
        </p:txBody>
      </p:sp>
      <p:sp>
        <p:nvSpPr>
          <p:cNvPr id="46" name="TextBox 45">
            <a:extLst>
              <a:ext uri="{FF2B5EF4-FFF2-40B4-BE49-F238E27FC236}">
                <a16:creationId xmlns:a16="http://schemas.microsoft.com/office/drawing/2014/main" id="{C5EA74E6-B939-4CBD-94D3-AF6647010CCF}"/>
              </a:ext>
            </a:extLst>
          </p:cNvPr>
          <p:cNvSpPr txBox="1"/>
          <p:nvPr/>
        </p:nvSpPr>
        <p:spPr>
          <a:xfrm>
            <a:off x="2604419" y="3926122"/>
            <a:ext cx="1873298"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a:solidFill>
                  <a:schemeClr val="bg1"/>
                </a:solidFill>
                <a:latin typeface="Verdana" panose="020B0604030504040204" pitchFamily="34" charset="0"/>
                <a:ea typeface="Verdana" panose="020B0604030504040204" pitchFamily="34" charset="0"/>
              </a:rPr>
              <a:t>Sector business financial turnover has dropped on average</a:t>
            </a:r>
            <a:r>
              <a:rPr lang="en-US" sz="1125" b="1">
                <a:solidFill>
                  <a:srgbClr val="00B0F0"/>
                </a:solidFill>
                <a:latin typeface="Verdana" panose="020B0604030504040204" pitchFamily="34" charset="0"/>
                <a:ea typeface="Verdana" panose="020B0604030504040204" pitchFamily="34" charset="0"/>
              </a:rPr>
              <a:t> 48%+</a:t>
            </a:r>
            <a:endParaRPr lang="en-US" b="1">
              <a:solidFill>
                <a:srgbClr val="00B0F0"/>
              </a:solidFill>
              <a:latin typeface="Verdana" panose="020B0604030504040204" pitchFamily="34" charset="0"/>
              <a:ea typeface="Verdana" panose="020B0604030504040204" pitchFamily="34" charset="0"/>
            </a:endParaRPr>
          </a:p>
        </p:txBody>
      </p:sp>
      <p:sp>
        <p:nvSpPr>
          <p:cNvPr id="47" name="TextBox 46">
            <a:extLst>
              <a:ext uri="{FF2B5EF4-FFF2-40B4-BE49-F238E27FC236}">
                <a16:creationId xmlns:a16="http://schemas.microsoft.com/office/drawing/2014/main" id="{3F009FEE-26AE-49DD-A82C-4743C3DC7A50}"/>
              </a:ext>
            </a:extLst>
          </p:cNvPr>
          <p:cNvSpPr txBox="1"/>
          <p:nvPr/>
        </p:nvSpPr>
        <p:spPr>
          <a:xfrm>
            <a:off x="4717725" y="3926122"/>
            <a:ext cx="1967640"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a:solidFill>
                  <a:schemeClr val="bg1"/>
                </a:solidFill>
                <a:latin typeface="Verdana" panose="020B0604030504040204" pitchFamily="34" charset="0"/>
                <a:ea typeface="Verdana" panose="020B0604030504040204" pitchFamily="34" charset="0"/>
              </a:rPr>
              <a:t>Rental car and camper fleets are operating at </a:t>
            </a:r>
            <a:r>
              <a:rPr lang="en-US" sz="1125" b="1">
                <a:solidFill>
                  <a:srgbClr val="00B0F0"/>
                </a:solidFill>
                <a:latin typeface="Verdana" panose="020B0604030504040204" pitchFamily="34" charset="0"/>
                <a:ea typeface="Verdana" panose="020B0604030504040204" pitchFamily="34" charset="0"/>
              </a:rPr>
              <a:t>45% </a:t>
            </a:r>
            <a:r>
              <a:rPr lang="en-US" sz="1125">
                <a:solidFill>
                  <a:schemeClr val="bg1"/>
                </a:solidFill>
                <a:latin typeface="Verdana" panose="020B0604030504040204" pitchFamily="34" charset="0"/>
                <a:ea typeface="Verdana" panose="020B0604030504040204" pitchFamily="34" charset="0"/>
              </a:rPr>
              <a:t>capacity</a:t>
            </a:r>
            <a:endParaRPr lang="en-US">
              <a:solidFill>
                <a:schemeClr val="bg1"/>
              </a:solidFill>
              <a:latin typeface="Verdana" panose="020B0604030504040204" pitchFamily="34" charset="0"/>
              <a:ea typeface="Verdana" panose="020B0604030504040204" pitchFamily="34" charset="0"/>
            </a:endParaRPr>
          </a:p>
        </p:txBody>
      </p:sp>
      <p:sp>
        <p:nvSpPr>
          <p:cNvPr id="48" name="TextBox 47">
            <a:extLst>
              <a:ext uri="{FF2B5EF4-FFF2-40B4-BE49-F238E27FC236}">
                <a16:creationId xmlns:a16="http://schemas.microsoft.com/office/drawing/2014/main" id="{776237A3-C9C6-4C0C-9FCC-FEDAA8B6B4DD}"/>
              </a:ext>
            </a:extLst>
          </p:cNvPr>
          <p:cNvSpPr txBox="1"/>
          <p:nvPr/>
        </p:nvSpPr>
        <p:spPr>
          <a:xfrm>
            <a:off x="6928547" y="3926122"/>
            <a:ext cx="1805489" cy="58862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25">
                <a:solidFill>
                  <a:schemeClr val="bg1"/>
                </a:solidFill>
                <a:latin typeface="Verdana" panose="020B0604030504040204" pitchFamily="34" charset="0"/>
                <a:ea typeface="Verdana" panose="020B0604030504040204" pitchFamily="34" charset="0"/>
              </a:rPr>
              <a:t>International visitation is down </a:t>
            </a:r>
            <a:r>
              <a:rPr lang="en-US" sz="1125" b="1">
                <a:solidFill>
                  <a:srgbClr val="00B0F0"/>
                </a:solidFill>
                <a:latin typeface="Verdana" panose="020B0604030504040204" pitchFamily="34" charset="0"/>
                <a:ea typeface="Verdana" panose="020B0604030504040204" pitchFamily="34" charset="0"/>
              </a:rPr>
              <a:t>98%</a:t>
            </a:r>
            <a:r>
              <a:rPr lang="en-US" sz="1125">
                <a:solidFill>
                  <a:schemeClr val="bg1"/>
                </a:solidFill>
                <a:latin typeface="Verdana" panose="020B0604030504040204" pitchFamily="34" charset="0"/>
                <a:ea typeface="Verdana" panose="020B0604030504040204" pitchFamily="34" charset="0"/>
              </a:rPr>
              <a:t> </a:t>
            </a:r>
            <a:br>
              <a:rPr lang="en-US" sz="1125">
                <a:latin typeface="Verdana" panose="020B0604030504040204" pitchFamily="34" charset="0"/>
                <a:ea typeface="Verdana" panose="020B0604030504040204" pitchFamily="34" charset="0"/>
              </a:rPr>
            </a:br>
            <a:endParaRPr lang="en-US" sz="1125">
              <a:solidFill>
                <a:schemeClr val="bg1"/>
              </a:solidFill>
              <a:latin typeface="Verdana" panose="020B0604030504040204" pitchFamily="34" charset="0"/>
              <a:ea typeface="Verdana" panose="020B0604030504040204" pitchFamily="34" charset="0"/>
            </a:endParaRPr>
          </a:p>
        </p:txBody>
      </p:sp>
      <p:pic>
        <p:nvPicPr>
          <p:cNvPr id="18" name="Graphic 17" descr="Coins outline">
            <a:extLst>
              <a:ext uri="{FF2B5EF4-FFF2-40B4-BE49-F238E27FC236}">
                <a16:creationId xmlns:a16="http://schemas.microsoft.com/office/drawing/2014/main" id="{1C623156-4FB6-5944-9A52-9BE139410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542" y="1312275"/>
            <a:ext cx="662340" cy="667810"/>
          </a:xfrm>
          <a:prstGeom prst="rect">
            <a:avLst/>
          </a:prstGeom>
        </p:spPr>
      </p:pic>
      <p:pic>
        <p:nvPicPr>
          <p:cNvPr id="20" name="Graphic 19" descr="Aeroplane outline">
            <a:extLst>
              <a:ext uri="{FF2B5EF4-FFF2-40B4-BE49-F238E27FC236}">
                <a16:creationId xmlns:a16="http://schemas.microsoft.com/office/drawing/2014/main" id="{CE6ADECB-28C1-004D-95C3-968AC6EDB5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5046" y="1305913"/>
            <a:ext cx="717029" cy="708827"/>
          </a:xfrm>
          <a:prstGeom prst="rect">
            <a:avLst/>
          </a:prstGeom>
        </p:spPr>
      </p:pic>
      <p:pic>
        <p:nvPicPr>
          <p:cNvPr id="21" name="Graphic 20" descr="Sleep outline">
            <a:extLst>
              <a:ext uri="{FF2B5EF4-FFF2-40B4-BE49-F238E27FC236}">
                <a16:creationId xmlns:a16="http://schemas.microsoft.com/office/drawing/2014/main" id="{F56ABB7A-A7EC-7C40-9883-130C7B9DEB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8820" y="1236442"/>
            <a:ext cx="733436" cy="738904"/>
          </a:xfrm>
          <a:prstGeom prst="rect">
            <a:avLst/>
          </a:prstGeom>
        </p:spPr>
      </p:pic>
      <p:pic>
        <p:nvPicPr>
          <p:cNvPr id="22" name="Graphic 21" descr="Office worker male outline">
            <a:extLst>
              <a:ext uri="{FF2B5EF4-FFF2-40B4-BE49-F238E27FC236}">
                <a16:creationId xmlns:a16="http://schemas.microsoft.com/office/drawing/2014/main" id="{F7E34D51-F3F6-B64A-9047-6650208323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678" y="3185645"/>
            <a:ext cx="670545" cy="681482"/>
          </a:xfrm>
          <a:prstGeom prst="rect">
            <a:avLst/>
          </a:prstGeom>
        </p:spPr>
      </p:pic>
      <p:pic>
        <p:nvPicPr>
          <p:cNvPr id="4" name="Graphic 3" descr="Bus outline">
            <a:extLst>
              <a:ext uri="{FF2B5EF4-FFF2-40B4-BE49-F238E27FC236}">
                <a16:creationId xmlns:a16="http://schemas.microsoft.com/office/drawing/2014/main" id="{89C937BF-CFFD-374E-B0DD-6008E7B049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0990" y="1305967"/>
            <a:ext cx="722498" cy="730701"/>
          </a:xfrm>
          <a:prstGeom prst="rect">
            <a:avLst/>
          </a:prstGeom>
        </p:spPr>
      </p:pic>
      <p:pic>
        <p:nvPicPr>
          <p:cNvPr id="10" name="Graphic 9" descr="Downward trend graph outline">
            <a:extLst>
              <a:ext uri="{FF2B5EF4-FFF2-40B4-BE49-F238E27FC236}">
                <a16:creationId xmlns:a16="http://schemas.microsoft.com/office/drawing/2014/main" id="{950F9309-1E0B-2545-BE7F-12BF0F4D3F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47161" y="3194577"/>
            <a:ext cx="706091" cy="706091"/>
          </a:xfrm>
          <a:prstGeom prst="rect">
            <a:avLst/>
          </a:prstGeom>
        </p:spPr>
      </p:pic>
      <p:pic>
        <p:nvPicPr>
          <p:cNvPr id="24" name="Graphic 23" descr="Travel outline">
            <a:extLst>
              <a:ext uri="{FF2B5EF4-FFF2-40B4-BE49-F238E27FC236}">
                <a16:creationId xmlns:a16="http://schemas.microsoft.com/office/drawing/2014/main" id="{05095840-F5E6-6D41-8C07-1E04C6EDCD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20608" y="3188077"/>
            <a:ext cx="662341" cy="662341"/>
          </a:xfrm>
          <a:prstGeom prst="rect">
            <a:avLst/>
          </a:prstGeom>
        </p:spPr>
      </p:pic>
      <p:pic>
        <p:nvPicPr>
          <p:cNvPr id="25" name="Graphic 24" descr="Rv outline">
            <a:extLst>
              <a:ext uri="{FF2B5EF4-FFF2-40B4-BE49-F238E27FC236}">
                <a16:creationId xmlns:a16="http://schemas.microsoft.com/office/drawing/2014/main" id="{B95FC9C1-DBF0-594B-882D-0C12F13A57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82771" y="3202292"/>
            <a:ext cx="685800" cy="685800"/>
          </a:xfrm>
          <a:prstGeom prst="rect">
            <a:avLst/>
          </a:prstGeom>
        </p:spPr>
      </p:pic>
      <p:grpSp>
        <p:nvGrpSpPr>
          <p:cNvPr id="6" name="Group 5">
            <a:extLst>
              <a:ext uri="{FF2B5EF4-FFF2-40B4-BE49-F238E27FC236}">
                <a16:creationId xmlns:a16="http://schemas.microsoft.com/office/drawing/2014/main" id="{B5E7F473-EC09-4136-93D8-1ED35729A9D9}"/>
              </a:ext>
            </a:extLst>
          </p:cNvPr>
          <p:cNvGrpSpPr/>
          <p:nvPr/>
        </p:nvGrpSpPr>
        <p:grpSpPr>
          <a:xfrm>
            <a:off x="2411590" y="1286927"/>
            <a:ext cx="4319845" cy="3316019"/>
            <a:chOff x="3112800" y="1715902"/>
            <a:chExt cx="5759793" cy="4745110"/>
          </a:xfrm>
        </p:grpSpPr>
        <p:cxnSp>
          <p:nvCxnSpPr>
            <p:cNvPr id="8" name="Straight Arrow Connector 7">
              <a:extLst>
                <a:ext uri="{FF2B5EF4-FFF2-40B4-BE49-F238E27FC236}">
                  <a16:creationId xmlns:a16="http://schemas.microsoft.com/office/drawing/2014/main" id="{E0252993-7249-4451-8197-BB8B2EF55796}"/>
                </a:ext>
              </a:extLst>
            </p:cNvPr>
            <p:cNvCxnSpPr/>
            <p:nvPr/>
          </p:nvCxnSpPr>
          <p:spPr>
            <a:xfrm>
              <a:off x="3112800" y="1798814"/>
              <a:ext cx="19131" cy="4662198"/>
            </a:xfrm>
            <a:prstGeom prst="straightConnector1">
              <a:avLst/>
            </a:prstGeom>
            <a:noFill/>
            <a:ln w="127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6285D5E-5090-4708-BA2F-89EA042001F6}"/>
                </a:ext>
              </a:extLst>
            </p:cNvPr>
            <p:cNvCxnSpPr>
              <a:cxnSpLocks/>
            </p:cNvCxnSpPr>
            <p:nvPr/>
          </p:nvCxnSpPr>
          <p:spPr>
            <a:xfrm>
              <a:off x="5916012" y="1735643"/>
              <a:ext cx="19131" cy="4662198"/>
            </a:xfrm>
            <a:prstGeom prst="straightConnector1">
              <a:avLst/>
            </a:prstGeom>
            <a:noFill/>
            <a:ln w="127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BD51EBB-1F5D-41DB-98D2-AC10C6A3DD89}"/>
                </a:ext>
              </a:extLst>
            </p:cNvPr>
            <p:cNvCxnSpPr>
              <a:cxnSpLocks/>
            </p:cNvCxnSpPr>
            <p:nvPr/>
          </p:nvCxnSpPr>
          <p:spPr>
            <a:xfrm>
              <a:off x="8853462" y="1715902"/>
              <a:ext cx="19131" cy="4662198"/>
            </a:xfrm>
            <a:prstGeom prst="straightConnector1">
              <a:avLst/>
            </a:prstGeom>
            <a:noFill/>
            <a:ln w="12700">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95A70501-59E6-46B6-8618-EEB79B7F2872}"/>
              </a:ext>
            </a:extLst>
          </p:cNvPr>
          <p:cNvSpPr txBox="1"/>
          <p:nvPr/>
        </p:nvSpPr>
        <p:spPr>
          <a:xfrm>
            <a:off x="336954" y="4886276"/>
            <a:ext cx="2632922" cy="196208"/>
          </a:xfrm>
          <a:prstGeom prst="rect">
            <a:avLst/>
          </a:prstGeom>
          <a:noFill/>
        </p:spPr>
        <p:txBody>
          <a:bodyPr wrap="square" lIns="68580" tIns="34290" rIns="68580" bIns="34290" rtlCol="0" anchor="t">
            <a:spAutoFit/>
          </a:bodyPr>
          <a:lstStyle/>
          <a:p>
            <a:r>
              <a:rPr lang="en-US" sz="825">
                <a:solidFill>
                  <a:schemeClr val="bg1"/>
                </a:solidFill>
                <a:latin typeface="Verdana" panose="020B0604030504040204" pitchFamily="34" charset="0"/>
                <a:ea typeface="Verdana" panose="020B0604030504040204" pitchFamily="34" charset="0"/>
              </a:rPr>
              <a:t>*Excludes airfares, education fees and GST</a:t>
            </a:r>
            <a:endParaRPr lang="en-NZ" sz="825">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1136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3225" y="225425"/>
            <a:ext cx="8740775" cy="344488"/>
          </a:xfrm>
        </p:spPr>
        <p:txBody>
          <a:bodyPr>
            <a:noAutofit/>
          </a:bodyPr>
          <a:lstStyle/>
          <a:p>
            <a:r>
              <a:rPr lang="en-US" sz="2400" b="1" dirty="0">
                <a:solidFill>
                  <a:srgbClr val="53565A"/>
                </a:solidFill>
                <a:latin typeface="Verdana" panose="020B0604030504040204" pitchFamily="34" charset="0"/>
                <a:ea typeface="Verdana" panose="020B0604030504040204" pitchFamily="34" charset="0"/>
                <a:cs typeface="Calibri"/>
              </a:rPr>
              <a:t>The impacts have not been distributed evenly</a:t>
            </a:r>
            <a:endParaRPr lang="en-US" sz="2400" b="1" i="1" dirty="0">
              <a:solidFill>
                <a:srgbClr val="53565A"/>
              </a:solidFill>
              <a:latin typeface="Verdana" panose="020B0604030504040204" pitchFamily="34" charset="0"/>
              <a:ea typeface="Verdana" panose="020B0604030504040204" pitchFamily="34" charset="0"/>
            </a:endParaRPr>
          </a:p>
        </p:txBody>
      </p:sp>
      <p:sp>
        <p:nvSpPr>
          <p:cNvPr id="35" name="Rectangle 34">
            <a:extLst>
              <a:ext uri="{FF2B5EF4-FFF2-40B4-BE49-F238E27FC236}">
                <a16:creationId xmlns:a16="http://schemas.microsoft.com/office/drawing/2014/main" id="{6F67199D-2D5D-4C1E-9AE8-E2636BDE44D0}"/>
              </a:ext>
            </a:extLst>
          </p:cNvPr>
          <p:cNvSpPr/>
          <p:nvPr/>
        </p:nvSpPr>
        <p:spPr>
          <a:xfrm>
            <a:off x="5631325" y="1310108"/>
            <a:ext cx="3059675" cy="1281357"/>
          </a:xfrm>
          <a:prstGeom prst="rect">
            <a:avLst/>
          </a:prstGeom>
          <a:solidFill>
            <a:srgbClr val="1D3145"/>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endParaRPr lang="en-US" sz="1125">
              <a:solidFill>
                <a:srgbClr val="FFFFFF"/>
              </a:solidFill>
              <a:highlight>
                <a:srgbClr val="000080"/>
              </a:highlight>
              <a:latin typeface="Verdana"/>
              <a:ea typeface="Verdana"/>
              <a:cs typeface="Verdana"/>
            </a:endParaRPr>
          </a:p>
        </p:txBody>
      </p:sp>
      <p:sp>
        <p:nvSpPr>
          <p:cNvPr id="3" name="TextBox 2">
            <a:extLst>
              <a:ext uri="{FF2B5EF4-FFF2-40B4-BE49-F238E27FC236}">
                <a16:creationId xmlns:a16="http://schemas.microsoft.com/office/drawing/2014/main" id="{E89B3D2D-4497-3642-A665-563CB2ED5AEE}"/>
              </a:ext>
            </a:extLst>
          </p:cNvPr>
          <p:cNvSpPr txBox="1"/>
          <p:nvPr/>
        </p:nvSpPr>
        <p:spPr>
          <a:xfrm>
            <a:off x="5760421" y="1448135"/>
            <a:ext cx="2979851" cy="979755"/>
          </a:xfrm>
          <a:prstGeom prst="rect">
            <a:avLst/>
          </a:prstGeom>
          <a:noFill/>
        </p:spPr>
        <p:txBody>
          <a:bodyPr wrap="square" lIns="68580" tIns="34290" rIns="68580" bIns="34290" rtlCol="0" anchor="t">
            <a:spAutoFit/>
          </a:bodyPr>
          <a:lstStyle/>
          <a:p>
            <a:pPr>
              <a:spcAft>
                <a:spcPts val="750"/>
              </a:spcAft>
            </a:pPr>
            <a:r>
              <a:rPr lang="en-US" sz="1050" dirty="0">
                <a:solidFill>
                  <a:srgbClr val="FFFFFF"/>
                </a:solidFill>
                <a:latin typeface="Verdana" panose="020B0604030504040204" pitchFamily="34" charset="0"/>
                <a:ea typeface="Verdana" panose="020B0604030504040204" pitchFamily="34" charset="0"/>
                <a:cs typeface="Verdana"/>
              </a:rPr>
              <a:t>All regions have had reductions in overall visitor spend in the past 12 months.</a:t>
            </a:r>
            <a:endParaRPr lang="en-US" sz="1050" dirty="0">
              <a:latin typeface="Verdana" panose="020B0604030504040204" pitchFamily="34" charset="0"/>
              <a:ea typeface="Verdana" panose="020B0604030504040204" pitchFamily="34" charset="0"/>
            </a:endParaRPr>
          </a:p>
          <a:p>
            <a:pPr>
              <a:spcAft>
                <a:spcPts val="750"/>
              </a:spcAft>
            </a:pPr>
            <a:r>
              <a:rPr lang="en-US" sz="1050" dirty="0">
                <a:solidFill>
                  <a:srgbClr val="FFFFFF"/>
                </a:solidFill>
                <a:latin typeface="Verdana" panose="020B0604030504040204" pitchFamily="34" charset="0"/>
                <a:ea typeface="Verdana" panose="020B0604030504040204" pitchFamily="34" charset="0"/>
                <a:cs typeface="Verdana"/>
              </a:rPr>
              <a:t>Destinations and businesses that were popular with international visitors have been hardest hit.</a:t>
            </a:r>
          </a:p>
        </p:txBody>
      </p:sp>
      <p:sp>
        <p:nvSpPr>
          <p:cNvPr id="19" name="TextBox 18">
            <a:extLst>
              <a:ext uri="{FF2B5EF4-FFF2-40B4-BE49-F238E27FC236}">
                <a16:creationId xmlns:a16="http://schemas.microsoft.com/office/drawing/2014/main" id="{A6B64567-B5CA-4011-AF52-6C5A9E81652F}"/>
              </a:ext>
            </a:extLst>
          </p:cNvPr>
          <p:cNvSpPr txBox="1"/>
          <p:nvPr/>
        </p:nvSpPr>
        <p:spPr>
          <a:xfrm>
            <a:off x="336954" y="4913233"/>
            <a:ext cx="1980350" cy="196208"/>
          </a:xfrm>
          <a:prstGeom prst="rect">
            <a:avLst/>
          </a:prstGeom>
          <a:noFill/>
        </p:spPr>
        <p:txBody>
          <a:bodyPr wrap="none" lIns="68580" tIns="34290" rIns="68580" bIns="34290" rtlCol="0" anchor="t">
            <a:spAutoFit/>
          </a:bodyPr>
          <a:lstStyle/>
          <a:p>
            <a:r>
              <a:rPr lang="en-US" sz="825">
                <a:solidFill>
                  <a:schemeClr val="bg1"/>
                </a:solidFill>
              </a:rPr>
              <a:t>*Excludes airfares, education fees and GST</a:t>
            </a:r>
            <a:endParaRPr lang="en-NZ" sz="825">
              <a:solidFill>
                <a:schemeClr val="bg1"/>
              </a:solidFill>
            </a:endParaRPr>
          </a:p>
        </p:txBody>
      </p:sp>
      <p:grpSp>
        <p:nvGrpSpPr>
          <p:cNvPr id="5" name="Group 4">
            <a:extLst>
              <a:ext uri="{FF2B5EF4-FFF2-40B4-BE49-F238E27FC236}">
                <a16:creationId xmlns:a16="http://schemas.microsoft.com/office/drawing/2014/main" id="{73AB444D-59F8-9049-A2AB-15560D4A6C22}"/>
              </a:ext>
            </a:extLst>
          </p:cNvPr>
          <p:cNvGrpSpPr/>
          <p:nvPr/>
        </p:nvGrpSpPr>
        <p:grpSpPr>
          <a:xfrm>
            <a:off x="2404349" y="1078230"/>
            <a:ext cx="2934410" cy="3870974"/>
            <a:chOff x="2792841" y="1276360"/>
            <a:chExt cx="3912546" cy="5161299"/>
          </a:xfrm>
        </p:grpSpPr>
        <p:pic>
          <p:nvPicPr>
            <p:cNvPr id="12" name="Picture 11" descr="Map&#10;&#10;Description automatically generated">
              <a:extLst>
                <a:ext uri="{FF2B5EF4-FFF2-40B4-BE49-F238E27FC236}">
                  <a16:creationId xmlns:a16="http://schemas.microsoft.com/office/drawing/2014/main" id="{FA292B54-D1B2-4F21-B6BF-EDE2C003F352}"/>
                </a:ext>
              </a:extLst>
            </p:cNvPr>
            <p:cNvPicPr>
              <a:picLocks noChangeAspect="1"/>
            </p:cNvPicPr>
            <p:nvPr/>
          </p:nvPicPr>
          <p:blipFill rotWithShape="1">
            <a:blip r:embed="rId3">
              <a:extLst>
                <a:ext uri="{28A0092B-C50C-407E-A947-70E740481C1C}">
                  <a14:useLocalDpi xmlns:a14="http://schemas.microsoft.com/office/drawing/2010/main" val="0"/>
                </a:ext>
              </a:extLst>
            </a:blip>
            <a:srcRect l="10982" t="14629" r="11106" b="14249"/>
            <a:stretch/>
          </p:blipFill>
          <p:spPr>
            <a:xfrm>
              <a:off x="2792841" y="1276360"/>
              <a:ext cx="3912546" cy="5161299"/>
            </a:xfrm>
            <a:prstGeom prst="rect">
              <a:avLst/>
            </a:prstGeom>
          </p:spPr>
        </p:pic>
        <p:sp>
          <p:nvSpPr>
            <p:cNvPr id="4" name="Rectangle 3">
              <a:extLst>
                <a:ext uri="{FF2B5EF4-FFF2-40B4-BE49-F238E27FC236}">
                  <a16:creationId xmlns:a16="http://schemas.microsoft.com/office/drawing/2014/main" id="{91AD6DA9-601B-9F48-8BDE-411B6F0200C9}"/>
                </a:ext>
              </a:extLst>
            </p:cNvPr>
            <p:cNvSpPr/>
            <p:nvPr/>
          </p:nvSpPr>
          <p:spPr>
            <a:xfrm>
              <a:off x="2990266" y="2950526"/>
              <a:ext cx="1334530" cy="1334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C6DB8C1-0574-40D8-8C41-5724F0DC3537}"/>
              </a:ext>
            </a:extLst>
          </p:cNvPr>
          <p:cNvGrpSpPr/>
          <p:nvPr/>
        </p:nvGrpSpPr>
        <p:grpSpPr>
          <a:xfrm>
            <a:off x="1028836" y="1995686"/>
            <a:ext cx="2175012" cy="1872207"/>
            <a:chOff x="5753108" y="2499021"/>
            <a:chExt cx="2244644" cy="2283555"/>
          </a:xfrm>
        </p:grpSpPr>
        <p:sp>
          <p:nvSpPr>
            <p:cNvPr id="48" name="Rectangle 47">
              <a:extLst>
                <a:ext uri="{FF2B5EF4-FFF2-40B4-BE49-F238E27FC236}">
                  <a16:creationId xmlns:a16="http://schemas.microsoft.com/office/drawing/2014/main" id="{83D13BE6-5CE0-4A34-96AD-9833D11E3CE0}"/>
                </a:ext>
              </a:extLst>
            </p:cNvPr>
            <p:cNvSpPr/>
            <p:nvPr/>
          </p:nvSpPr>
          <p:spPr>
            <a:xfrm>
              <a:off x="5753108" y="2799329"/>
              <a:ext cx="1527222" cy="1983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49" name="Group 48">
              <a:extLst>
                <a:ext uri="{FF2B5EF4-FFF2-40B4-BE49-F238E27FC236}">
                  <a16:creationId xmlns:a16="http://schemas.microsoft.com/office/drawing/2014/main" id="{9411A7F9-2885-435F-BE80-A443EEA3CD12}"/>
                </a:ext>
              </a:extLst>
            </p:cNvPr>
            <p:cNvGrpSpPr/>
            <p:nvPr/>
          </p:nvGrpSpPr>
          <p:grpSpPr>
            <a:xfrm>
              <a:off x="5753108" y="2499021"/>
              <a:ext cx="2244644" cy="1879573"/>
              <a:chOff x="611312" y="2505649"/>
              <a:chExt cx="2244644" cy="1879573"/>
            </a:xfrm>
          </p:grpSpPr>
          <p:grpSp>
            <p:nvGrpSpPr>
              <p:cNvPr id="50" name="Group 49">
                <a:extLst>
                  <a:ext uri="{FF2B5EF4-FFF2-40B4-BE49-F238E27FC236}">
                    <a16:creationId xmlns:a16="http://schemas.microsoft.com/office/drawing/2014/main" id="{6C32501C-D901-4C98-9B54-CD1C39842E6C}"/>
                  </a:ext>
                </a:extLst>
              </p:cNvPr>
              <p:cNvGrpSpPr/>
              <p:nvPr/>
            </p:nvGrpSpPr>
            <p:grpSpPr>
              <a:xfrm>
                <a:off x="611312" y="2505649"/>
                <a:ext cx="2244644" cy="1879573"/>
                <a:chOff x="1596476" y="4144731"/>
                <a:chExt cx="1231996" cy="922675"/>
              </a:xfrm>
            </p:grpSpPr>
            <p:grpSp>
              <p:nvGrpSpPr>
                <p:cNvPr id="58" name="Group 57">
                  <a:extLst>
                    <a:ext uri="{FF2B5EF4-FFF2-40B4-BE49-F238E27FC236}">
                      <a16:creationId xmlns:a16="http://schemas.microsoft.com/office/drawing/2014/main" id="{C336759D-2B9D-4B79-81A5-90A86F6FF626}"/>
                    </a:ext>
                  </a:extLst>
                </p:cNvPr>
                <p:cNvGrpSpPr/>
                <p:nvPr/>
              </p:nvGrpSpPr>
              <p:grpSpPr>
                <a:xfrm>
                  <a:off x="1772248" y="4292151"/>
                  <a:ext cx="987990" cy="775255"/>
                  <a:chOff x="554729" y="4011856"/>
                  <a:chExt cx="987990" cy="775255"/>
                </a:xfrm>
              </p:grpSpPr>
              <p:sp>
                <p:nvSpPr>
                  <p:cNvPr id="60" name="TextBox 59">
                    <a:extLst>
                      <a:ext uri="{FF2B5EF4-FFF2-40B4-BE49-F238E27FC236}">
                        <a16:creationId xmlns:a16="http://schemas.microsoft.com/office/drawing/2014/main" id="{FBF9B3AF-0DD6-438D-96AA-C1EB2429420C}"/>
                      </a:ext>
                    </a:extLst>
                  </p:cNvPr>
                  <p:cNvSpPr txBox="1"/>
                  <p:nvPr/>
                </p:nvSpPr>
                <p:spPr>
                  <a:xfrm>
                    <a:off x="571998" y="4411450"/>
                    <a:ext cx="664057" cy="158942"/>
                  </a:xfrm>
                  <a:prstGeom prst="rect">
                    <a:avLst/>
                  </a:prstGeom>
                  <a:noFill/>
                </p:spPr>
                <p:txBody>
                  <a:bodyPr wrap="square" rtlCol="0">
                    <a:spAutoFit/>
                  </a:bodyPr>
                  <a:lstStyle/>
                  <a:p>
                    <a:r>
                      <a:rPr lang="en-US" sz="788" dirty="0">
                        <a:solidFill>
                          <a:schemeClr val="tx1">
                            <a:lumMod val="85000"/>
                            <a:lumOff val="15000"/>
                          </a:schemeClr>
                        </a:solidFill>
                      </a:rPr>
                      <a:t>20% - 30%</a:t>
                    </a:r>
                    <a:endParaRPr lang="en-NZ" sz="788" dirty="0">
                      <a:solidFill>
                        <a:schemeClr val="tx1">
                          <a:lumMod val="85000"/>
                          <a:lumOff val="15000"/>
                        </a:schemeClr>
                      </a:solidFill>
                    </a:endParaRPr>
                  </a:p>
                </p:txBody>
              </p:sp>
              <p:grpSp>
                <p:nvGrpSpPr>
                  <p:cNvPr id="61" name="Group 60">
                    <a:extLst>
                      <a:ext uri="{FF2B5EF4-FFF2-40B4-BE49-F238E27FC236}">
                        <a16:creationId xmlns:a16="http://schemas.microsoft.com/office/drawing/2014/main" id="{8F9C4202-1225-425E-9F4D-111367863F33}"/>
                      </a:ext>
                    </a:extLst>
                  </p:cNvPr>
                  <p:cNvGrpSpPr/>
                  <p:nvPr/>
                </p:nvGrpSpPr>
                <p:grpSpPr>
                  <a:xfrm>
                    <a:off x="554729" y="4011856"/>
                    <a:ext cx="987990" cy="775255"/>
                    <a:chOff x="554729" y="4011856"/>
                    <a:chExt cx="987990" cy="775255"/>
                  </a:xfrm>
                </p:grpSpPr>
                <p:sp>
                  <p:nvSpPr>
                    <p:cNvPr id="62" name="TextBox 61">
                      <a:extLst>
                        <a:ext uri="{FF2B5EF4-FFF2-40B4-BE49-F238E27FC236}">
                          <a16:creationId xmlns:a16="http://schemas.microsoft.com/office/drawing/2014/main" id="{89D5604C-22F1-4DE4-AF0A-B816E16D9C7B}"/>
                        </a:ext>
                      </a:extLst>
                    </p:cNvPr>
                    <p:cNvSpPr txBox="1"/>
                    <p:nvPr/>
                  </p:nvSpPr>
                  <p:spPr>
                    <a:xfrm>
                      <a:off x="568411" y="4204529"/>
                      <a:ext cx="667643" cy="158942"/>
                    </a:xfrm>
                    <a:prstGeom prst="rect">
                      <a:avLst/>
                    </a:prstGeom>
                    <a:noFill/>
                  </p:spPr>
                  <p:txBody>
                    <a:bodyPr wrap="square" rtlCol="0">
                      <a:spAutoFit/>
                    </a:bodyPr>
                    <a:lstStyle/>
                    <a:p>
                      <a:r>
                        <a:rPr lang="en-US" sz="788">
                          <a:solidFill>
                            <a:schemeClr val="tx1">
                              <a:lumMod val="85000"/>
                              <a:lumOff val="15000"/>
                            </a:schemeClr>
                          </a:solidFill>
                        </a:rPr>
                        <a:t>40% - 50%</a:t>
                      </a:r>
                      <a:endParaRPr lang="en-NZ" sz="788">
                        <a:solidFill>
                          <a:schemeClr val="tx1">
                            <a:lumMod val="85000"/>
                            <a:lumOff val="15000"/>
                          </a:schemeClr>
                        </a:solidFill>
                      </a:endParaRPr>
                    </a:p>
                  </p:txBody>
                </p:sp>
                <p:grpSp>
                  <p:nvGrpSpPr>
                    <p:cNvPr id="63" name="Group 62">
                      <a:extLst>
                        <a:ext uri="{FF2B5EF4-FFF2-40B4-BE49-F238E27FC236}">
                          <a16:creationId xmlns:a16="http://schemas.microsoft.com/office/drawing/2014/main" id="{ECCB6353-30E1-4C0B-AE1F-B31C979CC36C}"/>
                        </a:ext>
                      </a:extLst>
                    </p:cNvPr>
                    <p:cNvGrpSpPr/>
                    <p:nvPr/>
                  </p:nvGrpSpPr>
                  <p:grpSpPr>
                    <a:xfrm>
                      <a:off x="554729" y="4011856"/>
                      <a:ext cx="987990" cy="775255"/>
                      <a:chOff x="554729" y="4011856"/>
                      <a:chExt cx="987990" cy="775255"/>
                    </a:xfrm>
                  </p:grpSpPr>
                  <p:grpSp>
                    <p:nvGrpSpPr>
                      <p:cNvPr id="64" name="Group 63">
                        <a:extLst>
                          <a:ext uri="{FF2B5EF4-FFF2-40B4-BE49-F238E27FC236}">
                            <a16:creationId xmlns:a16="http://schemas.microsoft.com/office/drawing/2014/main" id="{F46B1A81-CE9A-468B-A1F7-EEF5F73BD766}"/>
                          </a:ext>
                        </a:extLst>
                      </p:cNvPr>
                      <p:cNvGrpSpPr/>
                      <p:nvPr/>
                    </p:nvGrpSpPr>
                    <p:grpSpPr>
                      <a:xfrm>
                        <a:off x="566772" y="4011856"/>
                        <a:ext cx="669283" cy="667478"/>
                        <a:chOff x="566772" y="4011856"/>
                        <a:chExt cx="669283" cy="667478"/>
                      </a:xfrm>
                    </p:grpSpPr>
                    <p:sp>
                      <p:nvSpPr>
                        <p:cNvPr id="66" name="TextBox 65">
                          <a:extLst>
                            <a:ext uri="{FF2B5EF4-FFF2-40B4-BE49-F238E27FC236}">
                              <a16:creationId xmlns:a16="http://schemas.microsoft.com/office/drawing/2014/main" id="{3A6F1B66-50C7-4CEC-B5F3-9874AB02B6EC}"/>
                            </a:ext>
                          </a:extLst>
                        </p:cNvPr>
                        <p:cNvSpPr txBox="1"/>
                        <p:nvPr/>
                      </p:nvSpPr>
                      <p:spPr>
                        <a:xfrm>
                          <a:off x="571998" y="4011856"/>
                          <a:ext cx="664057" cy="158942"/>
                        </a:xfrm>
                        <a:prstGeom prst="rect">
                          <a:avLst/>
                        </a:prstGeom>
                        <a:noFill/>
                      </p:spPr>
                      <p:txBody>
                        <a:bodyPr wrap="square" rtlCol="0">
                          <a:spAutoFit/>
                        </a:bodyPr>
                        <a:lstStyle/>
                        <a:p>
                          <a:r>
                            <a:rPr lang="en-US" sz="788">
                              <a:solidFill>
                                <a:schemeClr val="tx1">
                                  <a:lumMod val="85000"/>
                                  <a:lumOff val="15000"/>
                                </a:schemeClr>
                              </a:solidFill>
                            </a:rPr>
                            <a:t>60% – 75%</a:t>
                          </a:r>
                          <a:endParaRPr lang="en-NZ" sz="788">
                            <a:solidFill>
                              <a:schemeClr val="tx1">
                                <a:lumMod val="85000"/>
                                <a:lumOff val="15000"/>
                              </a:schemeClr>
                            </a:solidFill>
                          </a:endParaRPr>
                        </a:p>
                      </p:txBody>
                    </p:sp>
                    <p:sp>
                      <p:nvSpPr>
                        <p:cNvPr id="67" name="TextBox 66">
                          <a:extLst>
                            <a:ext uri="{FF2B5EF4-FFF2-40B4-BE49-F238E27FC236}">
                              <a16:creationId xmlns:a16="http://schemas.microsoft.com/office/drawing/2014/main" id="{574DE660-8D9F-4CF7-B25A-FAA4A2270AD1}"/>
                            </a:ext>
                          </a:extLst>
                        </p:cNvPr>
                        <p:cNvSpPr txBox="1"/>
                        <p:nvPr/>
                      </p:nvSpPr>
                      <p:spPr>
                        <a:xfrm>
                          <a:off x="571999" y="4520392"/>
                          <a:ext cx="664056" cy="158942"/>
                        </a:xfrm>
                        <a:prstGeom prst="rect">
                          <a:avLst/>
                        </a:prstGeom>
                        <a:noFill/>
                      </p:spPr>
                      <p:txBody>
                        <a:bodyPr wrap="square" rtlCol="0">
                          <a:spAutoFit/>
                        </a:bodyPr>
                        <a:lstStyle/>
                        <a:p>
                          <a:r>
                            <a:rPr lang="en-US" sz="788">
                              <a:solidFill>
                                <a:schemeClr val="tx1">
                                  <a:lumMod val="85000"/>
                                  <a:lumOff val="15000"/>
                                </a:schemeClr>
                              </a:solidFill>
                            </a:rPr>
                            <a:t>0% - 20%</a:t>
                          </a:r>
                          <a:endParaRPr lang="en-NZ" sz="788">
                            <a:solidFill>
                              <a:schemeClr val="tx1">
                                <a:lumMod val="85000"/>
                                <a:lumOff val="15000"/>
                              </a:schemeClr>
                            </a:solidFill>
                          </a:endParaRPr>
                        </a:p>
                      </p:txBody>
                    </p:sp>
                    <p:sp>
                      <p:nvSpPr>
                        <p:cNvPr id="68" name="TextBox 67">
                          <a:extLst>
                            <a:ext uri="{FF2B5EF4-FFF2-40B4-BE49-F238E27FC236}">
                              <a16:creationId xmlns:a16="http://schemas.microsoft.com/office/drawing/2014/main" id="{43956809-DE31-4406-A9EB-BD0513CAFBCB}"/>
                            </a:ext>
                          </a:extLst>
                        </p:cNvPr>
                        <p:cNvSpPr txBox="1"/>
                        <p:nvPr/>
                      </p:nvSpPr>
                      <p:spPr>
                        <a:xfrm>
                          <a:off x="566772" y="4305623"/>
                          <a:ext cx="669283" cy="158942"/>
                        </a:xfrm>
                        <a:prstGeom prst="rect">
                          <a:avLst/>
                        </a:prstGeom>
                        <a:noFill/>
                      </p:spPr>
                      <p:txBody>
                        <a:bodyPr wrap="square" rtlCol="0">
                          <a:spAutoFit/>
                        </a:bodyPr>
                        <a:lstStyle/>
                        <a:p>
                          <a:r>
                            <a:rPr lang="en-US" sz="788" dirty="0">
                              <a:solidFill>
                                <a:schemeClr val="tx1">
                                  <a:lumMod val="85000"/>
                                  <a:lumOff val="15000"/>
                                </a:schemeClr>
                              </a:solidFill>
                            </a:rPr>
                            <a:t>30% - 40%</a:t>
                          </a:r>
                          <a:endParaRPr lang="en-NZ" sz="788" dirty="0">
                            <a:solidFill>
                              <a:schemeClr val="tx1">
                                <a:lumMod val="85000"/>
                                <a:lumOff val="15000"/>
                              </a:schemeClr>
                            </a:solidFill>
                          </a:endParaRPr>
                        </a:p>
                      </p:txBody>
                    </p:sp>
                    <p:sp>
                      <p:nvSpPr>
                        <p:cNvPr id="69" name="TextBox 68">
                          <a:extLst>
                            <a:ext uri="{FF2B5EF4-FFF2-40B4-BE49-F238E27FC236}">
                              <a16:creationId xmlns:a16="http://schemas.microsoft.com/office/drawing/2014/main" id="{B7CD5AA5-078B-4224-B4BF-BF06E4598731}"/>
                            </a:ext>
                          </a:extLst>
                        </p:cNvPr>
                        <p:cNvSpPr txBox="1"/>
                        <p:nvPr/>
                      </p:nvSpPr>
                      <p:spPr>
                        <a:xfrm>
                          <a:off x="568412" y="4109303"/>
                          <a:ext cx="667642" cy="158942"/>
                        </a:xfrm>
                        <a:prstGeom prst="rect">
                          <a:avLst/>
                        </a:prstGeom>
                        <a:noFill/>
                      </p:spPr>
                      <p:txBody>
                        <a:bodyPr wrap="square" rtlCol="0">
                          <a:spAutoFit/>
                        </a:bodyPr>
                        <a:lstStyle/>
                        <a:p>
                          <a:r>
                            <a:rPr lang="en-US" sz="788" dirty="0">
                              <a:solidFill>
                                <a:schemeClr val="tx1">
                                  <a:lumMod val="85000"/>
                                  <a:lumOff val="15000"/>
                                </a:schemeClr>
                              </a:solidFill>
                            </a:rPr>
                            <a:t>50% – 60%</a:t>
                          </a:r>
                          <a:endParaRPr lang="en-NZ" sz="788" dirty="0">
                            <a:solidFill>
                              <a:schemeClr val="tx1">
                                <a:lumMod val="85000"/>
                                <a:lumOff val="15000"/>
                              </a:schemeClr>
                            </a:solidFill>
                          </a:endParaRPr>
                        </a:p>
                      </p:txBody>
                    </p:sp>
                  </p:grpSp>
                  <p:sp>
                    <p:nvSpPr>
                      <p:cNvPr id="65" name="TextBox 64">
                        <a:extLst>
                          <a:ext uri="{FF2B5EF4-FFF2-40B4-BE49-F238E27FC236}">
                            <a16:creationId xmlns:a16="http://schemas.microsoft.com/office/drawing/2014/main" id="{AEA789B2-424A-47D6-85A8-B6B6A2CFF39C}"/>
                          </a:ext>
                        </a:extLst>
                      </p:cNvPr>
                      <p:cNvSpPr txBox="1"/>
                      <p:nvPr/>
                    </p:nvSpPr>
                    <p:spPr>
                      <a:xfrm>
                        <a:off x="554729" y="4628169"/>
                        <a:ext cx="987990" cy="158942"/>
                      </a:xfrm>
                      <a:prstGeom prst="rect">
                        <a:avLst/>
                      </a:prstGeom>
                      <a:noFill/>
                    </p:spPr>
                    <p:txBody>
                      <a:bodyPr wrap="square" rtlCol="0">
                        <a:spAutoFit/>
                      </a:bodyPr>
                      <a:lstStyle/>
                      <a:p>
                        <a:r>
                          <a:rPr lang="en-US" sz="788">
                            <a:solidFill>
                              <a:schemeClr val="tx1">
                                <a:lumMod val="85000"/>
                                <a:lumOff val="15000"/>
                              </a:schemeClr>
                            </a:solidFill>
                          </a:rPr>
                          <a:t>No Data</a:t>
                        </a:r>
                        <a:endParaRPr lang="en-NZ" sz="788">
                          <a:solidFill>
                            <a:schemeClr val="tx1">
                              <a:lumMod val="85000"/>
                              <a:lumOff val="15000"/>
                            </a:schemeClr>
                          </a:solidFill>
                        </a:endParaRPr>
                      </a:p>
                    </p:txBody>
                  </p:sp>
                </p:grpSp>
              </p:grpSp>
            </p:grpSp>
            <p:sp>
              <p:nvSpPr>
                <p:cNvPr id="59" name="TextBox 58">
                  <a:extLst>
                    <a:ext uri="{FF2B5EF4-FFF2-40B4-BE49-F238E27FC236}">
                      <a16:creationId xmlns:a16="http://schemas.microsoft.com/office/drawing/2014/main" id="{5BF2172A-A374-4813-876A-F35A2CA24813}"/>
                    </a:ext>
                  </a:extLst>
                </p:cNvPr>
                <p:cNvSpPr txBox="1"/>
                <p:nvPr/>
              </p:nvSpPr>
              <p:spPr>
                <a:xfrm>
                  <a:off x="1596476" y="4144731"/>
                  <a:ext cx="1231996" cy="158942"/>
                </a:xfrm>
                <a:prstGeom prst="rect">
                  <a:avLst/>
                </a:prstGeom>
                <a:noFill/>
              </p:spPr>
              <p:txBody>
                <a:bodyPr wrap="square" rtlCol="0">
                  <a:spAutoFit/>
                </a:bodyPr>
                <a:lstStyle/>
                <a:p>
                  <a:r>
                    <a:rPr lang="en-US" sz="788" b="1" dirty="0">
                      <a:solidFill>
                        <a:schemeClr val="tx1">
                          <a:lumMod val="85000"/>
                          <a:lumOff val="15000"/>
                        </a:schemeClr>
                      </a:solidFill>
                    </a:rPr>
                    <a:t>Reduction in Visitor Spend</a:t>
                  </a:r>
                  <a:endParaRPr lang="en-NZ" sz="788" b="1" dirty="0">
                    <a:solidFill>
                      <a:schemeClr val="tx1">
                        <a:lumMod val="85000"/>
                        <a:lumOff val="15000"/>
                      </a:schemeClr>
                    </a:solidFill>
                  </a:endParaRPr>
                </a:p>
              </p:txBody>
            </p:sp>
          </p:grpSp>
          <p:sp>
            <p:nvSpPr>
              <p:cNvPr id="51" name="Oval 50">
                <a:extLst>
                  <a:ext uri="{FF2B5EF4-FFF2-40B4-BE49-F238E27FC236}">
                    <a16:creationId xmlns:a16="http://schemas.microsoft.com/office/drawing/2014/main" id="{0A9A6BBC-5EB7-4840-9502-4F17A5217C93}"/>
                  </a:ext>
                </a:extLst>
              </p:cNvPr>
              <p:cNvSpPr/>
              <p:nvPr/>
            </p:nvSpPr>
            <p:spPr>
              <a:xfrm>
                <a:off x="732548" y="3064729"/>
                <a:ext cx="129550" cy="128179"/>
              </a:xfrm>
              <a:prstGeom prst="ellipse">
                <a:avLst/>
              </a:prstGeom>
              <a:solidFill>
                <a:srgbClr val="D4102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Oval 51">
                <a:extLst>
                  <a:ext uri="{FF2B5EF4-FFF2-40B4-BE49-F238E27FC236}">
                    <a16:creationId xmlns:a16="http://schemas.microsoft.com/office/drawing/2014/main" id="{B3C3CA59-A6C8-42AA-BAEE-741A2A89CA43}"/>
                  </a:ext>
                </a:extLst>
              </p:cNvPr>
              <p:cNvSpPr/>
              <p:nvPr/>
            </p:nvSpPr>
            <p:spPr>
              <a:xfrm>
                <a:off x="732548" y="2867561"/>
                <a:ext cx="129550" cy="128179"/>
              </a:xfrm>
              <a:prstGeom prst="ellipse">
                <a:avLst/>
              </a:prstGeom>
              <a:solidFill>
                <a:srgbClr val="80002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val 52">
                <a:extLst>
                  <a:ext uri="{FF2B5EF4-FFF2-40B4-BE49-F238E27FC236}">
                    <a16:creationId xmlns:a16="http://schemas.microsoft.com/office/drawing/2014/main" id="{7B66BB2F-C93C-4E27-AC65-2354B18892BF}"/>
                  </a:ext>
                </a:extLst>
              </p:cNvPr>
              <p:cNvSpPr/>
              <p:nvPr/>
            </p:nvSpPr>
            <p:spPr>
              <a:xfrm>
                <a:off x="732547" y="3275276"/>
                <a:ext cx="129550" cy="128179"/>
              </a:xfrm>
              <a:prstGeom prst="ellipse">
                <a:avLst/>
              </a:prstGeom>
              <a:solidFill>
                <a:srgbClr val="FC5B2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Oval 53">
                <a:extLst>
                  <a:ext uri="{FF2B5EF4-FFF2-40B4-BE49-F238E27FC236}">
                    <a16:creationId xmlns:a16="http://schemas.microsoft.com/office/drawing/2014/main" id="{9AE24DB5-EC0A-4A13-A02F-8C821A607DD8}"/>
                  </a:ext>
                </a:extLst>
              </p:cNvPr>
              <p:cNvSpPr/>
              <p:nvPr/>
            </p:nvSpPr>
            <p:spPr>
              <a:xfrm>
                <a:off x="732545" y="3484847"/>
                <a:ext cx="129600" cy="129600"/>
              </a:xfrm>
              <a:prstGeom prst="ellipse">
                <a:avLst/>
              </a:prstGeom>
              <a:solidFill>
                <a:srgbClr val="FEAB4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Oval 54">
                <a:extLst>
                  <a:ext uri="{FF2B5EF4-FFF2-40B4-BE49-F238E27FC236}">
                    <a16:creationId xmlns:a16="http://schemas.microsoft.com/office/drawing/2014/main" id="{E8BC4190-EE33-4496-B944-1246DF006EAB}"/>
                  </a:ext>
                </a:extLst>
              </p:cNvPr>
              <p:cNvSpPr/>
              <p:nvPr/>
            </p:nvSpPr>
            <p:spPr>
              <a:xfrm>
                <a:off x="732545" y="3689648"/>
                <a:ext cx="129600" cy="129600"/>
              </a:xfrm>
              <a:prstGeom prst="ellipse">
                <a:avLst/>
              </a:prstGeom>
              <a:solidFill>
                <a:srgbClr val="FEE18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Oval 55">
                <a:extLst>
                  <a:ext uri="{FF2B5EF4-FFF2-40B4-BE49-F238E27FC236}">
                    <a16:creationId xmlns:a16="http://schemas.microsoft.com/office/drawing/2014/main" id="{7B7C414C-F972-4AC9-AB8F-151174E3C556}"/>
                  </a:ext>
                </a:extLst>
              </p:cNvPr>
              <p:cNvSpPr/>
              <p:nvPr/>
            </p:nvSpPr>
            <p:spPr>
              <a:xfrm>
                <a:off x="732545" y="3895448"/>
                <a:ext cx="129600" cy="129600"/>
              </a:xfrm>
              <a:prstGeom prst="ellipse">
                <a:avLst/>
              </a:prstGeom>
              <a:solidFill>
                <a:srgbClr val="FFFFC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Oval 56">
                <a:extLst>
                  <a:ext uri="{FF2B5EF4-FFF2-40B4-BE49-F238E27FC236}">
                    <a16:creationId xmlns:a16="http://schemas.microsoft.com/office/drawing/2014/main" id="{88016351-654A-4F7D-9E75-B1D02DDAD5F2}"/>
                  </a:ext>
                </a:extLst>
              </p:cNvPr>
              <p:cNvSpPr/>
              <p:nvPr/>
            </p:nvSpPr>
            <p:spPr>
              <a:xfrm>
                <a:off x="734765" y="4115799"/>
                <a:ext cx="129600" cy="129600"/>
              </a:xfrm>
              <a:prstGeom prst="ellipse">
                <a:avLst/>
              </a:prstGeom>
              <a:solidFill>
                <a:schemeClr val="bg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sp>
        <p:nvSpPr>
          <p:cNvPr id="25" name="Subtitle 2">
            <a:extLst>
              <a:ext uri="{FF2B5EF4-FFF2-40B4-BE49-F238E27FC236}">
                <a16:creationId xmlns:a16="http://schemas.microsoft.com/office/drawing/2014/main" id="{1951508D-1E13-446D-B6ED-7177F158ED13}"/>
              </a:ext>
            </a:extLst>
          </p:cNvPr>
          <p:cNvSpPr txBox="1">
            <a:spLocks/>
          </p:cNvSpPr>
          <p:nvPr/>
        </p:nvSpPr>
        <p:spPr>
          <a:xfrm>
            <a:off x="978601" y="1506077"/>
            <a:ext cx="1937216" cy="56688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NZ" sz="1000" dirty="0">
                <a:solidFill>
                  <a:srgbClr val="1D3145"/>
                </a:solidFill>
                <a:latin typeface="Verdana" panose="020B0604030504040204" pitchFamily="34" charset="0"/>
                <a:ea typeface="Verdana" panose="020B0604030504040204" pitchFamily="34" charset="0"/>
              </a:rPr>
              <a:t>Percentage change in tourism expenditure</a:t>
            </a:r>
            <a:br>
              <a:rPr lang="en-NZ" sz="1000" dirty="0">
                <a:solidFill>
                  <a:srgbClr val="1D3145"/>
                </a:solidFill>
                <a:latin typeface="Verdana" panose="020B0604030504040204" pitchFamily="34" charset="0"/>
                <a:ea typeface="Verdana" panose="020B0604030504040204" pitchFamily="34" charset="0"/>
              </a:rPr>
            </a:br>
            <a:r>
              <a:rPr lang="en-NZ" sz="1000" dirty="0">
                <a:solidFill>
                  <a:srgbClr val="1D3145"/>
                </a:solidFill>
                <a:latin typeface="Verdana" panose="020B0604030504040204" pitchFamily="34" charset="0"/>
                <a:ea typeface="Verdana" panose="020B0604030504040204" pitchFamily="34" charset="0"/>
              </a:rPr>
              <a:t>Mar 2020 - Feb 2021</a:t>
            </a:r>
            <a:endParaRPr lang="en-US" sz="1000" dirty="0">
              <a:solidFill>
                <a:srgbClr val="1D3145"/>
              </a:solidFill>
              <a:latin typeface="Verdana" panose="020B0604030504040204" pitchFamily="34" charset="0"/>
              <a:ea typeface="Verdana" panose="020B0604030504040204" pitchFamily="34" charset="0"/>
            </a:endParaRPr>
          </a:p>
        </p:txBody>
      </p:sp>
      <p:sp>
        <p:nvSpPr>
          <p:cNvPr id="36" name="Rectangle 35">
            <a:extLst>
              <a:ext uri="{FF2B5EF4-FFF2-40B4-BE49-F238E27FC236}">
                <a16:creationId xmlns:a16="http://schemas.microsoft.com/office/drawing/2014/main" id="{965A2288-F56F-F54F-9B66-E35DA00EDCF2}"/>
              </a:ext>
            </a:extLst>
          </p:cNvPr>
          <p:cNvSpPr/>
          <p:nvPr/>
        </p:nvSpPr>
        <p:spPr>
          <a:xfrm>
            <a:off x="457200" y="709031"/>
            <a:ext cx="5199321" cy="276999"/>
          </a:xfrm>
          <a:prstGeom prst="rect">
            <a:avLst/>
          </a:prstGeom>
        </p:spPr>
        <p:txBody>
          <a:bodyPr wrap="square">
            <a:spAutoFit/>
          </a:bodyPr>
          <a:lstStyle/>
          <a:p>
            <a:r>
              <a:rPr lang="en-NZ" sz="1200" i="1" dirty="0">
                <a:solidFill>
                  <a:srgbClr val="002060"/>
                </a:solidFill>
                <a:latin typeface="Verdana" panose="020B0604030504040204" pitchFamily="34" charset="0"/>
                <a:ea typeface="Verdana" panose="020B0604030504040204" pitchFamily="34" charset="0"/>
                <a:cs typeface="Calibri"/>
              </a:rPr>
              <a:t>... haves and have-nots are appearing</a:t>
            </a:r>
            <a:endParaRPr lang="en-US" sz="1200" i="1"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6797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62476FBC-9EDD-4DB6-BE89-03FD9CE6D867}"/>
              </a:ext>
            </a:extLst>
          </p:cNvPr>
          <p:cNvSpPr/>
          <p:nvPr/>
        </p:nvSpPr>
        <p:spPr>
          <a:xfrm>
            <a:off x="533082" y="1299783"/>
            <a:ext cx="951707" cy="955423"/>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AU" sz="2400" b="1" dirty="0">
                <a:solidFill>
                  <a:schemeClr val="tx1">
                    <a:lumMod val="75000"/>
                    <a:lumOff val="25000"/>
                  </a:schemeClr>
                </a:solidFill>
                <a:latin typeface="Roboto Condensed" panose="02000000000000000000" pitchFamily="2" charset="0"/>
                <a:ea typeface="Roboto Condensed" panose="02000000000000000000" pitchFamily="2" charset="0"/>
              </a:rPr>
              <a:t>-48%</a:t>
            </a:r>
            <a:endParaRPr lang="en-AU" sz="2400" b="1" dirty="0">
              <a:solidFill>
                <a:schemeClr val="tx1">
                  <a:lumMod val="75000"/>
                  <a:lumOff val="25000"/>
                </a:schemeClr>
              </a:solidFill>
              <a:latin typeface="Balsamiq Sans" panose="02000603000000000000" pitchFamily="2" charset="0"/>
              <a:ea typeface="Roboto Condensed" panose="02000000000000000000" pitchFamily="2" charset="0"/>
            </a:endParaRPr>
          </a:p>
        </p:txBody>
      </p:sp>
      <p:sp>
        <p:nvSpPr>
          <p:cNvPr id="38" name="TextBox 37">
            <a:extLst>
              <a:ext uri="{FF2B5EF4-FFF2-40B4-BE49-F238E27FC236}">
                <a16:creationId xmlns:a16="http://schemas.microsoft.com/office/drawing/2014/main" id="{CE639046-FEEB-44DA-BBEC-FA2F2E7798EB}"/>
              </a:ext>
            </a:extLst>
          </p:cNvPr>
          <p:cNvSpPr txBox="1"/>
          <p:nvPr/>
        </p:nvSpPr>
        <p:spPr>
          <a:xfrm>
            <a:off x="533082" y="1271208"/>
            <a:ext cx="951707" cy="898490"/>
          </a:xfrm>
          <a:prstGeom prst="rect">
            <a:avLst/>
          </a:prstGeom>
          <a:noFill/>
        </p:spPr>
        <p:txBody>
          <a:bodyPr wrap="square">
            <a:prstTxWarp prst="textArchDown">
              <a:avLst/>
            </a:prstTxWarp>
            <a:spAutoFit/>
          </a:bodyPr>
          <a:lstStyle/>
          <a:p>
            <a:pPr marL="0" lvl="1" algn="ctr"/>
            <a:r>
              <a:rPr lang="en-AU" sz="800" b="1" dirty="0">
                <a:solidFill>
                  <a:schemeClr val="tx1">
                    <a:lumMod val="75000"/>
                    <a:lumOff val="25000"/>
                  </a:schemeClr>
                </a:solidFill>
                <a:latin typeface="Verdana" panose="020B0604030504040204" pitchFamily="34" charset="0"/>
                <a:ea typeface="Verdana" panose="020B0604030504040204" pitchFamily="34" charset="0"/>
              </a:rPr>
              <a:t>Turnover</a:t>
            </a:r>
            <a:endParaRPr lang="en-AU" sz="80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FDA8222E-7B42-4322-B31B-2C318C7BE12A}"/>
              </a:ext>
            </a:extLst>
          </p:cNvPr>
          <p:cNvSpPr txBox="1"/>
          <p:nvPr/>
        </p:nvSpPr>
        <p:spPr>
          <a:xfrm>
            <a:off x="342900" y="328746"/>
            <a:ext cx="8393908" cy="411459"/>
          </a:xfrm>
          <a:prstGeom prst="rect">
            <a:avLst/>
          </a:prstGeom>
          <a:noFill/>
        </p:spPr>
        <p:txBody>
          <a:bodyPr wrap="square">
            <a:spAutoFit/>
          </a:bodyPr>
          <a:lstStyle/>
          <a:p>
            <a:pPr>
              <a:lnSpc>
                <a:spcPts val="2700"/>
              </a:lnSpc>
            </a:pPr>
            <a:r>
              <a:rPr lang="en-US" sz="2000" b="1" spc="150" dirty="0">
                <a:solidFill>
                  <a:srgbClr val="53565A"/>
                </a:solidFill>
                <a:latin typeface="Verdana" panose="020B0604030504040204" pitchFamily="34" charset="0"/>
                <a:ea typeface="Verdana" panose="020B0604030504040204" pitchFamily="34" charset="0"/>
              </a:rPr>
              <a:t>TIA Industry Survey April 2021</a:t>
            </a:r>
            <a:r>
              <a:rPr lang="en-US" b="1" spc="150" dirty="0">
                <a:solidFill>
                  <a:srgbClr val="53565A"/>
                </a:solidFill>
                <a:latin typeface="Verdana" panose="020B0604030504040204" pitchFamily="34" charset="0"/>
                <a:ea typeface="Verdana" panose="020B0604030504040204" pitchFamily="34" charset="0"/>
              </a:rPr>
              <a:t> </a:t>
            </a:r>
          </a:p>
        </p:txBody>
      </p:sp>
      <p:sp>
        <p:nvSpPr>
          <p:cNvPr id="20" name="Rectangle 19">
            <a:extLst>
              <a:ext uri="{FF2B5EF4-FFF2-40B4-BE49-F238E27FC236}">
                <a16:creationId xmlns:a16="http://schemas.microsoft.com/office/drawing/2014/main" id="{B846BAD9-C976-4448-BE05-C13535E813D6}"/>
              </a:ext>
            </a:extLst>
          </p:cNvPr>
          <p:cNvSpPr/>
          <p:nvPr/>
        </p:nvSpPr>
        <p:spPr>
          <a:xfrm>
            <a:off x="413147" y="781306"/>
            <a:ext cx="2611149"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3176EBC-7D56-416F-9F1B-DC3DB9451CD0}"/>
              </a:ext>
            </a:extLst>
          </p:cNvPr>
          <p:cNvSpPr txBox="1"/>
          <p:nvPr/>
        </p:nvSpPr>
        <p:spPr>
          <a:xfrm>
            <a:off x="396918" y="3811671"/>
            <a:ext cx="2700000" cy="189283"/>
          </a:xfrm>
          <a:prstGeom prst="homePlate">
            <a:avLst>
              <a:gd name="adj" fmla="val 0"/>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KEY FACTORS FOR A SMOOTH RECOVERY</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
        <p:nvSpPr>
          <p:cNvPr id="32" name="Oval 31">
            <a:extLst>
              <a:ext uri="{FF2B5EF4-FFF2-40B4-BE49-F238E27FC236}">
                <a16:creationId xmlns:a16="http://schemas.microsoft.com/office/drawing/2014/main" id="{68AF4D37-16A7-4F86-94D8-9E1B33E86E52}"/>
              </a:ext>
            </a:extLst>
          </p:cNvPr>
          <p:cNvSpPr/>
          <p:nvPr/>
        </p:nvSpPr>
        <p:spPr>
          <a:xfrm>
            <a:off x="1348975" y="1763533"/>
            <a:ext cx="433049" cy="43474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AU" sz="1143" b="1">
              <a:solidFill>
                <a:schemeClr val="accent2"/>
              </a:solidFill>
              <a:latin typeface="Roboto Condensed" panose="02000000000000000000" pitchFamily="2" charset="0"/>
              <a:ea typeface="Roboto Condensed" panose="02000000000000000000" pitchFamily="2" charset="0"/>
            </a:endParaRPr>
          </a:p>
        </p:txBody>
      </p:sp>
      <p:pic>
        <p:nvPicPr>
          <p:cNvPr id="33" name="Graphic 32" descr="Coins with solid fill">
            <a:extLst>
              <a:ext uri="{FF2B5EF4-FFF2-40B4-BE49-F238E27FC236}">
                <a16:creationId xmlns:a16="http://schemas.microsoft.com/office/drawing/2014/main" id="{7B87EE51-3ABC-435D-B59C-1FAD24177D8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30498" y="1845902"/>
            <a:ext cx="270000" cy="270000"/>
          </a:xfrm>
          <a:prstGeom prst="rect">
            <a:avLst/>
          </a:prstGeom>
        </p:spPr>
      </p:pic>
      <p:sp>
        <p:nvSpPr>
          <p:cNvPr id="35" name="Oval 34">
            <a:extLst>
              <a:ext uri="{FF2B5EF4-FFF2-40B4-BE49-F238E27FC236}">
                <a16:creationId xmlns:a16="http://schemas.microsoft.com/office/drawing/2014/main" id="{85281DE8-2C39-4FD5-B91F-2EDED73C4B39}"/>
              </a:ext>
            </a:extLst>
          </p:cNvPr>
          <p:cNvSpPr/>
          <p:nvPr/>
        </p:nvSpPr>
        <p:spPr>
          <a:xfrm>
            <a:off x="1792111" y="1299783"/>
            <a:ext cx="951707" cy="955423"/>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AU" sz="2400" b="1">
                <a:solidFill>
                  <a:schemeClr val="tx1">
                    <a:lumMod val="75000"/>
                    <a:lumOff val="25000"/>
                  </a:schemeClr>
                </a:solidFill>
                <a:latin typeface="Roboto Condensed" panose="02000000000000000000" pitchFamily="2" charset="0"/>
                <a:ea typeface="Roboto Condensed" panose="02000000000000000000" pitchFamily="2" charset="0"/>
              </a:rPr>
              <a:t>-40%</a:t>
            </a:r>
            <a:endParaRPr lang="en-AU" sz="2400" b="1">
              <a:solidFill>
                <a:schemeClr val="tx1">
                  <a:lumMod val="75000"/>
                  <a:lumOff val="25000"/>
                </a:schemeClr>
              </a:solidFill>
              <a:latin typeface="Balsamiq Sans" panose="02000603000000000000" pitchFamily="2" charset="0"/>
              <a:ea typeface="Roboto Condensed" panose="02000000000000000000" pitchFamily="2" charset="0"/>
            </a:endParaRPr>
          </a:p>
        </p:txBody>
      </p:sp>
      <p:sp>
        <p:nvSpPr>
          <p:cNvPr id="36" name="Oval 35">
            <a:extLst>
              <a:ext uri="{FF2B5EF4-FFF2-40B4-BE49-F238E27FC236}">
                <a16:creationId xmlns:a16="http://schemas.microsoft.com/office/drawing/2014/main" id="{0D283FFE-2A78-4D00-99EC-807EC2438FF0}"/>
              </a:ext>
            </a:extLst>
          </p:cNvPr>
          <p:cNvSpPr/>
          <p:nvPr/>
        </p:nvSpPr>
        <p:spPr>
          <a:xfrm>
            <a:off x="2608003" y="1763533"/>
            <a:ext cx="433049" cy="43474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AU" sz="1143" b="1">
              <a:solidFill>
                <a:schemeClr val="accent2"/>
              </a:solidFill>
              <a:latin typeface="Roboto Condensed" panose="02000000000000000000" pitchFamily="2" charset="0"/>
              <a:ea typeface="Roboto Condensed" panose="02000000000000000000" pitchFamily="2" charset="0"/>
            </a:endParaRPr>
          </a:p>
        </p:txBody>
      </p:sp>
      <p:pic>
        <p:nvPicPr>
          <p:cNvPr id="37" name="Graphic 36" descr="Office worker male with solid fill">
            <a:extLst>
              <a:ext uri="{FF2B5EF4-FFF2-40B4-BE49-F238E27FC236}">
                <a16:creationId xmlns:a16="http://schemas.microsoft.com/office/drawing/2014/main" id="{BEFE2BA6-E912-4482-8F30-50949C5D626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89527" y="1845902"/>
            <a:ext cx="270000" cy="270000"/>
          </a:xfrm>
          <a:prstGeom prst="rect">
            <a:avLst/>
          </a:prstGeom>
        </p:spPr>
      </p:pic>
      <p:sp>
        <p:nvSpPr>
          <p:cNvPr id="40" name="TextBox 39">
            <a:extLst>
              <a:ext uri="{FF2B5EF4-FFF2-40B4-BE49-F238E27FC236}">
                <a16:creationId xmlns:a16="http://schemas.microsoft.com/office/drawing/2014/main" id="{E3360F8D-0956-4762-A15A-4DB7CA55E4D3}"/>
              </a:ext>
            </a:extLst>
          </p:cNvPr>
          <p:cNvSpPr txBox="1"/>
          <p:nvPr/>
        </p:nvSpPr>
        <p:spPr>
          <a:xfrm>
            <a:off x="1811883" y="1262320"/>
            <a:ext cx="951707" cy="869915"/>
          </a:xfrm>
          <a:prstGeom prst="rect">
            <a:avLst/>
          </a:prstGeom>
          <a:noFill/>
        </p:spPr>
        <p:txBody>
          <a:bodyPr wrap="square">
            <a:prstTxWarp prst="textArchDown">
              <a:avLst/>
            </a:prstTxWarp>
            <a:spAutoFit/>
          </a:bodyPr>
          <a:lstStyle/>
          <a:p>
            <a:pPr marL="0" lvl="1" algn="ctr"/>
            <a:r>
              <a:rPr lang="en-AU" sz="800" b="1">
                <a:solidFill>
                  <a:schemeClr val="tx1">
                    <a:lumMod val="75000"/>
                    <a:lumOff val="25000"/>
                  </a:schemeClr>
                </a:solidFill>
                <a:latin typeface="Verdana" panose="020B0604030504040204" pitchFamily="34" charset="0"/>
                <a:ea typeface="Verdana" panose="020B0604030504040204" pitchFamily="34" charset="0"/>
              </a:rPr>
              <a:t>Workforce</a:t>
            </a:r>
            <a:endParaRPr lang="en-AU" sz="800">
              <a:solidFill>
                <a:schemeClr val="tx1">
                  <a:lumMod val="75000"/>
                  <a:lumOff val="25000"/>
                </a:schemeClr>
              </a:solidFill>
              <a:latin typeface="Verdana" panose="020B0604030504040204" pitchFamily="34" charset="0"/>
              <a:ea typeface="Verdana" panose="020B0604030504040204" pitchFamily="34" charset="0"/>
            </a:endParaRPr>
          </a:p>
        </p:txBody>
      </p:sp>
      <p:sp>
        <p:nvSpPr>
          <p:cNvPr id="18" name="Arrow: Down 17">
            <a:extLst>
              <a:ext uri="{FF2B5EF4-FFF2-40B4-BE49-F238E27FC236}">
                <a16:creationId xmlns:a16="http://schemas.microsoft.com/office/drawing/2014/main" id="{F807551C-D262-4B04-90A6-CA8A4952368A}"/>
              </a:ext>
            </a:extLst>
          </p:cNvPr>
          <p:cNvSpPr/>
          <p:nvPr/>
        </p:nvSpPr>
        <p:spPr>
          <a:xfrm>
            <a:off x="4363729" y="1380528"/>
            <a:ext cx="336011" cy="434740"/>
          </a:xfrm>
          <a:prstGeom prst="downArrow">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Graphic 43" descr="Badge Tick with solid fill">
            <a:extLst>
              <a:ext uri="{FF2B5EF4-FFF2-40B4-BE49-F238E27FC236}">
                <a16:creationId xmlns:a16="http://schemas.microsoft.com/office/drawing/2014/main" id="{D9116505-9A02-422C-86B3-85A0D4711C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4831" y="1351271"/>
            <a:ext cx="540000" cy="540000"/>
          </a:xfrm>
          <a:prstGeom prst="rect">
            <a:avLst/>
          </a:prstGeom>
        </p:spPr>
      </p:pic>
      <p:pic>
        <p:nvPicPr>
          <p:cNvPr id="2050" name="Picture 2" descr="Pivot Icons - Download Free Vector Icons | Noun Project">
            <a:extLst>
              <a:ext uri="{FF2B5EF4-FFF2-40B4-BE49-F238E27FC236}">
                <a16:creationId xmlns:a16="http://schemas.microsoft.com/office/drawing/2014/main" id="{F0872669-499E-45FB-9F36-CE034390B4CA}"/>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9923" y="135127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45" descr="Sleep with solid fill">
            <a:extLst>
              <a:ext uri="{FF2B5EF4-FFF2-40B4-BE49-F238E27FC236}">
                <a16:creationId xmlns:a16="http://schemas.microsoft.com/office/drawing/2014/main" id="{D6497FFC-F23B-426D-A37E-8563E71A6D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35015" y="1351271"/>
            <a:ext cx="540000" cy="540000"/>
          </a:xfrm>
          <a:prstGeom prst="rect">
            <a:avLst/>
          </a:prstGeom>
        </p:spPr>
      </p:pic>
      <p:pic>
        <p:nvPicPr>
          <p:cNvPr id="48" name="Graphic 47" descr="No sign with solid fill">
            <a:extLst>
              <a:ext uri="{FF2B5EF4-FFF2-40B4-BE49-F238E27FC236}">
                <a16:creationId xmlns:a16="http://schemas.microsoft.com/office/drawing/2014/main" id="{3F169BB3-AB0C-4B22-8032-72BD838B08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60107" y="1351271"/>
            <a:ext cx="540000" cy="540000"/>
          </a:xfrm>
          <a:prstGeom prst="rect">
            <a:avLst/>
          </a:prstGeom>
        </p:spPr>
      </p:pic>
      <p:sp>
        <p:nvSpPr>
          <p:cNvPr id="51" name="Rectangle 50">
            <a:extLst>
              <a:ext uri="{FF2B5EF4-FFF2-40B4-BE49-F238E27FC236}">
                <a16:creationId xmlns:a16="http://schemas.microsoft.com/office/drawing/2014/main" id="{5B3CA023-4E29-4004-855A-3F353FD42BF1}"/>
              </a:ext>
            </a:extLst>
          </p:cNvPr>
          <p:cNvSpPr/>
          <p:nvPr/>
        </p:nvSpPr>
        <p:spPr>
          <a:xfrm>
            <a:off x="4088820" y="1985090"/>
            <a:ext cx="88582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Sharply reduced</a:t>
            </a:r>
          </a:p>
        </p:txBody>
      </p:sp>
      <p:sp>
        <p:nvSpPr>
          <p:cNvPr id="52" name="Rectangle 51">
            <a:extLst>
              <a:ext uri="{FF2B5EF4-FFF2-40B4-BE49-F238E27FC236}">
                <a16:creationId xmlns:a16="http://schemas.microsoft.com/office/drawing/2014/main" id="{464ACAB3-9A05-4907-A915-3DE2C9203BBF}"/>
              </a:ext>
            </a:extLst>
          </p:cNvPr>
          <p:cNvSpPr/>
          <p:nvPr/>
        </p:nvSpPr>
        <p:spPr>
          <a:xfrm>
            <a:off x="4988413" y="1985090"/>
            <a:ext cx="88582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a:solidFill>
                  <a:schemeClr val="tx1">
                    <a:lumMod val="75000"/>
                    <a:lumOff val="25000"/>
                  </a:schemeClr>
                </a:solidFill>
                <a:latin typeface="Verdana" panose="020B0604030504040204" pitchFamily="34" charset="0"/>
                <a:ea typeface="Verdana" panose="020B0604030504040204" pitchFamily="34" charset="0"/>
              </a:rPr>
              <a:t>As per normal</a:t>
            </a:r>
          </a:p>
        </p:txBody>
      </p:sp>
      <p:sp>
        <p:nvSpPr>
          <p:cNvPr id="53" name="Rectangle 52">
            <a:extLst>
              <a:ext uri="{FF2B5EF4-FFF2-40B4-BE49-F238E27FC236}">
                <a16:creationId xmlns:a16="http://schemas.microsoft.com/office/drawing/2014/main" id="{D9072BDA-1402-4089-AE69-60487E6C6182}"/>
              </a:ext>
            </a:extLst>
          </p:cNvPr>
          <p:cNvSpPr/>
          <p:nvPr/>
        </p:nvSpPr>
        <p:spPr>
          <a:xfrm>
            <a:off x="5888007" y="1985090"/>
            <a:ext cx="88582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a:solidFill>
                  <a:schemeClr val="tx1">
                    <a:lumMod val="75000"/>
                    <a:lumOff val="25000"/>
                  </a:schemeClr>
                </a:solidFill>
                <a:latin typeface="Verdana" panose="020B0604030504040204" pitchFamily="34" charset="0"/>
                <a:ea typeface="Verdana" panose="020B0604030504040204" pitchFamily="34" charset="0"/>
              </a:rPr>
              <a:t>Repurposed/</a:t>
            </a:r>
            <a:br>
              <a:rPr lang="en-AU" sz="675" b="1">
                <a:solidFill>
                  <a:schemeClr val="tx1">
                    <a:lumMod val="75000"/>
                    <a:lumOff val="25000"/>
                  </a:schemeClr>
                </a:solidFill>
                <a:latin typeface="Verdana" panose="020B0604030504040204" pitchFamily="34" charset="0"/>
                <a:ea typeface="Verdana" panose="020B0604030504040204" pitchFamily="34" charset="0"/>
              </a:rPr>
            </a:br>
            <a:r>
              <a:rPr lang="en-AU" sz="675" b="1">
                <a:solidFill>
                  <a:schemeClr val="tx1">
                    <a:lumMod val="75000"/>
                    <a:lumOff val="25000"/>
                  </a:schemeClr>
                </a:solidFill>
                <a:latin typeface="Verdana" panose="020B0604030504040204" pitchFamily="34" charset="0"/>
                <a:ea typeface="Verdana" panose="020B0604030504040204" pitchFamily="34" charset="0"/>
              </a:rPr>
              <a:t>pivoted</a:t>
            </a:r>
          </a:p>
        </p:txBody>
      </p:sp>
      <p:sp>
        <p:nvSpPr>
          <p:cNvPr id="54" name="Rectangle 53">
            <a:extLst>
              <a:ext uri="{FF2B5EF4-FFF2-40B4-BE49-F238E27FC236}">
                <a16:creationId xmlns:a16="http://schemas.microsoft.com/office/drawing/2014/main" id="{59F8EC12-E275-4B60-8C76-8273E39A82E6}"/>
              </a:ext>
            </a:extLst>
          </p:cNvPr>
          <p:cNvSpPr/>
          <p:nvPr/>
        </p:nvSpPr>
        <p:spPr>
          <a:xfrm>
            <a:off x="6787600" y="1985090"/>
            <a:ext cx="88582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Hibernated business</a:t>
            </a:r>
          </a:p>
        </p:txBody>
      </p:sp>
      <p:sp>
        <p:nvSpPr>
          <p:cNvPr id="55" name="Rectangle 54">
            <a:extLst>
              <a:ext uri="{FF2B5EF4-FFF2-40B4-BE49-F238E27FC236}">
                <a16:creationId xmlns:a16="http://schemas.microsoft.com/office/drawing/2014/main" id="{879C8167-EB0F-4AAB-99A9-FC66D467A8AB}"/>
              </a:ext>
            </a:extLst>
          </p:cNvPr>
          <p:cNvSpPr/>
          <p:nvPr/>
        </p:nvSpPr>
        <p:spPr>
          <a:xfrm>
            <a:off x="7687194" y="1985090"/>
            <a:ext cx="88582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Ceased trading</a:t>
            </a:r>
          </a:p>
        </p:txBody>
      </p:sp>
      <p:sp>
        <p:nvSpPr>
          <p:cNvPr id="56" name="Oval 55">
            <a:extLst>
              <a:ext uri="{FF2B5EF4-FFF2-40B4-BE49-F238E27FC236}">
                <a16:creationId xmlns:a16="http://schemas.microsoft.com/office/drawing/2014/main" id="{A5EF1920-34A5-4330-94B6-728053EA087B}"/>
              </a:ext>
            </a:extLst>
          </p:cNvPr>
          <p:cNvSpPr/>
          <p:nvPr/>
        </p:nvSpPr>
        <p:spPr>
          <a:xfrm>
            <a:off x="4629396" y="158747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46%</a:t>
            </a:r>
          </a:p>
        </p:txBody>
      </p:sp>
      <p:sp>
        <p:nvSpPr>
          <p:cNvPr id="58" name="Oval 57">
            <a:extLst>
              <a:ext uri="{FF2B5EF4-FFF2-40B4-BE49-F238E27FC236}">
                <a16:creationId xmlns:a16="http://schemas.microsoft.com/office/drawing/2014/main" id="{DF30DB3D-E91E-4D74-8A63-13D5C6A1A222}"/>
              </a:ext>
            </a:extLst>
          </p:cNvPr>
          <p:cNvSpPr/>
          <p:nvPr/>
        </p:nvSpPr>
        <p:spPr>
          <a:xfrm>
            <a:off x="5536037" y="158747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32%</a:t>
            </a:r>
          </a:p>
        </p:txBody>
      </p:sp>
      <p:sp>
        <p:nvSpPr>
          <p:cNvPr id="59" name="Oval 58">
            <a:extLst>
              <a:ext uri="{FF2B5EF4-FFF2-40B4-BE49-F238E27FC236}">
                <a16:creationId xmlns:a16="http://schemas.microsoft.com/office/drawing/2014/main" id="{4E74F50B-0935-4D47-8A1D-7BACB1138063}"/>
              </a:ext>
            </a:extLst>
          </p:cNvPr>
          <p:cNvSpPr/>
          <p:nvPr/>
        </p:nvSpPr>
        <p:spPr>
          <a:xfrm>
            <a:off x="6442678" y="158747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6%</a:t>
            </a:r>
          </a:p>
        </p:txBody>
      </p:sp>
      <p:sp>
        <p:nvSpPr>
          <p:cNvPr id="60" name="Oval 59">
            <a:extLst>
              <a:ext uri="{FF2B5EF4-FFF2-40B4-BE49-F238E27FC236}">
                <a16:creationId xmlns:a16="http://schemas.microsoft.com/office/drawing/2014/main" id="{64028BF9-BDD9-4498-8BC3-079590A900FA}"/>
              </a:ext>
            </a:extLst>
          </p:cNvPr>
          <p:cNvSpPr/>
          <p:nvPr/>
        </p:nvSpPr>
        <p:spPr>
          <a:xfrm>
            <a:off x="7349319" y="158747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a:solidFill>
                  <a:schemeClr val="tx1">
                    <a:lumMod val="75000"/>
                    <a:lumOff val="25000"/>
                  </a:schemeClr>
                </a:solidFill>
                <a:latin typeface="Roboto Condensed" panose="02000000000000000000" pitchFamily="2" charset="0"/>
                <a:ea typeface="Roboto Condensed" panose="02000000000000000000" pitchFamily="2" charset="0"/>
              </a:rPr>
              <a:t>6%</a:t>
            </a:r>
          </a:p>
        </p:txBody>
      </p:sp>
      <p:sp>
        <p:nvSpPr>
          <p:cNvPr id="61" name="Oval 60">
            <a:extLst>
              <a:ext uri="{FF2B5EF4-FFF2-40B4-BE49-F238E27FC236}">
                <a16:creationId xmlns:a16="http://schemas.microsoft.com/office/drawing/2014/main" id="{5FF74B92-7CC7-4EFF-83EC-783D7ABED9F3}"/>
              </a:ext>
            </a:extLst>
          </p:cNvPr>
          <p:cNvSpPr/>
          <p:nvPr/>
        </p:nvSpPr>
        <p:spPr>
          <a:xfrm>
            <a:off x="8255960" y="158747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1%</a:t>
            </a:r>
          </a:p>
        </p:txBody>
      </p:sp>
      <p:cxnSp>
        <p:nvCxnSpPr>
          <p:cNvPr id="63" name="Straight Connector 62">
            <a:extLst>
              <a:ext uri="{FF2B5EF4-FFF2-40B4-BE49-F238E27FC236}">
                <a16:creationId xmlns:a16="http://schemas.microsoft.com/office/drawing/2014/main" id="{3681D766-A1F1-4587-9D01-AE21F3DDFE42}"/>
              </a:ext>
            </a:extLst>
          </p:cNvPr>
          <p:cNvCxnSpPr>
            <a:cxnSpLocks/>
          </p:cNvCxnSpPr>
          <p:nvPr/>
        </p:nvCxnSpPr>
        <p:spPr>
          <a:xfrm>
            <a:off x="584597" y="3320669"/>
            <a:ext cx="39960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1E852BE0-F9F6-4166-B131-B63A82827A54}"/>
              </a:ext>
            </a:extLst>
          </p:cNvPr>
          <p:cNvCxnSpPr/>
          <p:nvPr/>
        </p:nvCxnSpPr>
        <p:spPr>
          <a:xfrm flipV="1">
            <a:off x="578643" y="3213879"/>
            <a:ext cx="0" cy="214313"/>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E8B8CB-9878-4CF8-9FEC-E07C4012CD89}"/>
              </a:ext>
            </a:extLst>
          </p:cNvPr>
          <p:cNvCxnSpPr/>
          <p:nvPr/>
        </p:nvCxnSpPr>
        <p:spPr>
          <a:xfrm flipV="1">
            <a:off x="4564856" y="3213879"/>
            <a:ext cx="0" cy="214313"/>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52" name="TextBox 2051">
            <a:extLst>
              <a:ext uri="{FF2B5EF4-FFF2-40B4-BE49-F238E27FC236}">
                <a16:creationId xmlns:a16="http://schemas.microsoft.com/office/drawing/2014/main" id="{89F53ECC-E5B1-454B-BA11-D325834BCC0B}"/>
              </a:ext>
            </a:extLst>
          </p:cNvPr>
          <p:cNvSpPr txBox="1"/>
          <p:nvPr/>
        </p:nvSpPr>
        <p:spPr>
          <a:xfrm>
            <a:off x="4267413" y="3389862"/>
            <a:ext cx="617409" cy="307777"/>
          </a:xfrm>
          <a:prstGeom prst="rect">
            <a:avLst/>
          </a:prstGeom>
          <a:noFill/>
        </p:spPr>
        <p:txBody>
          <a:bodyPr wrap="square" rtlCol="0">
            <a:spAutoFit/>
          </a:bodyPr>
          <a:lstStyle/>
          <a:p>
            <a:pPr algn="ctr"/>
            <a:r>
              <a:rPr lang="en-AU" sz="700" b="1">
                <a:latin typeface="Verdana" panose="020B0604030504040204" pitchFamily="34" charset="0"/>
                <a:ea typeface="Verdana" panose="020B0604030504040204" pitchFamily="34" charset="0"/>
              </a:rPr>
              <a:t>100%</a:t>
            </a:r>
            <a:br>
              <a:rPr lang="en-AU" sz="700" b="1">
                <a:latin typeface="Verdana" panose="020B0604030504040204" pitchFamily="34" charset="0"/>
                <a:ea typeface="Verdana" panose="020B0604030504040204" pitchFamily="34" charset="0"/>
              </a:rPr>
            </a:br>
            <a:r>
              <a:rPr lang="en-AU" sz="700" b="1">
                <a:latin typeface="Verdana" panose="020B0604030504040204" pitchFamily="34" charset="0"/>
                <a:ea typeface="Verdana" panose="020B0604030504040204" pitchFamily="34" charset="0"/>
              </a:rPr>
              <a:t>or &gt;</a:t>
            </a:r>
          </a:p>
        </p:txBody>
      </p:sp>
      <p:sp>
        <p:nvSpPr>
          <p:cNvPr id="70" name="TextBox 69">
            <a:extLst>
              <a:ext uri="{FF2B5EF4-FFF2-40B4-BE49-F238E27FC236}">
                <a16:creationId xmlns:a16="http://schemas.microsoft.com/office/drawing/2014/main" id="{C1EA2901-2BA1-4292-B588-49FF24458768}"/>
              </a:ext>
            </a:extLst>
          </p:cNvPr>
          <p:cNvSpPr txBox="1"/>
          <p:nvPr/>
        </p:nvSpPr>
        <p:spPr>
          <a:xfrm>
            <a:off x="341955" y="3389862"/>
            <a:ext cx="617409" cy="207749"/>
          </a:xfrm>
          <a:prstGeom prst="rect">
            <a:avLst/>
          </a:prstGeom>
          <a:noFill/>
        </p:spPr>
        <p:txBody>
          <a:bodyPr wrap="square" rtlCol="0">
            <a:spAutoFit/>
          </a:bodyPr>
          <a:lstStyle/>
          <a:p>
            <a:r>
              <a:rPr lang="en-AU" sz="700" b="1" dirty="0">
                <a:latin typeface="Verdana" panose="020B0604030504040204" pitchFamily="34" charset="0"/>
                <a:ea typeface="Verdana" panose="020B0604030504040204" pitchFamily="34" charset="0"/>
              </a:rPr>
              <a:t>Minimal</a:t>
            </a:r>
          </a:p>
        </p:txBody>
      </p:sp>
      <p:cxnSp>
        <p:nvCxnSpPr>
          <p:cNvPr id="71" name="Straight Connector 70">
            <a:extLst>
              <a:ext uri="{FF2B5EF4-FFF2-40B4-BE49-F238E27FC236}">
                <a16:creationId xmlns:a16="http://schemas.microsoft.com/office/drawing/2014/main" id="{39249C7D-BF2E-4097-89B9-7FAE75218089}"/>
              </a:ext>
            </a:extLst>
          </p:cNvPr>
          <p:cNvCxnSpPr>
            <a:cxnSpLocks/>
          </p:cNvCxnSpPr>
          <p:nvPr/>
        </p:nvCxnSpPr>
        <p:spPr>
          <a:xfrm flipV="1">
            <a:off x="2582597" y="3253169"/>
            <a:ext cx="0" cy="135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808FA74-3FB2-4A15-8ADB-41E0A6C6CDB3}"/>
              </a:ext>
            </a:extLst>
          </p:cNvPr>
          <p:cNvCxnSpPr>
            <a:cxnSpLocks/>
          </p:cNvCxnSpPr>
          <p:nvPr/>
        </p:nvCxnSpPr>
        <p:spPr>
          <a:xfrm flipV="1">
            <a:off x="1606149" y="3253169"/>
            <a:ext cx="0" cy="135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4B62B69-7434-4B7F-878C-23233D7EF0FE}"/>
              </a:ext>
            </a:extLst>
          </p:cNvPr>
          <p:cNvCxnSpPr>
            <a:cxnSpLocks/>
          </p:cNvCxnSpPr>
          <p:nvPr/>
        </p:nvCxnSpPr>
        <p:spPr>
          <a:xfrm flipV="1">
            <a:off x="3544317" y="3253169"/>
            <a:ext cx="0" cy="135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F02577DC-F0DB-48FE-850A-C1E094FE4414}"/>
              </a:ext>
            </a:extLst>
          </p:cNvPr>
          <p:cNvSpPr/>
          <p:nvPr/>
        </p:nvSpPr>
        <p:spPr>
          <a:xfrm>
            <a:off x="404341" y="2832350"/>
            <a:ext cx="348604" cy="34996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9%</a:t>
            </a:r>
          </a:p>
        </p:txBody>
      </p:sp>
      <p:sp>
        <p:nvSpPr>
          <p:cNvPr id="75" name="TextBox 74">
            <a:extLst>
              <a:ext uri="{FF2B5EF4-FFF2-40B4-BE49-F238E27FC236}">
                <a16:creationId xmlns:a16="http://schemas.microsoft.com/office/drawing/2014/main" id="{364C7C20-9261-4724-B70E-9D9F5E776DA7}"/>
              </a:ext>
            </a:extLst>
          </p:cNvPr>
          <p:cNvSpPr txBox="1"/>
          <p:nvPr/>
        </p:nvSpPr>
        <p:spPr>
          <a:xfrm>
            <a:off x="2276435" y="3389862"/>
            <a:ext cx="617409" cy="207749"/>
          </a:xfrm>
          <a:prstGeom prst="rect">
            <a:avLst/>
          </a:prstGeom>
          <a:noFill/>
        </p:spPr>
        <p:txBody>
          <a:bodyPr wrap="square" rtlCol="0">
            <a:spAutoFit/>
          </a:bodyPr>
          <a:lstStyle/>
          <a:p>
            <a:pPr algn="ctr"/>
            <a:r>
              <a:rPr lang="en-AU" sz="700" b="1">
                <a:latin typeface="Verdana" panose="020B0604030504040204" pitchFamily="34" charset="0"/>
                <a:ea typeface="Verdana" panose="020B0604030504040204" pitchFamily="34" charset="0"/>
              </a:rPr>
              <a:t>50%</a:t>
            </a:r>
          </a:p>
        </p:txBody>
      </p:sp>
      <p:sp>
        <p:nvSpPr>
          <p:cNvPr id="76" name="TextBox 75">
            <a:extLst>
              <a:ext uri="{FF2B5EF4-FFF2-40B4-BE49-F238E27FC236}">
                <a16:creationId xmlns:a16="http://schemas.microsoft.com/office/drawing/2014/main" id="{8CA3CBBB-A472-4210-AF2E-EEF9270CEE00}"/>
              </a:ext>
            </a:extLst>
          </p:cNvPr>
          <p:cNvSpPr txBox="1"/>
          <p:nvPr/>
        </p:nvSpPr>
        <p:spPr>
          <a:xfrm>
            <a:off x="1297445" y="3389862"/>
            <a:ext cx="617409" cy="207749"/>
          </a:xfrm>
          <a:prstGeom prst="rect">
            <a:avLst/>
          </a:prstGeom>
          <a:noFill/>
        </p:spPr>
        <p:txBody>
          <a:bodyPr wrap="square" rtlCol="0">
            <a:spAutoFit/>
          </a:bodyPr>
          <a:lstStyle/>
          <a:p>
            <a:pPr algn="ctr"/>
            <a:r>
              <a:rPr lang="en-AU" sz="700" b="1" dirty="0">
                <a:latin typeface="Verdana" panose="020B0604030504040204" pitchFamily="34" charset="0"/>
                <a:ea typeface="Verdana" panose="020B0604030504040204" pitchFamily="34" charset="0"/>
              </a:rPr>
              <a:t>25%</a:t>
            </a:r>
          </a:p>
        </p:txBody>
      </p:sp>
      <p:sp>
        <p:nvSpPr>
          <p:cNvPr id="77" name="TextBox 76">
            <a:extLst>
              <a:ext uri="{FF2B5EF4-FFF2-40B4-BE49-F238E27FC236}">
                <a16:creationId xmlns:a16="http://schemas.microsoft.com/office/drawing/2014/main" id="{08BBFD95-2D1B-45A6-A407-7B64BE6CD55A}"/>
              </a:ext>
            </a:extLst>
          </p:cNvPr>
          <p:cNvSpPr txBox="1"/>
          <p:nvPr/>
        </p:nvSpPr>
        <p:spPr>
          <a:xfrm>
            <a:off x="3235612" y="3389862"/>
            <a:ext cx="617409" cy="207749"/>
          </a:xfrm>
          <a:prstGeom prst="rect">
            <a:avLst/>
          </a:prstGeom>
          <a:noFill/>
        </p:spPr>
        <p:txBody>
          <a:bodyPr wrap="square" rtlCol="0">
            <a:spAutoFit/>
          </a:bodyPr>
          <a:lstStyle/>
          <a:p>
            <a:pPr algn="ctr"/>
            <a:r>
              <a:rPr lang="en-AU" sz="700" b="1">
                <a:latin typeface="Verdana" panose="020B0604030504040204" pitchFamily="34" charset="0"/>
                <a:ea typeface="Verdana" panose="020B0604030504040204" pitchFamily="34" charset="0"/>
              </a:rPr>
              <a:t>75%</a:t>
            </a:r>
          </a:p>
        </p:txBody>
      </p:sp>
      <p:sp>
        <p:nvSpPr>
          <p:cNvPr id="80" name="Oval 79">
            <a:extLst>
              <a:ext uri="{FF2B5EF4-FFF2-40B4-BE49-F238E27FC236}">
                <a16:creationId xmlns:a16="http://schemas.microsoft.com/office/drawing/2014/main" id="{F13B8DE4-E1CA-497C-95F4-484D2FDED8C1}"/>
              </a:ext>
            </a:extLst>
          </p:cNvPr>
          <p:cNvSpPr/>
          <p:nvPr/>
        </p:nvSpPr>
        <p:spPr>
          <a:xfrm>
            <a:off x="1444291" y="2832350"/>
            <a:ext cx="348604" cy="34996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14%</a:t>
            </a:r>
          </a:p>
        </p:txBody>
      </p:sp>
      <p:sp>
        <p:nvSpPr>
          <p:cNvPr id="83" name="Oval 82">
            <a:extLst>
              <a:ext uri="{FF2B5EF4-FFF2-40B4-BE49-F238E27FC236}">
                <a16:creationId xmlns:a16="http://schemas.microsoft.com/office/drawing/2014/main" id="{6647169D-501C-4BFA-AB61-5345E315B209}"/>
              </a:ext>
            </a:extLst>
          </p:cNvPr>
          <p:cNvSpPr/>
          <p:nvPr/>
        </p:nvSpPr>
        <p:spPr>
          <a:xfrm>
            <a:off x="2411141" y="2832350"/>
            <a:ext cx="348604" cy="34996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34%</a:t>
            </a:r>
          </a:p>
        </p:txBody>
      </p:sp>
      <p:sp>
        <p:nvSpPr>
          <p:cNvPr id="84" name="Oval 83">
            <a:extLst>
              <a:ext uri="{FF2B5EF4-FFF2-40B4-BE49-F238E27FC236}">
                <a16:creationId xmlns:a16="http://schemas.microsoft.com/office/drawing/2014/main" id="{445DEB13-0FA3-4C81-8B02-32A2B215EBB4}"/>
              </a:ext>
            </a:extLst>
          </p:cNvPr>
          <p:cNvSpPr/>
          <p:nvPr/>
        </p:nvSpPr>
        <p:spPr>
          <a:xfrm>
            <a:off x="3377990" y="2832350"/>
            <a:ext cx="348604" cy="34996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26%</a:t>
            </a:r>
          </a:p>
        </p:txBody>
      </p:sp>
      <p:sp>
        <p:nvSpPr>
          <p:cNvPr id="85" name="Oval 84">
            <a:extLst>
              <a:ext uri="{FF2B5EF4-FFF2-40B4-BE49-F238E27FC236}">
                <a16:creationId xmlns:a16="http://schemas.microsoft.com/office/drawing/2014/main" id="{EC6CF388-475D-4093-90C6-312E36BCF52F}"/>
              </a:ext>
            </a:extLst>
          </p:cNvPr>
          <p:cNvSpPr/>
          <p:nvPr/>
        </p:nvSpPr>
        <p:spPr>
          <a:xfrm>
            <a:off x="4363728" y="2841571"/>
            <a:ext cx="348604" cy="331523"/>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7%</a:t>
            </a:r>
          </a:p>
        </p:txBody>
      </p:sp>
      <p:cxnSp>
        <p:nvCxnSpPr>
          <p:cNvPr id="86" name="Straight Connector 85">
            <a:extLst>
              <a:ext uri="{FF2B5EF4-FFF2-40B4-BE49-F238E27FC236}">
                <a16:creationId xmlns:a16="http://schemas.microsoft.com/office/drawing/2014/main" id="{BD63E68D-AABC-4D09-B5E8-8F75B11933EF}"/>
              </a:ext>
            </a:extLst>
          </p:cNvPr>
          <p:cNvCxnSpPr>
            <a:cxnSpLocks/>
          </p:cNvCxnSpPr>
          <p:nvPr/>
        </p:nvCxnSpPr>
        <p:spPr>
          <a:xfrm flipV="1">
            <a:off x="4169261" y="3244668"/>
            <a:ext cx="0" cy="135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3F509D0-A616-4355-93E1-BF255536EFA2}"/>
              </a:ext>
            </a:extLst>
          </p:cNvPr>
          <p:cNvSpPr txBox="1"/>
          <p:nvPr/>
        </p:nvSpPr>
        <p:spPr>
          <a:xfrm>
            <a:off x="3860556" y="3389862"/>
            <a:ext cx="617409" cy="207749"/>
          </a:xfrm>
          <a:prstGeom prst="rect">
            <a:avLst/>
          </a:prstGeom>
          <a:noFill/>
        </p:spPr>
        <p:txBody>
          <a:bodyPr wrap="square" rtlCol="0">
            <a:spAutoFit/>
          </a:bodyPr>
          <a:lstStyle/>
          <a:p>
            <a:pPr algn="ctr"/>
            <a:r>
              <a:rPr lang="en-AU" sz="700" b="1">
                <a:latin typeface="Verdana" panose="020B0604030504040204" pitchFamily="34" charset="0"/>
                <a:ea typeface="Verdana" panose="020B0604030504040204" pitchFamily="34" charset="0"/>
              </a:rPr>
              <a:t>90%</a:t>
            </a:r>
          </a:p>
        </p:txBody>
      </p:sp>
      <p:sp>
        <p:nvSpPr>
          <p:cNvPr id="88" name="Oval 87">
            <a:extLst>
              <a:ext uri="{FF2B5EF4-FFF2-40B4-BE49-F238E27FC236}">
                <a16:creationId xmlns:a16="http://schemas.microsoft.com/office/drawing/2014/main" id="{7CA270C1-6D98-4C81-8FE4-4BF71B1CA194}"/>
              </a:ext>
            </a:extLst>
          </p:cNvPr>
          <p:cNvSpPr/>
          <p:nvPr/>
        </p:nvSpPr>
        <p:spPr>
          <a:xfrm>
            <a:off x="3990166" y="2832350"/>
            <a:ext cx="348604" cy="34996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10%</a:t>
            </a:r>
          </a:p>
        </p:txBody>
      </p:sp>
      <p:pic>
        <p:nvPicPr>
          <p:cNvPr id="90" name="Graphic 89" descr="Office worker male with solid fill">
            <a:extLst>
              <a:ext uri="{FF2B5EF4-FFF2-40B4-BE49-F238E27FC236}">
                <a16:creationId xmlns:a16="http://schemas.microsoft.com/office/drawing/2014/main" id="{B0363A02-0458-472E-B1CD-CE3D401208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00794" y="2802675"/>
            <a:ext cx="540000" cy="540000"/>
          </a:xfrm>
          <a:prstGeom prst="rect">
            <a:avLst/>
          </a:prstGeom>
        </p:spPr>
      </p:pic>
      <p:pic>
        <p:nvPicPr>
          <p:cNvPr id="2054" name="Graphic 2053" descr="Rv with solid fill">
            <a:extLst>
              <a:ext uri="{FF2B5EF4-FFF2-40B4-BE49-F238E27FC236}">
                <a16:creationId xmlns:a16="http://schemas.microsoft.com/office/drawing/2014/main" id="{FB12630E-6229-4414-B63C-3AB8EF299C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7011390" y="2795859"/>
            <a:ext cx="540000" cy="540000"/>
          </a:xfrm>
          <a:prstGeom prst="rect">
            <a:avLst/>
          </a:prstGeom>
        </p:spPr>
      </p:pic>
      <p:pic>
        <p:nvPicPr>
          <p:cNvPr id="2056" name="Graphic 2055" descr="Coins with solid fill">
            <a:extLst>
              <a:ext uri="{FF2B5EF4-FFF2-40B4-BE49-F238E27FC236}">
                <a16:creationId xmlns:a16="http://schemas.microsoft.com/office/drawing/2014/main" id="{6B81C09F-6C93-4D79-99FF-FA5E9E8C55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6449" y="2802675"/>
            <a:ext cx="540000" cy="540000"/>
          </a:xfrm>
          <a:prstGeom prst="rect">
            <a:avLst/>
          </a:prstGeom>
        </p:spPr>
      </p:pic>
      <p:pic>
        <p:nvPicPr>
          <p:cNvPr id="2058" name="Graphic 2057" descr="Grocery bag with solid fill">
            <a:extLst>
              <a:ext uri="{FF2B5EF4-FFF2-40B4-BE49-F238E27FC236}">
                <a16:creationId xmlns:a16="http://schemas.microsoft.com/office/drawing/2014/main" id="{8AEDA4FF-5E8F-4A05-84AA-633D538742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26332" y="2765853"/>
            <a:ext cx="540000" cy="540000"/>
          </a:xfrm>
          <a:prstGeom prst="rect">
            <a:avLst/>
          </a:prstGeom>
        </p:spPr>
      </p:pic>
      <p:cxnSp>
        <p:nvCxnSpPr>
          <p:cNvPr id="2062" name="Straight Connector 2061">
            <a:extLst>
              <a:ext uri="{FF2B5EF4-FFF2-40B4-BE49-F238E27FC236}">
                <a16:creationId xmlns:a16="http://schemas.microsoft.com/office/drawing/2014/main" id="{19C3FD28-4C96-4877-B5AB-28A0C31E3685}"/>
              </a:ext>
            </a:extLst>
          </p:cNvPr>
          <p:cNvCxnSpPr/>
          <p:nvPr/>
        </p:nvCxnSpPr>
        <p:spPr>
          <a:xfrm>
            <a:off x="3986358" y="979758"/>
            <a:ext cx="0" cy="1275448"/>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C6AE635-58C4-4DE9-B3FD-94BC8477CBDB}"/>
              </a:ext>
            </a:extLst>
          </p:cNvPr>
          <p:cNvCxnSpPr>
            <a:cxnSpLocks/>
          </p:cNvCxnSpPr>
          <p:nvPr/>
        </p:nvCxnSpPr>
        <p:spPr>
          <a:xfrm flipV="1">
            <a:off x="422276" y="2325129"/>
            <a:ext cx="8323123"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3C30460-7728-4F9E-8C83-145E23CD3B24}"/>
              </a:ext>
            </a:extLst>
          </p:cNvPr>
          <p:cNvCxnSpPr/>
          <p:nvPr/>
        </p:nvCxnSpPr>
        <p:spPr>
          <a:xfrm>
            <a:off x="4805435" y="2446046"/>
            <a:ext cx="0" cy="118800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C8AD104-9B6A-4CA6-ABE3-F6F6F96D7776}"/>
              </a:ext>
            </a:extLst>
          </p:cNvPr>
          <p:cNvSpPr/>
          <p:nvPr/>
        </p:nvSpPr>
        <p:spPr>
          <a:xfrm>
            <a:off x="4911794" y="3392353"/>
            <a:ext cx="918000"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Labour Availability</a:t>
            </a:r>
          </a:p>
        </p:txBody>
      </p:sp>
      <p:sp>
        <p:nvSpPr>
          <p:cNvPr id="106" name="Rectangle 105">
            <a:extLst>
              <a:ext uri="{FF2B5EF4-FFF2-40B4-BE49-F238E27FC236}">
                <a16:creationId xmlns:a16="http://schemas.microsoft.com/office/drawing/2014/main" id="{08D1C7C9-B228-4484-AE93-45CBF27CD949}"/>
              </a:ext>
            </a:extLst>
          </p:cNvPr>
          <p:cNvSpPr/>
          <p:nvPr/>
        </p:nvSpPr>
        <p:spPr>
          <a:xfrm>
            <a:off x="5886974" y="3392353"/>
            <a:ext cx="918000"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Lack of funds/ capital access</a:t>
            </a:r>
          </a:p>
        </p:txBody>
      </p:sp>
      <p:sp>
        <p:nvSpPr>
          <p:cNvPr id="107" name="Rectangle 106">
            <a:extLst>
              <a:ext uri="{FF2B5EF4-FFF2-40B4-BE49-F238E27FC236}">
                <a16:creationId xmlns:a16="http://schemas.microsoft.com/office/drawing/2014/main" id="{261403D8-6B9A-4876-B35B-FCB885D2A3F8}"/>
              </a:ext>
            </a:extLst>
          </p:cNvPr>
          <p:cNvSpPr/>
          <p:nvPr/>
        </p:nvSpPr>
        <p:spPr>
          <a:xfrm>
            <a:off x="6851126" y="3389122"/>
            <a:ext cx="1035207"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Availability of plant/equipment</a:t>
            </a:r>
          </a:p>
        </p:txBody>
      </p:sp>
      <p:sp>
        <p:nvSpPr>
          <p:cNvPr id="108" name="Rectangle 107">
            <a:extLst>
              <a:ext uri="{FF2B5EF4-FFF2-40B4-BE49-F238E27FC236}">
                <a16:creationId xmlns:a16="http://schemas.microsoft.com/office/drawing/2014/main" id="{E3844A91-F567-4383-8E70-81F9E34601D7}"/>
              </a:ext>
            </a:extLst>
          </p:cNvPr>
          <p:cNvSpPr/>
          <p:nvPr/>
        </p:nvSpPr>
        <p:spPr>
          <a:xfrm>
            <a:off x="7937053" y="3388116"/>
            <a:ext cx="918000" cy="235409"/>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Sourcing Products</a:t>
            </a:r>
          </a:p>
        </p:txBody>
      </p:sp>
      <p:sp>
        <p:nvSpPr>
          <p:cNvPr id="113" name="Oval 112">
            <a:extLst>
              <a:ext uri="{FF2B5EF4-FFF2-40B4-BE49-F238E27FC236}">
                <a16:creationId xmlns:a16="http://schemas.microsoft.com/office/drawing/2014/main" id="{E64299A2-0560-441E-8C7A-2F3816656CDF}"/>
              </a:ext>
            </a:extLst>
          </p:cNvPr>
          <p:cNvSpPr/>
          <p:nvPr/>
        </p:nvSpPr>
        <p:spPr>
          <a:xfrm>
            <a:off x="5510070" y="302970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61%</a:t>
            </a:r>
          </a:p>
        </p:txBody>
      </p:sp>
      <p:sp>
        <p:nvSpPr>
          <p:cNvPr id="114" name="Oval 113">
            <a:extLst>
              <a:ext uri="{FF2B5EF4-FFF2-40B4-BE49-F238E27FC236}">
                <a16:creationId xmlns:a16="http://schemas.microsoft.com/office/drawing/2014/main" id="{8E707DCF-30BC-4FAB-BC9E-52861BAE3161}"/>
              </a:ext>
            </a:extLst>
          </p:cNvPr>
          <p:cNvSpPr/>
          <p:nvPr/>
        </p:nvSpPr>
        <p:spPr>
          <a:xfrm>
            <a:off x="6454797" y="3029703"/>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dirty="0">
                <a:solidFill>
                  <a:schemeClr val="tx1">
                    <a:lumMod val="75000"/>
                    <a:lumOff val="25000"/>
                  </a:schemeClr>
                </a:solidFill>
                <a:latin typeface="Roboto Condensed" panose="02000000000000000000" pitchFamily="2" charset="0"/>
                <a:ea typeface="Roboto Condensed" panose="02000000000000000000" pitchFamily="2" charset="0"/>
              </a:rPr>
              <a:t>30%</a:t>
            </a:r>
          </a:p>
        </p:txBody>
      </p:sp>
      <p:sp>
        <p:nvSpPr>
          <p:cNvPr id="115" name="Oval 114">
            <a:extLst>
              <a:ext uri="{FF2B5EF4-FFF2-40B4-BE49-F238E27FC236}">
                <a16:creationId xmlns:a16="http://schemas.microsoft.com/office/drawing/2014/main" id="{0BEA0810-2C24-41DA-A06D-D36FADAAF92D}"/>
              </a:ext>
            </a:extLst>
          </p:cNvPr>
          <p:cNvSpPr/>
          <p:nvPr/>
        </p:nvSpPr>
        <p:spPr>
          <a:xfrm>
            <a:off x="7444215" y="3018238"/>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a:solidFill>
                  <a:schemeClr val="tx1">
                    <a:lumMod val="75000"/>
                    <a:lumOff val="25000"/>
                  </a:schemeClr>
                </a:solidFill>
                <a:latin typeface="Roboto Condensed" panose="02000000000000000000" pitchFamily="2" charset="0"/>
                <a:ea typeface="Roboto Condensed" panose="02000000000000000000" pitchFamily="2" charset="0"/>
              </a:rPr>
              <a:t>8%</a:t>
            </a:r>
          </a:p>
        </p:txBody>
      </p:sp>
      <p:sp>
        <p:nvSpPr>
          <p:cNvPr id="116" name="Oval 115">
            <a:extLst>
              <a:ext uri="{FF2B5EF4-FFF2-40B4-BE49-F238E27FC236}">
                <a16:creationId xmlns:a16="http://schemas.microsoft.com/office/drawing/2014/main" id="{FF4827A0-AC44-48CA-8CC2-FD9C70BFC3B0}"/>
              </a:ext>
            </a:extLst>
          </p:cNvPr>
          <p:cNvSpPr/>
          <p:nvPr/>
        </p:nvSpPr>
        <p:spPr>
          <a:xfrm>
            <a:off x="8400107" y="3018237"/>
            <a:ext cx="348604" cy="349965"/>
          </a:xfrm>
          <a:prstGeom prst="ellipse">
            <a:avLst/>
          </a:prstGeom>
          <a:solidFill>
            <a:srgbClr val="3CBEB4">
              <a:alpha val="8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50" b="1">
                <a:solidFill>
                  <a:schemeClr val="tx1">
                    <a:lumMod val="75000"/>
                    <a:lumOff val="25000"/>
                  </a:schemeClr>
                </a:solidFill>
                <a:latin typeface="Roboto Condensed" panose="02000000000000000000" pitchFamily="2" charset="0"/>
                <a:ea typeface="Roboto Condensed" panose="02000000000000000000" pitchFamily="2" charset="0"/>
              </a:rPr>
              <a:t>11%</a:t>
            </a:r>
          </a:p>
        </p:txBody>
      </p:sp>
      <p:cxnSp>
        <p:nvCxnSpPr>
          <p:cNvPr id="117" name="Straight Connector 116">
            <a:extLst>
              <a:ext uri="{FF2B5EF4-FFF2-40B4-BE49-F238E27FC236}">
                <a16:creationId xmlns:a16="http://schemas.microsoft.com/office/drawing/2014/main" id="{70B65804-22EF-427E-9056-1F50CE470485}"/>
              </a:ext>
            </a:extLst>
          </p:cNvPr>
          <p:cNvCxnSpPr>
            <a:cxnSpLocks/>
          </p:cNvCxnSpPr>
          <p:nvPr/>
        </p:nvCxnSpPr>
        <p:spPr>
          <a:xfrm flipV="1">
            <a:off x="422276" y="3720963"/>
            <a:ext cx="8323123"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7AF185C0-8B6D-43B3-A4F2-536CF0F3540A}"/>
              </a:ext>
            </a:extLst>
          </p:cNvPr>
          <p:cNvSpPr/>
          <p:nvPr/>
        </p:nvSpPr>
        <p:spPr>
          <a:xfrm>
            <a:off x="396918" y="4070765"/>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Workforce inline with demand: 59%</a:t>
            </a:r>
          </a:p>
        </p:txBody>
      </p:sp>
      <p:sp>
        <p:nvSpPr>
          <p:cNvPr id="119" name="Rectangle 118">
            <a:extLst>
              <a:ext uri="{FF2B5EF4-FFF2-40B4-BE49-F238E27FC236}">
                <a16:creationId xmlns:a16="http://schemas.microsoft.com/office/drawing/2014/main" id="{8809089D-D259-49BF-BC74-987804C26367}"/>
              </a:ext>
            </a:extLst>
          </p:cNvPr>
          <p:cNvSpPr/>
          <p:nvPr/>
        </p:nvSpPr>
        <p:spPr>
          <a:xfrm>
            <a:off x="3230597" y="4073603"/>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Quality of tourism service on offer: 56%</a:t>
            </a:r>
          </a:p>
        </p:txBody>
      </p:sp>
      <p:sp>
        <p:nvSpPr>
          <p:cNvPr id="120" name="Rectangle 119">
            <a:extLst>
              <a:ext uri="{FF2B5EF4-FFF2-40B4-BE49-F238E27FC236}">
                <a16:creationId xmlns:a16="http://schemas.microsoft.com/office/drawing/2014/main" id="{99EA3253-D15D-416E-8282-CE47160F561A}"/>
              </a:ext>
            </a:extLst>
          </p:cNvPr>
          <p:cNvSpPr/>
          <p:nvPr/>
        </p:nvSpPr>
        <p:spPr>
          <a:xfrm>
            <a:off x="6045608" y="4067628"/>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Price &amp; quality are aligned: 51%</a:t>
            </a:r>
          </a:p>
        </p:txBody>
      </p:sp>
      <p:sp>
        <p:nvSpPr>
          <p:cNvPr id="121" name="Rectangle 120">
            <a:extLst>
              <a:ext uri="{FF2B5EF4-FFF2-40B4-BE49-F238E27FC236}">
                <a16:creationId xmlns:a16="http://schemas.microsoft.com/office/drawing/2014/main" id="{98A0B59F-75FE-449B-8B21-EAC1CB579A16}"/>
              </a:ext>
            </a:extLst>
          </p:cNvPr>
          <p:cNvSpPr/>
          <p:nvPr/>
        </p:nvSpPr>
        <p:spPr>
          <a:xfrm>
            <a:off x="396918" y="4372790"/>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NZers are welcoming visitors back: 49%</a:t>
            </a:r>
          </a:p>
        </p:txBody>
      </p:sp>
      <p:sp>
        <p:nvSpPr>
          <p:cNvPr id="122" name="Rectangle 121">
            <a:extLst>
              <a:ext uri="{FF2B5EF4-FFF2-40B4-BE49-F238E27FC236}">
                <a16:creationId xmlns:a16="http://schemas.microsoft.com/office/drawing/2014/main" id="{73531B13-071D-469A-B166-8E1894930795}"/>
              </a:ext>
            </a:extLst>
          </p:cNvPr>
          <p:cNvSpPr/>
          <p:nvPr/>
        </p:nvSpPr>
        <p:spPr>
          <a:xfrm>
            <a:off x="3235612" y="4357924"/>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Physical capacity to meet demand: 39%</a:t>
            </a:r>
          </a:p>
        </p:txBody>
      </p:sp>
      <p:sp>
        <p:nvSpPr>
          <p:cNvPr id="123" name="Rectangle 122">
            <a:extLst>
              <a:ext uri="{FF2B5EF4-FFF2-40B4-BE49-F238E27FC236}">
                <a16:creationId xmlns:a16="http://schemas.microsoft.com/office/drawing/2014/main" id="{43D1D4EE-8C04-4A56-A179-08A9A03FD946}"/>
              </a:ext>
            </a:extLst>
          </p:cNvPr>
          <p:cNvSpPr/>
          <p:nvPr/>
        </p:nvSpPr>
        <p:spPr>
          <a:xfrm>
            <a:off x="6051640" y="4343603"/>
            <a:ext cx="2700000" cy="2700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AU" sz="675" b="1" dirty="0">
                <a:solidFill>
                  <a:schemeClr val="tx1">
                    <a:lumMod val="75000"/>
                    <a:lumOff val="25000"/>
                  </a:schemeClr>
                </a:solidFill>
                <a:latin typeface="Verdana" panose="020B0604030504040204" pitchFamily="34" charset="0"/>
                <a:ea typeface="Verdana" panose="020B0604030504040204" pitchFamily="34" charset="0"/>
              </a:rPr>
              <a:t>     Industry commitment to sustainability: 37%</a:t>
            </a:r>
          </a:p>
        </p:txBody>
      </p:sp>
      <p:pic>
        <p:nvPicPr>
          <p:cNvPr id="125" name="Graphic 124" descr="Office worker male with solid fill">
            <a:extLst>
              <a:ext uri="{FF2B5EF4-FFF2-40B4-BE49-F238E27FC236}">
                <a16:creationId xmlns:a16="http://schemas.microsoft.com/office/drawing/2014/main" id="{B5A7171E-4E94-424A-9459-A104C6E60A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7786" y="4106500"/>
            <a:ext cx="216000" cy="216000"/>
          </a:xfrm>
          <a:prstGeom prst="rect">
            <a:avLst/>
          </a:prstGeom>
        </p:spPr>
      </p:pic>
      <p:pic>
        <p:nvPicPr>
          <p:cNvPr id="2065" name="Graphic 2064" descr="Rating 3 Star with solid fill">
            <a:extLst>
              <a:ext uri="{FF2B5EF4-FFF2-40B4-BE49-F238E27FC236}">
                <a16:creationId xmlns:a16="http://schemas.microsoft.com/office/drawing/2014/main" id="{420F60E0-7CBB-4AD1-AC19-A0325DEE643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28316" y="4106922"/>
            <a:ext cx="216000" cy="216000"/>
          </a:xfrm>
          <a:prstGeom prst="rect">
            <a:avLst/>
          </a:prstGeom>
        </p:spPr>
      </p:pic>
      <p:pic>
        <p:nvPicPr>
          <p:cNvPr id="2069" name="Graphic 2068" descr="Rating with solid fill">
            <a:extLst>
              <a:ext uri="{FF2B5EF4-FFF2-40B4-BE49-F238E27FC236}">
                <a16:creationId xmlns:a16="http://schemas.microsoft.com/office/drawing/2014/main" id="{257EE20F-1617-45E0-8A9E-98168751CC0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129974" y="4111118"/>
            <a:ext cx="216000" cy="216000"/>
          </a:xfrm>
          <a:prstGeom prst="rect">
            <a:avLst/>
          </a:prstGeom>
        </p:spPr>
      </p:pic>
      <p:pic>
        <p:nvPicPr>
          <p:cNvPr id="2071" name="Graphic 2070" descr="Wave Gesture with solid fill">
            <a:extLst>
              <a:ext uri="{FF2B5EF4-FFF2-40B4-BE49-F238E27FC236}">
                <a16:creationId xmlns:a16="http://schemas.microsoft.com/office/drawing/2014/main" id="{83390A57-BA4B-44FE-BC3C-F461089CD1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0643" y="4415336"/>
            <a:ext cx="216000" cy="216000"/>
          </a:xfrm>
          <a:prstGeom prst="rect">
            <a:avLst/>
          </a:prstGeom>
        </p:spPr>
      </p:pic>
      <p:pic>
        <p:nvPicPr>
          <p:cNvPr id="2073" name="Graphic 2072" descr="Supply And Demand with solid fill">
            <a:extLst>
              <a:ext uri="{FF2B5EF4-FFF2-40B4-BE49-F238E27FC236}">
                <a16:creationId xmlns:a16="http://schemas.microsoft.com/office/drawing/2014/main" id="{FBC9958B-114A-459D-84EB-379C3511769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36292" y="4372790"/>
            <a:ext cx="216000" cy="216000"/>
          </a:xfrm>
          <a:prstGeom prst="rect">
            <a:avLst/>
          </a:prstGeom>
        </p:spPr>
      </p:pic>
      <p:pic>
        <p:nvPicPr>
          <p:cNvPr id="136" name="Graphic 135" descr="Open hand with plant with solid fill">
            <a:extLst>
              <a:ext uri="{FF2B5EF4-FFF2-40B4-BE49-F238E27FC236}">
                <a16:creationId xmlns:a16="http://schemas.microsoft.com/office/drawing/2014/main" id="{4B1DCF84-7207-4FB6-BCB7-7BA138B3FD09}"/>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6129974" y="4381118"/>
            <a:ext cx="216000" cy="216000"/>
          </a:xfrm>
          <a:prstGeom prst="rect">
            <a:avLst/>
          </a:prstGeom>
        </p:spPr>
      </p:pic>
      <p:sp>
        <p:nvSpPr>
          <p:cNvPr id="91" name="TextBox 90">
            <a:extLst>
              <a:ext uri="{FF2B5EF4-FFF2-40B4-BE49-F238E27FC236}">
                <a16:creationId xmlns:a16="http://schemas.microsoft.com/office/drawing/2014/main" id="{4D60BFBE-359A-43EC-8225-6319AEDD0D6F}"/>
              </a:ext>
            </a:extLst>
          </p:cNvPr>
          <p:cNvSpPr txBox="1"/>
          <p:nvPr/>
        </p:nvSpPr>
        <p:spPr>
          <a:xfrm>
            <a:off x="4898539" y="2466423"/>
            <a:ext cx="3966810" cy="189283"/>
          </a:xfrm>
          <a:prstGeom prst="homePlate">
            <a:avLst/>
          </a:prstGeom>
          <a:solidFill>
            <a:schemeClr val="bg1">
              <a:lumMod val="75000"/>
            </a:schemeClr>
          </a:solidFill>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MAIN IMPEDIMENTS TO RETURNING BUSINESS TO PRE-COVID CAPACITY</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
        <p:nvSpPr>
          <p:cNvPr id="92" name="TextBox 91">
            <a:extLst>
              <a:ext uri="{FF2B5EF4-FFF2-40B4-BE49-F238E27FC236}">
                <a16:creationId xmlns:a16="http://schemas.microsoft.com/office/drawing/2014/main" id="{5FBF5257-EC6D-430B-8AA0-AD2A1344BE7A}"/>
              </a:ext>
            </a:extLst>
          </p:cNvPr>
          <p:cNvSpPr txBox="1"/>
          <p:nvPr/>
        </p:nvSpPr>
        <p:spPr>
          <a:xfrm>
            <a:off x="396918" y="2469980"/>
            <a:ext cx="3966810" cy="189283"/>
          </a:xfrm>
          <a:prstGeom prst="homePlate">
            <a:avLst>
              <a:gd name="adj" fmla="val 0"/>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LEVEL OF PRE-COVID TURNOVER NEEDED TO BE FINANCIALLY VIABLE</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
        <p:nvSpPr>
          <p:cNvPr id="93" name="TextBox 92">
            <a:extLst>
              <a:ext uri="{FF2B5EF4-FFF2-40B4-BE49-F238E27FC236}">
                <a16:creationId xmlns:a16="http://schemas.microsoft.com/office/drawing/2014/main" id="{1EFDC028-42E5-4DB6-BEE7-E71CA14E3B4F}"/>
              </a:ext>
            </a:extLst>
          </p:cNvPr>
          <p:cNvSpPr txBox="1"/>
          <p:nvPr/>
        </p:nvSpPr>
        <p:spPr>
          <a:xfrm>
            <a:off x="4908116" y="2465853"/>
            <a:ext cx="3946938" cy="189283"/>
          </a:xfrm>
          <a:prstGeom prst="homePlate">
            <a:avLst>
              <a:gd name="adj" fmla="val 0"/>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MAIN IMPEDIMENTS TO RETURNING BUSINESS TO PRE-COVID CAPACITY</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
        <p:nvSpPr>
          <p:cNvPr id="94" name="TextBox 93">
            <a:extLst>
              <a:ext uri="{FF2B5EF4-FFF2-40B4-BE49-F238E27FC236}">
                <a16:creationId xmlns:a16="http://schemas.microsoft.com/office/drawing/2014/main" id="{1F16AC5A-6593-433F-A799-68C0309D62FE}"/>
              </a:ext>
            </a:extLst>
          </p:cNvPr>
          <p:cNvSpPr txBox="1"/>
          <p:nvPr/>
        </p:nvSpPr>
        <p:spPr>
          <a:xfrm>
            <a:off x="371960" y="977863"/>
            <a:ext cx="3481058" cy="189283"/>
          </a:xfrm>
          <a:prstGeom prst="homePlate">
            <a:avLst>
              <a:gd name="adj" fmla="val 270"/>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 DECREASE IN ANNUAL T/O &amp; WORKFORCE DUE TO COVID-19</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
        <p:nvSpPr>
          <p:cNvPr id="96" name="TextBox 95">
            <a:extLst>
              <a:ext uri="{FF2B5EF4-FFF2-40B4-BE49-F238E27FC236}">
                <a16:creationId xmlns:a16="http://schemas.microsoft.com/office/drawing/2014/main" id="{CB1C5E2A-E663-4AFE-96B3-B1FDC6558A73}"/>
              </a:ext>
            </a:extLst>
          </p:cNvPr>
          <p:cNvSpPr txBox="1"/>
          <p:nvPr/>
        </p:nvSpPr>
        <p:spPr>
          <a:xfrm>
            <a:off x="4088821" y="976266"/>
            <a:ext cx="2353857" cy="189283"/>
          </a:xfrm>
          <a:prstGeom prst="homePlate">
            <a:avLst>
              <a:gd name="adj" fmla="val 270"/>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anchor="ctr">
            <a:spAutoFit/>
          </a:bodyPr>
          <a:lstStyle/>
          <a:p>
            <a:pPr>
              <a:lnSpc>
                <a:spcPct val="90000"/>
              </a:lnSpc>
              <a:spcBef>
                <a:spcPct val="0"/>
              </a:spcBef>
            </a:pPr>
            <a:r>
              <a:rPr lang="en-US" sz="700" b="1" dirty="0">
                <a:solidFill>
                  <a:schemeClr val="tx1">
                    <a:lumMod val="75000"/>
                    <a:lumOff val="25000"/>
                  </a:schemeClr>
                </a:solidFill>
                <a:latin typeface="Verdana" panose="020B0604030504040204" pitchFamily="34" charset="0"/>
                <a:ea typeface="Verdana" panose="020B0604030504040204" pitchFamily="34" charset="0"/>
                <a:cs typeface="+mj-cs"/>
              </a:rPr>
              <a:t>CURRENT STATE OF TOURISM BUSINESS</a:t>
            </a:r>
            <a:endParaRPr lang="en-AU" sz="700" b="1" dirty="0">
              <a:solidFill>
                <a:schemeClr val="tx1">
                  <a:lumMod val="75000"/>
                  <a:lumOff val="25000"/>
                </a:schemeClr>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7452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33"/>
                                        </p:tgtEl>
                                        <p:attrNameLst>
                                          <p:attrName>style.color</p:attrName>
                                        </p:attrNameLst>
                                      </p:cBhvr>
                                      <p:by>
                                        <p:hsl h="0" s="12549" l="25098"/>
                                      </p:by>
                                    </p:animClr>
                                    <p:animClr clrSpc="hsl" dir="cw">
                                      <p:cBhvr>
                                        <p:cTn id="7" dur="500" fill="hold"/>
                                        <p:tgtEl>
                                          <p:spTgt spid="33"/>
                                        </p:tgtEl>
                                        <p:attrNameLst>
                                          <p:attrName>fillcolor</p:attrName>
                                        </p:attrNameLst>
                                      </p:cBhvr>
                                      <p:by>
                                        <p:hsl h="0" s="12549" l="25098"/>
                                      </p:by>
                                    </p:animClr>
                                    <p:animClr clrSpc="hsl" dir="cw">
                                      <p:cBhvr>
                                        <p:cTn id="8" dur="500" fill="hold"/>
                                        <p:tgtEl>
                                          <p:spTgt spid="33"/>
                                        </p:tgtEl>
                                        <p:attrNameLst>
                                          <p:attrName>stroke.color</p:attrName>
                                        </p:attrNameLst>
                                      </p:cBhvr>
                                      <p:by>
                                        <p:hsl h="0" s="12549" l="25098"/>
                                      </p:by>
                                    </p:animClr>
                                    <p:set>
                                      <p:cBhvr>
                                        <p:cTn id="9" dur="500" fill="hold"/>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B5D678C-DE7A-465A-BBAF-D3F044DE922E}"/>
              </a:ext>
            </a:extLst>
          </p:cNvPr>
          <p:cNvGraphicFramePr>
            <a:graphicFrameLocks noGrp="1"/>
          </p:cNvGraphicFramePr>
          <p:nvPr>
            <p:ph idx="1"/>
            <p:extLst>
              <p:ext uri="{D42A27DB-BD31-4B8C-83A1-F6EECF244321}">
                <p14:modId xmlns:p14="http://schemas.microsoft.com/office/powerpoint/2010/main" val="437339262"/>
              </p:ext>
            </p:extLst>
          </p:nvPr>
        </p:nvGraphicFramePr>
        <p:xfrm>
          <a:off x="412879" y="251927"/>
          <a:ext cx="8222603" cy="43807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84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370" y="0"/>
            <a:ext cx="7886700" cy="994172"/>
          </a:xfrm>
        </p:spPr>
        <p:txBody>
          <a:bodyPr>
            <a:normAutofit/>
          </a:bodyPr>
          <a:lstStyle/>
          <a:p>
            <a:r>
              <a:rPr lang="en-NZ" sz="2000" b="1" dirty="0">
                <a:solidFill>
                  <a:srgbClr val="53565A"/>
                </a:solidFill>
                <a:latin typeface="Verdana" panose="020B0604030504040204" pitchFamily="34" charset="0"/>
                <a:ea typeface="Verdana" panose="020B0604030504040204" pitchFamily="34" charset="0"/>
              </a:rPr>
              <a:t>Australian card spend about 70% of normal</a:t>
            </a:r>
            <a:endParaRPr lang="en-NZ" sz="2000" dirty="0">
              <a:solidFill>
                <a:srgbClr val="53565A"/>
              </a:solidFill>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3"/>
          <a:stretch>
            <a:fillRect/>
          </a:stretch>
        </p:blipFill>
        <p:spPr>
          <a:xfrm>
            <a:off x="611560" y="771550"/>
            <a:ext cx="7087986" cy="40502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8219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3EFFE1-7695-42BD-A87F-22880364D32D}"/>
              </a:ext>
            </a:extLst>
          </p:cNvPr>
          <p:cNvSpPr>
            <a:spLocks noGrp="1"/>
          </p:cNvSpPr>
          <p:nvPr>
            <p:ph type="title"/>
          </p:nvPr>
        </p:nvSpPr>
        <p:spPr>
          <a:xfrm>
            <a:off x="428402" y="145472"/>
            <a:ext cx="8229600" cy="688611"/>
          </a:xfrm>
        </p:spPr>
        <p:txBody>
          <a:bodyPr>
            <a:normAutofit/>
          </a:bodyPr>
          <a:lstStyle/>
          <a:p>
            <a:r>
              <a:rPr lang="en-NZ" sz="3200" b="1" dirty="0">
                <a:solidFill>
                  <a:srgbClr val="53565A"/>
                </a:solidFill>
                <a:latin typeface="Verdana" panose="020B0604030504040204" pitchFamily="34" charset="0"/>
                <a:ea typeface="Verdana" panose="020B0604030504040204" pitchFamily="34" charset="0"/>
              </a:rPr>
              <a:t>TRENZ Hui 2021</a:t>
            </a:r>
          </a:p>
        </p:txBody>
      </p:sp>
      <p:pic>
        <p:nvPicPr>
          <p:cNvPr id="9" name="Content Placeholder 8" descr="A person on stage in front of a crowd of people&#10;&#10;Description automatically generated with low confidence">
            <a:extLst>
              <a:ext uri="{FF2B5EF4-FFF2-40B4-BE49-F238E27FC236}">
                <a16:creationId xmlns:a16="http://schemas.microsoft.com/office/drawing/2014/main" id="{8978A5C5-B7BD-4E63-A916-7E34C12E25BF}"/>
              </a:ext>
            </a:extLst>
          </p:cNvPr>
          <p:cNvPicPr>
            <a:picLocks noGrp="1" noChangeAspect="1"/>
          </p:cNvPicPr>
          <p:nvPr>
            <p:ph idx="1"/>
          </p:nvPr>
        </p:nvPicPr>
        <p:blipFill>
          <a:blip r:embed="rId2"/>
          <a:stretch>
            <a:fillRect/>
          </a:stretch>
        </p:blipFill>
        <p:spPr>
          <a:xfrm>
            <a:off x="442838" y="917707"/>
            <a:ext cx="4906888" cy="3680167"/>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BF7DAF3E-043D-40DA-A136-B5C1B569A702}"/>
              </a:ext>
            </a:extLst>
          </p:cNvPr>
          <p:cNvSpPr>
            <a:spLocks noGrp="1"/>
          </p:cNvSpPr>
          <p:nvPr>
            <p:ph type="sldNum" sz="quarter" idx="12"/>
          </p:nvPr>
        </p:nvSpPr>
        <p:spPr/>
        <p:txBody>
          <a:bodyPr/>
          <a:lstStyle/>
          <a:p>
            <a:fld id="{2EA0C24B-6756-4EA9-BE32-8B1714B8CA92}" type="slidenum">
              <a:rPr lang="en-NZ" smtClean="0"/>
              <a:pPr/>
              <a:t>9</a:t>
            </a:fld>
            <a:endParaRPr lang="en-NZ" dirty="0"/>
          </a:p>
        </p:txBody>
      </p:sp>
      <p:pic>
        <p:nvPicPr>
          <p:cNvPr id="11" name="Picture 10" descr="A picture containing person, outdoor&#10;&#10;Description automatically generated">
            <a:extLst>
              <a:ext uri="{FF2B5EF4-FFF2-40B4-BE49-F238E27FC236}">
                <a16:creationId xmlns:a16="http://schemas.microsoft.com/office/drawing/2014/main" id="{69A2CE1A-0360-4F8B-AB0A-2CF8F88CF471}"/>
              </a:ext>
            </a:extLst>
          </p:cNvPr>
          <p:cNvPicPr>
            <a:picLocks noChangeAspect="1"/>
          </p:cNvPicPr>
          <p:nvPr/>
        </p:nvPicPr>
        <p:blipFill>
          <a:blip r:embed="rId3"/>
          <a:stretch>
            <a:fillRect/>
          </a:stretch>
        </p:blipFill>
        <p:spPr>
          <a:xfrm rot="5400000">
            <a:off x="5464781" y="1377996"/>
            <a:ext cx="3682308" cy="27617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60763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igit - Multi 1">
    <a:dk1>
      <a:srgbClr val="000000"/>
    </a:dk1>
    <a:lt1>
      <a:srgbClr val="FFFFFF"/>
    </a:lt1>
    <a:dk2>
      <a:srgbClr val="6491C8"/>
    </a:dk2>
    <a:lt2>
      <a:srgbClr val="7D8287"/>
    </a:lt2>
    <a:accent1>
      <a:srgbClr val="14B4EB"/>
    </a:accent1>
    <a:accent2>
      <a:srgbClr val="3CBEB4"/>
    </a:accent2>
    <a:accent3>
      <a:srgbClr val="96C83C"/>
    </a:accent3>
    <a:accent4>
      <a:srgbClr val="FFAF28"/>
    </a:accent4>
    <a:accent5>
      <a:srgbClr val="FA4655"/>
    </a:accent5>
    <a:accent6>
      <a:srgbClr val="A596D2"/>
    </a:accent6>
    <a:hlink>
      <a:srgbClr val="0563C1"/>
    </a:hlink>
    <a:folHlink>
      <a:srgbClr val="954F72"/>
    </a:folHlink>
  </a:clrScheme>
  <a:fontScheme name="Segoe">
    <a:majorFont>
      <a:latin typeface="MarkPro-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0F57136EE6FF4CBD7618CD9C7581CD" ma:contentTypeVersion="40" ma:contentTypeDescription="Create a new document." ma:contentTypeScope="" ma:versionID="00b4807bb3fb865fd9742cd517c1880d">
  <xsd:schema xmlns:xsd="http://www.w3.org/2001/XMLSchema" xmlns:xs="http://www.w3.org/2001/XMLSchema" xmlns:p="http://schemas.microsoft.com/office/2006/metadata/properties" xmlns:ns2="c2924403-72b5-4310-bfc2-924538f1e15e" xmlns:ns3="a60b2388-36bc-49b1-bcd7-e11c1ba7347c" targetNamespace="http://schemas.microsoft.com/office/2006/metadata/properties" ma:root="true" ma:fieldsID="917a3122d398c1500620087fbdf9b816" ns2:_="" ns3:_="">
    <xsd:import namespace="c2924403-72b5-4310-bfc2-924538f1e15e"/>
    <xsd:import namespace="a60b2388-36bc-49b1-bcd7-e11c1ba7347c"/>
    <xsd:element name="properties">
      <xsd:complexType>
        <xsd:sequence>
          <xsd:element name="documentManagement">
            <xsd:complexType>
              <xsd:all>
                <xsd:element ref="ns2:imageType" minOccurs="0"/>
                <xsd:element ref="ns2:Photographer" minOccurs="0"/>
                <xsd:element ref="ns2:Company" minOccurs="0"/>
                <xsd:element ref="ns2:Event" minOccurs="0"/>
                <xsd:element ref="ns2:Location"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Department"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24403-72b5-4310-bfc2-924538f1e15e" elementFormDefault="qualified">
    <xsd:import namespace="http://schemas.microsoft.com/office/2006/documentManagement/types"/>
    <xsd:import namespace="http://schemas.microsoft.com/office/infopath/2007/PartnerControls"/>
    <xsd:element name="imageType" ma:index="1" nillable="true" ma:displayName="Image tags" ma:description="Tags" ma:format="Dropdown" ma:internalName="imageType">
      <xsd:complexType>
        <xsd:complexContent>
          <xsd:extension base="dms:MultiChoiceFillIn">
            <xsd:sequence>
              <xsd:element name="Value" maxOccurs="unbounded" minOccurs="0" nillable="true">
                <xsd:simpleType>
                  <xsd:union memberTypes="dms:Text">
                    <xsd:simpleType>
                      <xsd:restriction base="dms:Choice">
                        <xsd:enumeration value="Accommodation"/>
                        <xsd:enumeration value="Adventure"/>
                        <xsd:enumeration value="Animal"/>
                        <xsd:enumeration value="Air"/>
                        <xsd:enumeration value="Attractions"/>
                        <xsd:enumeration value="Beach"/>
                        <xsd:enumeration value="Boat"/>
                        <xsd:enumeration value="Camping"/>
                        <xsd:enumeration value="City"/>
                        <xsd:enumeration value="Conservation"/>
                        <xsd:enumeration value="Cruise"/>
                        <xsd:enumeration value="Cultural"/>
                        <xsd:enumeration value="Holiday Park"/>
                        <xsd:enumeration value="Hotel"/>
                        <xsd:enumeration value="Land"/>
                        <xsd:enumeration value="Māori"/>
                        <xsd:enumeration value="People"/>
                        <xsd:enumeration value="Transport"/>
                        <xsd:enumeration value="Water"/>
                      </xsd:restriction>
                    </xsd:simpleType>
                  </xsd:union>
                </xsd:simpleType>
              </xsd:element>
            </xsd:sequence>
          </xsd:extension>
        </xsd:complexContent>
      </xsd:complexType>
    </xsd:element>
    <xsd:element name="Photographer" ma:index="2" nillable="true" ma:displayName="Photographer" ma:internalName="Photographer" ma:readOnly="false">
      <xsd:simpleType>
        <xsd:restriction base="dms:Text">
          <xsd:maxLength value="255"/>
        </xsd:restriction>
      </xsd:simpleType>
    </xsd:element>
    <xsd:element name="Company" ma:index="3" nillable="true" ma:displayName="Company" ma:internalName="Company" ma:readOnly="false">
      <xsd:simpleType>
        <xsd:restriction base="dms:Text">
          <xsd:maxLength value="255"/>
        </xsd:restriction>
      </xsd:simpleType>
    </xsd:element>
    <xsd:element name="Event" ma:index="4" nillable="true" ma:displayName="Event" ma:format="Dropdown" ma:internalName="Event" ma:readOnly="false">
      <xsd:simpleType>
        <xsd:restriction base="dms:Text">
          <xsd:maxLength value="255"/>
        </xsd:restriction>
      </xsd:simpleType>
    </xsd:element>
    <xsd:element name="Location" ma:index="5" nillable="true" ma:displayName="Location" ma:internalName="Location">
      <xsd:simpleType>
        <xsd:restriction base="dms:Text">
          <xsd:maxLength value="255"/>
        </xsd:restriction>
      </xsd:simpleType>
    </xsd:element>
    <xsd:element name="MigrationWizId" ma:index="7" nillable="true" ma:displayName="MigrationWizId" ma:hidden="true" ma:internalName="MigrationWizId" ma:readOnly="false">
      <xsd:simpleType>
        <xsd:restriction base="dms:Text"/>
      </xsd:simpleType>
    </xsd:element>
    <xsd:element name="MigrationWizIdPermissions" ma:index="8" nillable="true" ma:displayName="MigrationWizIdPermissions" ma:hidden="true" ma:internalName="MigrationWizIdPermissions" ma:readOnly="false">
      <xsd:simpleType>
        <xsd:restriction base="dms:Text"/>
      </xsd:simpleType>
    </xsd:element>
    <xsd:element name="MigrationWizIdPermissionLevels" ma:index="9" nillable="true" ma:displayName="MigrationWizIdPermissionLevels" ma:hidden="true" ma:internalName="MigrationWizIdPermissionLevels" ma:readOnly="false">
      <xsd:simpleType>
        <xsd:restriction base="dms:Text"/>
      </xsd:simpleType>
    </xsd:element>
    <xsd:element name="MigrationWizIdDocumentLibraryPermissions" ma:index="10" nillable="true" ma:displayName="MigrationWizIdDocumentLibraryPermissions" ma:hidden="true" ma:internalName="MigrationWizIdDocumentLibraryPermissions" ma:readOnly="false">
      <xsd:simpleType>
        <xsd:restriction base="dms:Text"/>
      </xsd:simpleType>
    </xsd:element>
    <xsd:element name="MigrationWizIdSecurityGroups" ma:index="11" nillable="true" ma:displayName="MigrationWizIdSecurityGroups" ma:hidden="true" ma:internalName="MigrationWizIdSecurityGroups" ma:readOnly="false">
      <xsd:simpleType>
        <xsd:restriction base="dms:Text"/>
      </xsd:simpleType>
    </xsd:element>
    <xsd:element name="Department" ma:index="12" nillable="true" ma:displayName="Department" ma:format="Image" ma:hidden="true" ma:internalName="Department"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Tags" ma:index="17" nillable="true" ma:displayName="Tags" ma:hidden="true" ma:internalName="MediaServiceAutoTags"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hidden="true" ma:internalName="MediaServiceKeyPoints" ma:readOnly="true">
      <xsd:simpleType>
        <xsd:restriction base="dms:Note"/>
      </xsd:simpleType>
    </xsd:element>
    <xsd:element name="MediaLengthInSeconds" ma:index="3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0b2388-36bc-49b1-bcd7-e11c1ba7347c"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SecurityGroups xmlns="c2924403-72b5-4310-bfc2-924538f1e15e" xsi:nil="true"/>
    <MigrationWizId xmlns="c2924403-72b5-4310-bfc2-924538f1e15e" xsi:nil="true"/>
    <MigrationWizIdPermissions xmlns="c2924403-72b5-4310-bfc2-924538f1e15e" xsi:nil="true"/>
    <MigrationWizIdPermissionLevels xmlns="c2924403-72b5-4310-bfc2-924538f1e15e" xsi:nil="true"/>
    <MigrationWizIdDocumentLibraryPermissions xmlns="c2924403-72b5-4310-bfc2-924538f1e15e" xsi:nil="true"/>
    <Company xmlns="c2924403-72b5-4310-bfc2-924538f1e15e" xsi:nil="true"/>
    <imageType xmlns="c2924403-72b5-4310-bfc2-924538f1e15e"/>
    <Photographer xmlns="c2924403-72b5-4310-bfc2-924538f1e15e" xsi:nil="true"/>
    <Department xmlns="c2924403-72b5-4310-bfc2-924538f1e15e">
      <Url xsi:nil="true"/>
      <Description xsi:nil="true"/>
    </Department>
    <Event xmlns="c2924403-72b5-4310-bfc2-924538f1e15e" xsi:nil="true"/>
    <Location xmlns="c2924403-72b5-4310-bfc2-924538f1e15e" xsi:nil="true"/>
    <SharedWithUsers xmlns="a60b2388-36bc-49b1-bcd7-e11c1ba7347c">
      <UserInfo>
        <DisplayName>Steve Hanrahan</DisplayName>
        <AccountId>73</AccountId>
        <AccountType/>
      </UserInfo>
    </SharedWithUsers>
  </documentManagement>
</p:properties>
</file>

<file path=customXml/itemProps1.xml><?xml version="1.0" encoding="utf-8"?>
<ds:datastoreItem xmlns:ds="http://schemas.openxmlformats.org/officeDocument/2006/customXml" ds:itemID="{141D3CA2-1E03-4237-9B88-8ABC476D3469}">
  <ds:schemaRefs>
    <ds:schemaRef ds:uri="http://schemas.microsoft.com/sharepoint/v3/contenttype/forms"/>
  </ds:schemaRefs>
</ds:datastoreItem>
</file>

<file path=customXml/itemProps2.xml><?xml version="1.0" encoding="utf-8"?>
<ds:datastoreItem xmlns:ds="http://schemas.openxmlformats.org/officeDocument/2006/customXml" ds:itemID="{F8628875-1C9E-48A3-8A85-47899FDB2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24403-72b5-4310-bfc2-924538f1e15e"/>
    <ds:schemaRef ds:uri="a60b2388-36bc-49b1-bcd7-e11c1ba73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A2D7DF-D1F0-4735-A177-7AD5CC4F51E2}">
  <ds:schemaRefs>
    <ds:schemaRef ds:uri="c2924403-72b5-4310-bfc2-924538f1e15e"/>
    <ds:schemaRef ds:uri="a60b2388-36bc-49b1-bcd7-e11c1ba7347c"/>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283</TotalTime>
  <Words>1936</Words>
  <Application>Microsoft Office PowerPoint</Application>
  <PresentationFormat>On-screen Show (16:9)</PresentationFormat>
  <Paragraphs>281</Paragraphs>
  <Slides>23</Slides>
  <Notes>16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The Way Ahead for Tourism</vt:lpstr>
      <vt:lpstr>PowerPoint Presentation</vt:lpstr>
      <vt:lpstr>The Pandemic impact in 2020</vt:lpstr>
      <vt:lpstr>The ongoing impact in 2021</vt:lpstr>
      <vt:lpstr>The impacts have not been distributed evenly</vt:lpstr>
      <vt:lpstr>PowerPoint Presentation</vt:lpstr>
      <vt:lpstr>PowerPoint Presentation</vt:lpstr>
      <vt:lpstr>Australian card spend about 70% of normal</vt:lpstr>
      <vt:lpstr>TRENZ Hui 2021</vt:lpstr>
      <vt:lpstr>PowerPoint Presentation</vt:lpstr>
      <vt:lpstr>Industry Roadmap</vt:lpstr>
      <vt:lpstr>Our recovery path is highly uncertain due to factors we can’t control</vt:lpstr>
      <vt:lpstr>The best forecast we can provide right now is a ‘wedge’</vt:lpstr>
      <vt:lpstr>The Australians are coming (but not everywhere)</vt:lpstr>
      <vt:lpstr>Retaining and attracting people will be a significant challenge during recovery</vt:lpstr>
      <vt:lpstr>Retaining and attracting people will be a significant challenge during recovery</vt:lpstr>
      <vt:lpstr>Customers must have confidence in our product – especially during recovery</vt:lpstr>
      <vt:lpstr>Customers must have confidence in our product – especially during recovery</vt:lpstr>
      <vt:lpstr>Despite reduced volume, social licence remains fragile in a post-Covid world</vt:lpstr>
      <vt:lpstr>Despite reduced volume, social licence remains fragile in a post-Covid world</vt:lpstr>
      <vt:lpstr>Roadmap for businesses (individual actions)</vt:lpstr>
      <vt:lpstr>Roadmap for the industry (group actions)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Byrne</dc:creator>
  <cp:lastModifiedBy>Chris Roberts</cp:lastModifiedBy>
  <cp:revision>14</cp:revision>
  <cp:lastPrinted>2016-03-22T00:11:26Z</cp:lastPrinted>
  <dcterms:created xsi:type="dcterms:W3CDTF">2016-11-01T01:41:12Z</dcterms:created>
  <dcterms:modified xsi:type="dcterms:W3CDTF">2021-05-25T04:39:14Z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0x010100A40F57136EE6FF4CBD7618CD9C7581CD</vt:lpwstr>
  </property>
  <property fmtid="{D5CDD505-2E9C-101B-9397-08002B2CF9AE}" pid="3" name="Order">
    <vt:r8>1292800</vt:r8>
  </property>
</Properties>
</file>