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6" r:id="rId3"/>
  </p:sldMasterIdLst>
  <p:notesMasterIdLst>
    <p:notesMasterId r:id="rId18"/>
  </p:notesMasterIdLst>
  <p:handoutMasterIdLst>
    <p:handoutMasterId r:id="rId19"/>
  </p:handoutMasterIdLst>
  <p:sldIdLst>
    <p:sldId id="382" r:id="rId4"/>
    <p:sldId id="405" r:id="rId5"/>
    <p:sldId id="406" r:id="rId6"/>
    <p:sldId id="402" r:id="rId7"/>
    <p:sldId id="404" r:id="rId8"/>
    <p:sldId id="401" r:id="rId9"/>
    <p:sldId id="375" r:id="rId10"/>
    <p:sldId id="413" r:id="rId11"/>
    <p:sldId id="414" r:id="rId12"/>
    <p:sldId id="407" r:id="rId13"/>
    <p:sldId id="408" r:id="rId14"/>
    <p:sldId id="409" r:id="rId15"/>
    <p:sldId id="410" r:id="rId16"/>
    <p:sldId id="391" r:id="rId17"/>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cha Hayter" initials="SH" lastIdx="4" clrIdx="0">
    <p:extLst>
      <p:ext uri="{19B8F6BF-5375-455C-9EA6-DF929625EA0E}">
        <p15:presenceInfo xmlns:p15="http://schemas.microsoft.com/office/powerpoint/2012/main" userId="Sarcha Hay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1CC"/>
    <a:srgbClr val="F6F6F6"/>
    <a:srgbClr val="ECF1BF"/>
    <a:srgbClr val="A1A1A1"/>
    <a:srgbClr val="ECECEC"/>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4152" autoAdjust="0"/>
  </p:normalViewPr>
  <p:slideViewPr>
    <p:cSldViewPr snapToGrid="0">
      <p:cViewPr varScale="1">
        <p:scale>
          <a:sx n="51" d="100"/>
          <a:sy n="51" d="100"/>
        </p:scale>
        <p:origin x="38" y="182"/>
      </p:cViewPr>
      <p:guideLst/>
    </p:cSldViewPr>
  </p:slideViewPr>
  <p:notesTextViewPr>
    <p:cViewPr>
      <p:scale>
        <a:sx n="1" d="1"/>
        <a:sy n="1" d="1"/>
      </p:scale>
      <p:origin x="0" y="0"/>
    </p:cViewPr>
  </p:notesTextViewPr>
  <p:notesViewPr>
    <p:cSldViewPr snapToGrid="0">
      <p:cViewPr varScale="1">
        <p:scale>
          <a:sx n="69" d="100"/>
          <a:sy n="69" d="100"/>
        </p:scale>
        <p:origin x="2568" y="3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8827D169-2AC6-441B-8490-FAA306DDBC21}" type="datetimeFigureOut">
              <a:rPr lang="en-NZ" smtClean="0"/>
              <a:t>24/05/2021</a:t>
            </a:fld>
            <a:endParaRPr lang="en-NZ"/>
          </a:p>
        </p:txBody>
      </p:sp>
      <p:sp>
        <p:nvSpPr>
          <p:cNvPr id="4" name="Footer Placeholder 3"/>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C76CA717-E6D4-43DF-9F50-C5167E9523A0}" type="slidenum">
              <a:rPr lang="en-NZ" smtClean="0"/>
              <a:t>‹#›</a:t>
            </a:fld>
            <a:endParaRPr lang="en-NZ"/>
          </a:p>
        </p:txBody>
      </p:sp>
    </p:spTree>
    <p:extLst>
      <p:ext uri="{BB962C8B-B14F-4D97-AF65-F5344CB8AC3E}">
        <p14:creationId xmlns:p14="http://schemas.microsoft.com/office/powerpoint/2010/main" val="2144723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43014D4-F2E4-4040-A71C-01F3B188007B}" type="datetimeFigureOut">
              <a:rPr lang="en-NZ" smtClean="0"/>
              <a:t>24/05/2021</a:t>
            </a:fld>
            <a:endParaRPr lang="en-NZ"/>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8719DD7F-C3DC-45DB-B930-4813613C150C}" type="slidenum">
              <a:rPr lang="en-NZ" smtClean="0"/>
              <a:t>‹#›</a:t>
            </a:fld>
            <a:endParaRPr lang="en-NZ"/>
          </a:p>
        </p:txBody>
      </p:sp>
    </p:spTree>
    <p:extLst>
      <p:ext uri="{BB962C8B-B14F-4D97-AF65-F5344CB8AC3E}">
        <p14:creationId xmlns:p14="http://schemas.microsoft.com/office/powerpoint/2010/main" val="160612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Question?</a:t>
            </a:r>
          </a:p>
          <a:p>
            <a:r>
              <a:rPr lang="en-NZ" dirty="0"/>
              <a:t>What</a:t>
            </a:r>
            <a:r>
              <a:rPr lang="en-NZ" baseline="0" dirty="0"/>
              <a:t> is the role / opportunity for regional economic development in enabling solutions to the Housing crisis. </a:t>
            </a:r>
            <a:endParaRPr lang="en-NZ" dirty="0"/>
          </a:p>
          <a:p>
            <a:r>
              <a:rPr lang="en-NZ" dirty="0"/>
              <a:t> </a:t>
            </a:r>
          </a:p>
          <a:p>
            <a:r>
              <a:rPr lang="en-NZ" dirty="0"/>
              <a:t>Intro KO</a:t>
            </a:r>
          </a:p>
          <a:p>
            <a:pPr marL="171450" indent="-171450">
              <a:buFont typeface="Arial" panose="020B0604020202020204" pitchFamily="34" charset="0"/>
              <a:buChar char="•"/>
            </a:pPr>
            <a:r>
              <a:rPr lang="en-NZ" dirty="0"/>
              <a:t>Who </a:t>
            </a:r>
          </a:p>
          <a:p>
            <a:pPr marL="171450" indent="-171450">
              <a:buFont typeface="Arial" panose="020B0604020202020204" pitchFamily="34" charset="0"/>
              <a:buChar char="•"/>
            </a:pPr>
            <a:r>
              <a:rPr lang="en-NZ" dirty="0"/>
              <a:t>Continuum</a:t>
            </a:r>
            <a:r>
              <a:rPr lang="en-NZ" baseline="0" dirty="0"/>
              <a:t> </a:t>
            </a:r>
            <a:endParaRPr lang="en-NZ" dirty="0"/>
          </a:p>
          <a:p>
            <a:pPr marL="171450" indent="-171450">
              <a:buFont typeface="Arial" panose="020B0604020202020204" pitchFamily="34" charset="0"/>
              <a:buChar char="•"/>
            </a:pPr>
            <a:endParaRPr lang="en-NZ" dirty="0"/>
          </a:p>
          <a:p>
            <a:r>
              <a:rPr lang="en-NZ" dirty="0"/>
              <a:t>What is the challenge?</a:t>
            </a:r>
          </a:p>
          <a:p>
            <a:pPr marL="171450" indent="-171450">
              <a:buFont typeface="Arial" panose="020B0604020202020204" pitchFamily="34" charset="0"/>
              <a:buChar char="•"/>
            </a:pPr>
            <a:r>
              <a:rPr lang="en-NZ" dirty="0"/>
              <a:t>Hud</a:t>
            </a:r>
            <a:r>
              <a:rPr lang="en-NZ" baseline="0" dirty="0"/>
              <a:t> challenges </a:t>
            </a:r>
          </a:p>
          <a:p>
            <a:pPr marL="0" indent="0">
              <a:buFont typeface="Arial" panose="020B0604020202020204" pitchFamily="34" charset="0"/>
              <a:buNone/>
            </a:pPr>
            <a:endParaRPr lang="en-NZ" dirty="0"/>
          </a:p>
          <a:p>
            <a:r>
              <a:rPr lang="en-NZ" dirty="0"/>
              <a:t>What</a:t>
            </a:r>
            <a:r>
              <a:rPr lang="en-NZ" baseline="0" dirty="0"/>
              <a:t> are we doing about it?</a:t>
            </a:r>
            <a:endParaRPr lang="en-NZ" dirty="0"/>
          </a:p>
          <a:p>
            <a:pPr marL="171450" indent="-171450">
              <a:buFont typeface="Arial" panose="020B0604020202020204" pitchFamily="34" charset="0"/>
              <a:buChar char="•"/>
            </a:pPr>
            <a:r>
              <a:rPr lang="en-NZ" dirty="0"/>
              <a:t>Our products</a:t>
            </a:r>
            <a:r>
              <a:rPr lang="en-NZ" baseline="0" dirty="0"/>
              <a:t> / tools</a:t>
            </a:r>
          </a:p>
          <a:p>
            <a:pPr marL="171450" indent="-171450">
              <a:buFont typeface="Arial" panose="020B0604020202020204" pitchFamily="34" charset="0"/>
              <a:buChar char="•"/>
            </a:pPr>
            <a:endParaRPr lang="en-NZ" baseline="0" dirty="0"/>
          </a:p>
          <a:p>
            <a:pPr marL="171450" indent="-171450">
              <a:buFont typeface="Arial" panose="020B0604020202020204" pitchFamily="34" charset="0"/>
              <a:buChar char="•"/>
            </a:pPr>
            <a:r>
              <a:rPr lang="en-NZ" baseline="0" dirty="0"/>
              <a:t>Examples</a:t>
            </a:r>
          </a:p>
          <a:p>
            <a:pPr marL="628650" lvl="1" indent="-171450">
              <a:buFont typeface="Arial" panose="020B0604020202020204" pitchFamily="34" charset="0"/>
              <a:buChar char="•"/>
            </a:pPr>
            <a:r>
              <a:rPr lang="en-NZ" baseline="0" dirty="0"/>
              <a:t>Sleepyhead </a:t>
            </a:r>
          </a:p>
          <a:p>
            <a:pPr marL="628650" lvl="1" indent="-171450">
              <a:buFont typeface="Arial" panose="020B0604020202020204" pitchFamily="34" charset="0"/>
              <a:buChar char="•"/>
            </a:pPr>
            <a:r>
              <a:rPr lang="en-NZ" baseline="0" dirty="0"/>
              <a:t>? Enderly …. </a:t>
            </a:r>
            <a:r>
              <a:rPr lang="en-NZ" dirty="0"/>
              <a:t> </a:t>
            </a:r>
          </a:p>
          <a:p>
            <a:endParaRPr lang="en-NZ" dirty="0"/>
          </a:p>
          <a:p>
            <a:r>
              <a:rPr lang="en-NZ" dirty="0"/>
              <a:t>Gaps </a:t>
            </a:r>
          </a:p>
          <a:p>
            <a:pPr marL="171450" indent="-171450">
              <a:buFont typeface="Wingdings" panose="05000000000000000000" pitchFamily="2" charset="2"/>
              <a:buChar char="§"/>
            </a:pPr>
            <a:r>
              <a:rPr lang="en-NZ" dirty="0"/>
              <a:t>Across continioum</a:t>
            </a:r>
            <a:r>
              <a:rPr lang="en-NZ" baseline="0" dirty="0"/>
              <a:t> (invest plan </a:t>
            </a:r>
            <a:r>
              <a:rPr lang="en-NZ" baseline="0" dirty="0" err="1"/>
              <a:t>preso</a:t>
            </a:r>
            <a:r>
              <a:rPr lang="en-NZ" baseline="0" dirty="0"/>
              <a:t>)</a:t>
            </a:r>
          </a:p>
          <a:p>
            <a:pPr marL="171450" indent="-171450">
              <a:buFont typeface="Wingdings" panose="05000000000000000000" pitchFamily="2" charset="2"/>
              <a:buChar char="§"/>
            </a:pPr>
            <a:r>
              <a:rPr lang="en-NZ" baseline="0" dirty="0"/>
              <a:t>Demand </a:t>
            </a:r>
          </a:p>
          <a:p>
            <a:pPr marL="171450" indent="-171450">
              <a:buFont typeface="Wingdings" panose="05000000000000000000" pitchFamily="2" charset="2"/>
              <a:buChar char="§"/>
            </a:pPr>
            <a:r>
              <a:rPr lang="en-NZ" baseline="0" dirty="0"/>
              <a:t>Shorten up products </a:t>
            </a:r>
          </a:p>
          <a:p>
            <a:pPr marL="171450" indent="-171450">
              <a:buFont typeface="Wingdings" panose="05000000000000000000" pitchFamily="2" charset="2"/>
              <a:buChar char="§"/>
            </a:pPr>
            <a:r>
              <a:rPr lang="en-NZ" baseline="0" dirty="0"/>
              <a:t>Why interested?</a:t>
            </a:r>
          </a:p>
          <a:p>
            <a:pPr marL="171450" indent="-171450">
              <a:buFont typeface="Wingdings" panose="05000000000000000000" pitchFamily="2" charset="2"/>
              <a:buChar char="§"/>
            </a:pPr>
            <a:r>
              <a:rPr lang="en-NZ" baseline="0" dirty="0"/>
              <a:t>RIP’s – ED opportunities </a:t>
            </a:r>
          </a:p>
          <a:p>
            <a:pPr marL="171450" indent="-171450">
              <a:buFont typeface="Wingdings" panose="05000000000000000000" pitchFamily="2" charset="2"/>
              <a:buChar char="§"/>
            </a:pPr>
            <a:r>
              <a:rPr lang="en-NZ" baseline="0" dirty="0"/>
              <a:t>Link people &amp; jobs </a:t>
            </a:r>
          </a:p>
          <a:p>
            <a:pPr marL="171450" indent="-171450">
              <a:buFont typeface="Wingdings" panose="05000000000000000000" pitchFamily="2" charset="2"/>
              <a:buChar char="§"/>
            </a:pPr>
            <a:r>
              <a:rPr lang="en-NZ" baseline="0" dirty="0"/>
              <a:t> </a:t>
            </a:r>
          </a:p>
          <a:p>
            <a:pPr marL="171450" indent="-171450">
              <a:buFont typeface="Wingdings" panose="05000000000000000000" pitchFamily="2" charset="2"/>
              <a:buChar char="§"/>
            </a:pPr>
            <a:endParaRPr lang="en-NZ" dirty="0"/>
          </a:p>
        </p:txBody>
      </p:sp>
      <p:sp>
        <p:nvSpPr>
          <p:cNvPr id="4" name="Slide Number Placeholder 3"/>
          <p:cNvSpPr>
            <a:spLocks noGrp="1"/>
          </p:cNvSpPr>
          <p:nvPr>
            <p:ph type="sldNum" sz="quarter" idx="10"/>
          </p:nvPr>
        </p:nvSpPr>
        <p:spPr/>
        <p:txBody>
          <a:bodyPr/>
          <a:lstStyle/>
          <a:p>
            <a:fld id="{8719DD7F-C3DC-45DB-B930-4813613C150C}" type="slidenum">
              <a:rPr lang="en-NZ" smtClean="0"/>
              <a:t>1</a:t>
            </a:fld>
            <a:endParaRPr lang="en-NZ"/>
          </a:p>
        </p:txBody>
      </p:sp>
    </p:spTree>
    <p:extLst>
      <p:ext uri="{BB962C8B-B14F-4D97-AF65-F5344CB8AC3E}">
        <p14:creationId xmlns:p14="http://schemas.microsoft.com/office/powerpoint/2010/main" val="2809115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1300163"/>
            <a:ext cx="6240463" cy="35115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 Kāinga Ora is leading the largest urban regeneration ever undertaken in New Zealand, a multi-billion dollar programme that will transform suburbs and communities across the country.</a:t>
            </a:r>
          </a:p>
          <a:p>
            <a:pPr marL="0" indent="0">
              <a:buFont typeface="Arial" panose="020B0604020202020204" pitchFamily="34" charset="0"/>
              <a:buNone/>
            </a:pPr>
            <a:endParaRPr lang="en-NZ" dirty="0"/>
          </a:p>
          <a:p>
            <a:r>
              <a:rPr lang="en-NZ" sz="1200" kern="1200" dirty="0">
                <a:solidFill>
                  <a:schemeClr val="tx1"/>
                </a:solidFill>
                <a:effectLst/>
                <a:latin typeface="+mn-lt"/>
                <a:ea typeface="+mn-ea"/>
                <a:cs typeface="+mn-cs"/>
              </a:rPr>
              <a:t>- Large-scale developments are currently underway in Auckland’s </a:t>
            </a:r>
            <a:r>
              <a:rPr lang="en-NZ" sz="1200" kern="1200" dirty="0" err="1">
                <a:solidFill>
                  <a:schemeClr val="tx1"/>
                </a:solidFill>
                <a:effectLst/>
                <a:latin typeface="+mn-lt"/>
                <a:ea typeface="+mn-ea"/>
                <a:cs typeface="+mn-cs"/>
              </a:rPr>
              <a:t>Hobsonville</a:t>
            </a:r>
            <a:r>
              <a:rPr lang="en-NZ" sz="1200" kern="1200" dirty="0">
                <a:solidFill>
                  <a:schemeClr val="tx1"/>
                </a:solidFill>
                <a:effectLst/>
                <a:latin typeface="+mn-lt"/>
                <a:ea typeface="+mn-ea"/>
                <a:cs typeface="+mn-cs"/>
              </a:rPr>
              <a:t> Point, Northcote, Mt Roskill, </a:t>
            </a:r>
            <a:r>
              <a:rPr lang="en-NZ" sz="1200" kern="1200" dirty="0" err="1">
                <a:solidFill>
                  <a:schemeClr val="tx1"/>
                </a:solidFill>
                <a:effectLst/>
                <a:latin typeface="+mn-lt"/>
                <a:ea typeface="+mn-ea"/>
                <a:cs typeface="+mn-cs"/>
              </a:rPr>
              <a:t>Oranga</a:t>
            </a:r>
            <a:r>
              <a:rPr lang="en-NZ" sz="1200" kern="1200" dirty="0">
                <a:solidFill>
                  <a:schemeClr val="tx1"/>
                </a:solidFill>
                <a:effectLst/>
                <a:latin typeface="+mn-lt"/>
                <a:ea typeface="+mn-ea"/>
                <a:cs typeface="+mn-cs"/>
              </a:rPr>
              <a:t> and Mangere. We are also working alongside </a:t>
            </a:r>
            <a:r>
              <a:rPr lang="en-NZ" sz="1200" kern="1200" dirty="0" err="1">
                <a:solidFill>
                  <a:schemeClr val="tx1"/>
                </a:solidFill>
                <a:effectLst/>
                <a:latin typeface="+mn-lt"/>
                <a:ea typeface="+mn-ea"/>
                <a:cs typeface="+mn-cs"/>
              </a:rPr>
              <a:t>Tāmaki</a:t>
            </a:r>
            <a:r>
              <a:rPr lang="en-NZ" sz="1200" kern="1200" dirty="0">
                <a:solidFill>
                  <a:schemeClr val="tx1"/>
                </a:solidFill>
                <a:effectLst/>
                <a:latin typeface="+mn-lt"/>
                <a:ea typeface="+mn-ea"/>
                <a:cs typeface="+mn-cs"/>
              </a:rPr>
              <a:t> Regeneration Company to deliver more homes to Point England, </a:t>
            </a:r>
            <a:r>
              <a:rPr lang="en-NZ" sz="1200" kern="1200" dirty="0" err="1">
                <a:solidFill>
                  <a:schemeClr val="tx1"/>
                </a:solidFill>
                <a:effectLst/>
                <a:latin typeface="+mn-lt"/>
                <a:ea typeface="+mn-ea"/>
                <a:cs typeface="+mn-cs"/>
              </a:rPr>
              <a:t>Panmure</a:t>
            </a:r>
            <a:r>
              <a:rPr lang="en-NZ" sz="1200" kern="1200" dirty="0">
                <a:solidFill>
                  <a:schemeClr val="tx1"/>
                </a:solidFill>
                <a:effectLst/>
                <a:latin typeface="+mn-lt"/>
                <a:ea typeface="+mn-ea"/>
                <a:cs typeface="+mn-cs"/>
              </a:rPr>
              <a:t> and Glen Innes in Auckland’s east; and we are working in partnership with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City Council and </a:t>
            </a:r>
            <a:r>
              <a:rPr lang="en-NZ" sz="1200" kern="1200" dirty="0" err="1">
                <a:solidFill>
                  <a:schemeClr val="tx1"/>
                </a:solidFill>
                <a:effectLst/>
                <a:latin typeface="+mn-lt"/>
                <a:ea typeface="+mn-ea"/>
                <a:cs typeface="+mn-cs"/>
              </a:rPr>
              <a:t>Ngāti</a:t>
            </a:r>
            <a:r>
              <a:rPr lang="en-NZ" sz="1200" kern="1200" dirty="0">
                <a:solidFill>
                  <a:schemeClr val="tx1"/>
                </a:solidFill>
                <a:effectLst/>
                <a:latin typeface="+mn-lt"/>
                <a:ea typeface="+mn-ea"/>
                <a:cs typeface="+mn-cs"/>
              </a:rPr>
              <a:t> Toa </a:t>
            </a:r>
            <a:r>
              <a:rPr lang="en-NZ" sz="1200" kern="1200" dirty="0" err="1">
                <a:solidFill>
                  <a:schemeClr val="tx1"/>
                </a:solidFill>
                <a:effectLst/>
                <a:latin typeface="+mn-lt"/>
                <a:ea typeface="+mn-ea"/>
                <a:cs typeface="+mn-cs"/>
              </a:rPr>
              <a:t>Rangatira</a:t>
            </a:r>
            <a:r>
              <a:rPr lang="en-NZ" sz="1200" kern="1200" dirty="0">
                <a:solidFill>
                  <a:schemeClr val="tx1"/>
                </a:solidFill>
                <a:effectLst/>
                <a:latin typeface="+mn-lt"/>
                <a:ea typeface="+mn-ea"/>
                <a:cs typeface="+mn-cs"/>
              </a:rPr>
              <a:t> to undertake a large scale regeneration project in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As well as increasing the supply of new quality housing including more affordable homes, these projects will create improved infrastructure, more connected neighbourhoods and better amenities. </a:t>
            </a:r>
          </a:p>
          <a:p>
            <a:pPr marL="171450" indent="-171450">
              <a:buFontTx/>
              <a:buChar char="-"/>
            </a:pP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4EB56-E2FA-4EF0-8125-DC3AE8E0989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380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1300163"/>
            <a:ext cx="6240463" cy="35115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5%</a:t>
            </a:r>
            <a:r>
              <a:rPr lang="en-NZ" sz="1200" kern="1200" baseline="0" dirty="0">
                <a:solidFill>
                  <a:schemeClr val="tx1"/>
                </a:solidFill>
                <a:effectLst/>
                <a:latin typeface="+mn-lt"/>
                <a:ea typeface="+mn-ea"/>
                <a:cs typeface="+mn-cs"/>
              </a:rPr>
              <a:t> to </a:t>
            </a:r>
            <a:r>
              <a:rPr lang="en-NZ" sz="1200" kern="1200" dirty="0">
                <a:solidFill>
                  <a:schemeClr val="tx1"/>
                </a:solidFill>
                <a:effectLst/>
                <a:latin typeface="+mn-lt"/>
                <a:ea typeface="+mn-ea"/>
                <a:cs typeface="+mn-cs"/>
              </a:rPr>
              <a:t>90-95%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 Kāinga Ora is leading the largest urban regeneration ever undertaken in New Zealand, a multi-billion dollar programme that will transform suburbs and communities across the country.</a:t>
            </a:r>
          </a:p>
          <a:p>
            <a:pPr marL="0" indent="0">
              <a:buFont typeface="Arial" panose="020B0604020202020204" pitchFamily="34" charset="0"/>
              <a:buNone/>
            </a:pPr>
            <a:endParaRPr lang="en-NZ" dirty="0"/>
          </a:p>
          <a:p>
            <a:r>
              <a:rPr lang="en-NZ" sz="1200" kern="1200" dirty="0">
                <a:solidFill>
                  <a:schemeClr val="tx1"/>
                </a:solidFill>
                <a:effectLst/>
                <a:latin typeface="+mn-lt"/>
                <a:ea typeface="+mn-ea"/>
                <a:cs typeface="+mn-cs"/>
              </a:rPr>
              <a:t>- Large-scale developments are currently underway in Auckland’s </a:t>
            </a:r>
            <a:r>
              <a:rPr lang="en-NZ" sz="1200" kern="1200" dirty="0" err="1">
                <a:solidFill>
                  <a:schemeClr val="tx1"/>
                </a:solidFill>
                <a:effectLst/>
                <a:latin typeface="+mn-lt"/>
                <a:ea typeface="+mn-ea"/>
                <a:cs typeface="+mn-cs"/>
              </a:rPr>
              <a:t>Hobsonville</a:t>
            </a:r>
            <a:r>
              <a:rPr lang="en-NZ" sz="1200" kern="1200" dirty="0">
                <a:solidFill>
                  <a:schemeClr val="tx1"/>
                </a:solidFill>
                <a:effectLst/>
                <a:latin typeface="+mn-lt"/>
                <a:ea typeface="+mn-ea"/>
                <a:cs typeface="+mn-cs"/>
              </a:rPr>
              <a:t> Point, Northcote, Mt Roskill, </a:t>
            </a:r>
            <a:r>
              <a:rPr lang="en-NZ" sz="1200" kern="1200" dirty="0" err="1">
                <a:solidFill>
                  <a:schemeClr val="tx1"/>
                </a:solidFill>
                <a:effectLst/>
                <a:latin typeface="+mn-lt"/>
                <a:ea typeface="+mn-ea"/>
                <a:cs typeface="+mn-cs"/>
              </a:rPr>
              <a:t>Oranga</a:t>
            </a:r>
            <a:r>
              <a:rPr lang="en-NZ" sz="1200" kern="1200" dirty="0">
                <a:solidFill>
                  <a:schemeClr val="tx1"/>
                </a:solidFill>
                <a:effectLst/>
                <a:latin typeface="+mn-lt"/>
                <a:ea typeface="+mn-ea"/>
                <a:cs typeface="+mn-cs"/>
              </a:rPr>
              <a:t> and Mangere. We are also working alongside </a:t>
            </a:r>
            <a:r>
              <a:rPr lang="en-NZ" sz="1200" kern="1200" dirty="0" err="1">
                <a:solidFill>
                  <a:schemeClr val="tx1"/>
                </a:solidFill>
                <a:effectLst/>
                <a:latin typeface="+mn-lt"/>
                <a:ea typeface="+mn-ea"/>
                <a:cs typeface="+mn-cs"/>
              </a:rPr>
              <a:t>Tāmaki</a:t>
            </a:r>
            <a:r>
              <a:rPr lang="en-NZ" sz="1200" kern="1200" dirty="0">
                <a:solidFill>
                  <a:schemeClr val="tx1"/>
                </a:solidFill>
                <a:effectLst/>
                <a:latin typeface="+mn-lt"/>
                <a:ea typeface="+mn-ea"/>
                <a:cs typeface="+mn-cs"/>
              </a:rPr>
              <a:t> Regeneration Company to deliver more homes to Point England, </a:t>
            </a:r>
            <a:r>
              <a:rPr lang="en-NZ" sz="1200" kern="1200" dirty="0" err="1">
                <a:solidFill>
                  <a:schemeClr val="tx1"/>
                </a:solidFill>
                <a:effectLst/>
                <a:latin typeface="+mn-lt"/>
                <a:ea typeface="+mn-ea"/>
                <a:cs typeface="+mn-cs"/>
              </a:rPr>
              <a:t>Panmure</a:t>
            </a:r>
            <a:r>
              <a:rPr lang="en-NZ" sz="1200" kern="1200" dirty="0">
                <a:solidFill>
                  <a:schemeClr val="tx1"/>
                </a:solidFill>
                <a:effectLst/>
                <a:latin typeface="+mn-lt"/>
                <a:ea typeface="+mn-ea"/>
                <a:cs typeface="+mn-cs"/>
              </a:rPr>
              <a:t> and Glen Innes in Auckland’s east; and we are working in partnership with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City Council and </a:t>
            </a:r>
            <a:r>
              <a:rPr lang="en-NZ" sz="1200" kern="1200" dirty="0" err="1">
                <a:solidFill>
                  <a:schemeClr val="tx1"/>
                </a:solidFill>
                <a:effectLst/>
                <a:latin typeface="+mn-lt"/>
                <a:ea typeface="+mn-ea"/>
                <a:cs typeface="+mn-cs"/>
              </a:rPr>
              <a:t>Ngāti</a:t>
            </a:r>
            <a:r>
              <a:rPr lang="en-NZ" sz="1200" kern="1200" dirty="0">
                <a:solidFill>
                  <a:schemeClr val="tx1"/>
                </a:solidFill>
                <a:effectLst/>
                <a:latin typeface="+mn-lt"/>
                <a:ea typeface="+mn-ea"/>
                <a:cs typeface="+mn-cs"/>
              </a:rPr>
              <a:t> Toa </a:t>
            </a:r>
            <a:r>
              <a:rPr lang="en-NZ" sz="1200" kern="1200" dirty="0" err="1">
                <a:solidFill>
                  <a:schemeClr val="tx1"/>
                </a:solidFill>
                <a:effectLst/>
                <a:latin typeface="+mn-lt"/>
                <a:ea typeface="+mn-ea"/>
                <a:cs typeface="+mn-cs"/>
              </a:rPr>
              <a:t>Rangatira</a:t>
            </a:r>
            <a:r>
              <a:rPr lang="en-NZ" sz="1200" kern="1200" dirty="0">
                <a:solidFill>
                  <a:schemeClr val="tx1"/>
                </a:solidFill>
                <a:effectLst/>
                <a:latin typeface="+mn-lt"/>
                <a:ea typeface="+mn-ea"/>
                <a:cs typeface="+mn-cs"/>
              </a:rPr>
              <a:t> to undertake a large scale regeneration project in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As well as increasing the supply of new quality housing including more affordable homes, these projects will create improved infrastructure, more connected neighbourhoods and better amenities. </a:t>
            </a:r>
          </a:p>
          <a:p>
            <a:pPr marL="171450" indent="-171450">
              <a:buFontTx/>
              <a:buChar char="-"/>
            </a:pP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4EB56-E2FA-4EF0-8125-DC3AE8E0989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884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1300163"/>
            <a:ext cx="6240463" cy="35115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5%</a:t>
            </a:r>
            <a:r>
              <a:rPr lang="en-NZ" sz="1200" kern="1200" baseline="0" dirty="0">
                <a:solidFill>
                  <a:schemeClr val="tx1"/>
                </a:solidFill>
                <a:effectLst/>
                <a:latin typeface="+mn-lt"/>
                <a:ea typeface="+mn-ea"/>
                <a:cs typeface="+mn-cs"/>
              </a:rPr>
              <a:t> to </a:t>
            </a:r>
            <a:r>
              <a:rPr lang="en-NZ" sz="1200" kern="1200" dirty="0">
                <a:solidFill>
                  <a:schemeClr val="tx1"/>
                </a:solidFill>
                <a:effectLst/>
                <a:latin typeface="+mn-lt"/>
                <a:ea typeface="+mn-ea"/>
                <a:cs typeface="+mn-cs"/>
              </a:rPr>
              <a:t>90-95%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 Kāinga Ora is leading the largest urban regeneration ever undertaken in New Zealand, a multi-billion dollar programme that will transform suburbs and communities across the country.</a:t>
            </a:r>
          </a:p>
          <a:p>
            <a:pPr marL="0" indent="0">
              <a:buFont typeface="Arial" panose="020B0604020202020204" pitchFamily="34" charset="0"/>
              <a:buNone/>
            </a:pPr>
            <a:endParaRPr lang="en-NZ" dirty="0"/>
          </a:p>
          <a:p>
            <a:r>
              <a:rPr lang="en-NZ" sz="1200" kern="1200" dirty="0">
                <a:solidFill>
                  <a:schemeClr val="tx1"/>
                </a:solidFill>
                <a:effectLst/>
                <a:latin typeface="+mn-lt"/>
                <a:ea typeface="+mn-ea"/>
                <a:cs typeface="+mn-cs"/>
              </a:rPr>
              <a:t>- Large-scale developments are currently underway in Auckland’s </a:t>
            </a:r>
            <a:r>
              <a:rPr lang="en-NZ" sz="1200" kern="1200" dirty="0" err="1">
                <a:solidFill>
                  <a:schemeClr val="tx1"/>
                </a:solidFill>
                <a:effectLst/>
                <a:latin typeface="+mn-lt"/>
                <a:ea typeface="+mn-ea"/>
                <a:cs typeface="+mn-cs"/>
              </a:rPr>
              <a:t>Hobsonville</a:t>
            </a:r>
            <a:r>
              <a:rPr lang="en-NZ" sz="1200" kern="1200" dirty="0">
                <a:solidFill>
                  <a:schemeClr val="tx1"/>
                </a:solidFill>
                <a:effectLst/>
                <a:latin typeface="+mn-lt"/>
                <a:ea typeface="+mn-ea"/>
                <a:cs typeface="+mn-cs"/>
              </a:rPr>
              <a:t> Point, Northcote, Mt Roskill, </a:t>
            </a:r>
            <a:r>
              <a:rPr lang="en-NZ" sz="1200" kern="1200" dirty="0" err="1">
                <a:solidFill>
                  <a:schemeClr val="tx1"/>
                </a:solidFill>
                <a:effectLst/>
                <a:latin typeface="+mn-lt"/>
                <a:ea typeface="+mn-ea"/>
                <a:cs typeface="+mn-cs"/>
              </a:rPr>
              <a:t>Oranga</a:t>
            </a:r>
            <a:r>
              <a:rPr lang="en-NZ" sz="1200" kern="1200" dirty="0">
                <a:solidFill>
                  <a:schemeClr val="tx1"/>
                </a:solidFill>
                <a:effectLst/>
                <a:latin typeface="+mn-lt"/>
                <a:ea typeface="+mn-ea"/>
                <a:cs typeface="+mn-cs"/>
              </a:rPr>
              <a:t> and Mangere. We are also working alongside </a:t>
            </a:r>
            <a:r>
              <a:rPr lang="en-NZ" sz="1200" kern="1200" dirty="0" err="1">
                <a:solidFill>
                  <a:schemeClr val="tx1"/>
                </a:solidFill>
                <a:effectLst/>
                <a:latin typeface="+mn-lt"/>
                <a:ea typeface="+mn-ea"/>
                <a:cs typeface="+mn-cs"/>
              </a:rPr>
              <a:t>Tāmaki</a:t>
            </a:r>
            <a:r>
              <a:rPr lang="en-NZ" sz="1200" kern="1200" dirty="0">
                <a:solidFill>
                  <a:schemeClr val="tx1"/>
                </a:solidFill>
                <a:effectLst/>
                <a:latin typeface="+mn-lt"/>
                <a:ea typeface="+mn-ea"/>
                <a:cs typeface="+mn-cs"/>
              </a:rPr>
              <a:t> Regeneration Company to deliver more homes to Point England, </a:t>
            </a:r>
            <a:r>
              <a:rPr lang="en-NZ" sz="1200" kern="1200" dirty="0" err="1">
                <a:solidFill>
                  <a:schemeClr val="tx1"/>
                </a:solidFill>
                <a:effectLst/>
                <a:latin typeface="+mn-lt"/>
                <a:ea typeface="+mn-ea"/>
                <a:cs typeface="+mn-cs"/>
              </a:rPr>
              <a:t>Panmure</a:t>
            </a:r>
            <a:r>
              <a:rPr lang="en-NZ" sz="1200" kern="1200" dirty="0">
                <a:solidFill>
                  <a:schemeClr val="tx1"/>
                </a:solidFill>
                <a:effectLst/>
                <a:latin typeface="+mn-lt"/>
                <a:ea typeface="+mn-ea"/>
                <a:cs typeface="+mn-cs"/>
              </a:rPr>
              <a:t> and Glen Innes in Auckland’s east; and we are working in partnership with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City Council and </a:t>
            </a:r>
            <a:r>
              <a:rPr lang="en-NZ" sz="1200" kern="1200" dirty="0" err="1">
                <a:solidFill>
                  <a:schemeClr val="tx1"/>
                </a:solidFill>
                <a:effectLst/>
                <a:latin typeface="+mn-lt"/>
                <a:ea typeface="+mn-ea"/>
                <a:cs typeface="+mn-cs"/>
              </a:rPr>
              <a:t>Ngāti</a:t>
            </a:r>
            <a:r>
              <a:rPr lang="en-NZ" sz="1200" kern="1200" dirty="0">
                <a:solidFill>
                  <a:schemeClr val="tx1"/>
                </a:solidFill>
                <a:effectLst/>
                <a:latin typeface="+mn-lt"/>
                <a:ea typeface="+mn-ea"/>
                <a:cs typeface="+mn-cs"/>
              </a:rPr>
              <a:t> Toa </a:t>
            </a:r>
            <a:r>
              <a:rPr lang="en-NZ" sz="1200" kern="1200" dirty="0" err="1">
                <a:solidFill>
                  <a:schemeClr val="tx1"/>
                </a:solidFill>
                <a:effectLst/>
                <a:latin typeface="+mn-lt"/>
                <a:ea typeface="+mn-ea"/>
                <a:cs typeface="+mn-cs"/>
              </a:rPr>
              <a:t>Rangatira</a:t>
            </a:r>
            <a:r>
              <a:rPr lang="en-NZ" sz="1200" kern="1200" dirty="0">
                <a:solidFill>
                  <a:schemeClr val="tx1"/>
                </a:solidFill>
                <a:effectLst/>
                <a:latin typeface="+mn-lt"/>
                <a:ea typeface="+mn-ea"/>
                <a:cs typeface="+mn-cs"/>
              </a:rPr>
              <a:t> to undertake a large scale regeneration project in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t>
            </a:r>
          </a:p>
          <a:p>
            <a:pPr marL="171450" indent="-171450">
              <a:buFontTx/>
              <a:buChar char="-"/>
            </a:pPr>
            <a:r>
              <a:rPr lang="en-NZ" sz="1200" kern="1200" dirty="0">
                <a:solidFill>
                  <a:schemeClr val="tx1"/>
                </a:solidFill>
                <a:effectLst/>
                <a:latin typeface="+mn-lt"/>
                <a:ea typeface="+mn-ea"/>
                <a:cs typeface="+mn-cs"/>
              </a:rPr>
              <a:t>As well as increasing the supply of new quality housing including more affordable homes, these projects will create improved infrastructure, more connected neighbourhoods and better amenities. </a:t>
            </a:r>
          </a:p>
          <a:p>
            <a:pPr marL="171450" indent="-171450">
              <a:buFontTx/>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The UDA </a:t>
            </a:r>
            <a:r>
              <a:rPr lang="en-NZ" sz="1200" kern="1200" baseline="0" dirty="0">
                <a:solidFill>
                  <a:schemeClr val="tx1"/>
                </a:solidFill>
                <a:effectLst/>
                <a:latin typeface="+mn-lt"/>
                <a:ea typeface="+mn-ea"/>
                <a:cs typeface="+mn-cs"/>
              </a:rPr>
              <a:t>is one of our commercial and urban development tools, alongside the Kāinga Ora – Homes and </a:t>
            </a:r>
            <a:r>
              <a:rPr lang="en-NZ" sz="1200" kern="1200" baseline="0" dirty="0" err="1">
                <a:solidFill>
                  <a:schemeClr val="tx1"/>
                </a:solidFill>
                <a:effectLst/>
                <a:latin typeface="+mn-lt"/>
                <a:ea typeface="+mn-ea"/>
                <a:cs typeface="+mn-cs"/>
              </a:rPr>
              <a:t>Comunities</a:t>
            </a:r>
            <a:r>
              <a:rPr lang="en-NZ" sz="1200" kern="1200" baseline="0" dirty="0">
                <a:solidFill>
                  <a:schemeClr val="tx1"/>
                </a:solidFill>
                <a:effectLst/>
                <a:latin typeface="+mn-lt"/>
                <a:ea typeface="+mn-ea"/>
                <a:cs typeface="+mn-cs"/>
              </a:rPr>
              <a:t> Act 2019</a:t>
            </a: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 Kāinga Ora is leading the largest urban regeneration ever undertaken in New Zealand, a multi-billion dollar programme that will transform suburbs and communities across the country.</a:t>
            </a:r>
          </a:p>
          <a:p>
            <a:pPr marL="0" indent="0">
              <a:buFont typeface="Arial" panose="020B0604020202020204" pitchFamily="34" charset="0"/>
              <a:buNone/>
            </a:pPr>
            <a:endParaRPr lang="en-NZ" dirty="0"/>
          </a:p>
          <a:p>
            <a:r>
              <a:rPr lang="en-NZ" sz="1200" kern="1200" dirty="0">
                <a:solidFill>
                  <a:schemeClr val="tx1"/>
                </a:solidFill>
                <a:effectLst/>
                <a:latin typeface="+mn-lt"/>
                <a:ea typeface="+mn-ea"/>
                <a:cs typeface="+mn-cs"/>
              </a:rPr>
              <a:t>- Large-scale developments are currently underway in Auckland’s </a:t>
            </a:r>
            <a:r>
              <a:rPr lang="en-NZ" sz="1200" kern="1200" dirty="0" err="1">
                <a:solidFill>
                  <a:schemeClr val="tx1"/>
                </a:solidFill>
                <a:effectLst/>
                <a:latin typeface="+mn-lt"/>
                <a:ea typeface="+mn-ea"/>
                <a:cs typeface="+mn-cs"/>
              </a:rPr>
              <a:t>Hobsonville</a:t>
            </a:r>
            <a:r>
              <a:rPr lang="en-NZ" sz="1200" kern="1200" dirty="0">
                <a:solidFill>
                  <a:schemeClr val="tx1"/>
                </a:solidFill>
                <a:effectLst/>
                <a:latin typeface="+mn-lt"/>
                <a:ea typeface="+mn-ea"/>
                <a:cs typeface="+mn-cs"/>
              </a:rPr>
              <a:t> Point, Northcote, Mt Roskill, </a:t>
            </a:r>
            <a:r>
              <a:rPr lang="en-NZ" sz="1200" kern="1200" dirty="0" err="1">
                <a:solidFill>
                  <a:schemeClr val="tx1"/>
                </a:solidFill>
                <a:effectLst/>
                <a:latin typeface="+mn-lt"/>
                <a:ea typeface="+mn-ea"/>
                <a:cs typeface="+mn-cs"/>
              </a:rPr>
              <a:t>Oranga</a:t>
            </a:r>
            <a:r>
              <a:rPr lang="en-NZ" sz="1200" kern="1200" dirty="0">
                <a:solidFill>
                  <a:schemeClr val="tx1"/>
                </a:solidFill>
                <a:effectLst/>
                <a:latin typeface="+mn-lt"/>
                <a:ea typeface="+mn-ea"/>
                <a:cs typeface="+mn-cs"/>
              </a:rPr>
              <a:t> and Mangere. We are also working alongside </a:t>
            </a:r>
            <a:r>
              <a:rPr lang="en-NZ" sz="1200" kern="1200" dirty="0" err="1">
                <a:solidFill>
                  <a:schemeClr val="tx1"/>
                </a:solidFill>
                <a:effectLst/>
                <a:latin typeface="+mn-lt"/>
                <a:ea typeface="+mn-ea"/>
                <a:cs typeface="+mn-cs"/>
              </a:rPr>
              <a:t>Tāmaki</a:t>
            </a:r>
            <a:r>
              <a:rPr lang="en-NZ" sz="1200" kern="1200" dirty="0">
                <a:solidFill>
                  <a:schemeClr val="tx1"/>
                </a:solidFill>
                <a:effectLst/>
                <a:latin typeface="+mn-lt"/>
                <a:ea typeface="+mn-ea"/>
                <a:cs typeface="+mn-cs"/>
              </a:rPr>
              <a:t> Regeneration Company to deliver more homes to Point England, </a:t>
            </a:r>
            <a:r>
              <a:rPr lang="en-NZ" sz="1200" kern="1200" dirty="0" err="1">
                <a:solidFill>
                  <a:schemeClr val="tx1"/>
                </a:solidFill>
                <a:effectLst/>
                <a:latin typeface="+mn-lt"/>
                <a:ea typeface="+mn-ea"/>
                <a:cs typeface="+mn-cs"/>
              </a:rPr>
              <a:t>Panmure</a:t>
            </a:r>
            <a:r>
              <a:rPr lang="en-NZ" sz="1200" kern="1200" dirty="0">
                <a:solidFill>
                  <a:schemeClr val="tx1"/>
                </a:solidFill>
                <a:effectLst/>
                <a:latin typeface="+mn-lt"/>
                <a:ea typeface="+mn-ea"/>
                <a:cs typeface="+mn-cs"/>
              </a:rPr>
              <a:t> and Glen Innes in Auckland’s east; and we are working in partnership with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City Council and </a:t>
            </a:r>
            <a:r>
              <a:rPr lang="en-NZ" sz="1200" kern="1200" dirty="0" err="1">
                <a:solidFill>
                  <a:schemeClr val="tx1"/>
                </a:solidFill>
                <a:effectLst/>
                <a:latin typeface="+mn-lt"/>
                <a:ea typeface="+mn-ea"/>
                <a:cs typeface="+mn-cs"/>
              </a:rPr>
              <a:t>Ngāti</a:t>
            </a:r>
            <a:r>
              <a:rPr lang="en-NZ" sz="1200" kern="1200" dirty="0">
                <a:solidFill>
                  <a:schemeClr val="tx1"/>
                </a:solidFill>
                <a:effectLst/>
                <a:latin typeface="+mn-lt"/>
                <a:ea typeface="+mn-ea"/>
                <a:cs typeface="+mn-cs"/>
              </a:rPr>
              <a:t> Toa </a:t>
            </a:r>
            <a:r>
              <a:rPr lang="en-NZ" sz="1200" kern="1200" dirty="0" err="1">
                <a:solidFill>
                  <a:schemeClr val="tx1"/>
                </a:solidFill>
                <a:effectLst/>
                <a:latin typeface="+mn-lt"/>
                <a:ea typeface="+mn-ea"/>
                <a:cs typeface="+mn-cs"/>
              </a:rPr>
              <a:t>Rangatira</a:t>
            </a:r>
            <a:r>
              <a:rPr lang="en-NZ" sz="1200" kern="1200" dirty="0">
                <a:solidFill>
                  <a:schemeClr val="tx1"/>
                </a:solidFill>
                <a:effectLst/>
                <a:latin typeface="+mn-lt"/>
                <a:ea typeface="+mn-ea"/>
                <a:cs typeface="+mn-cs"/>
              </a:rPr>
              <a:t> to undertake a large scale regeneration project in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As well as increasing the supply of new quality housing including more affordable homes, these projects will create improved infrastructure, more connected neighbourhoods and better amenities. </a:t>
            </a:r>
          </a:p>
          <a:p>
            <a:pPr lvl="2"/>
            <a:r>
              <a:rPr lang="en-NZ" dirty="0"/>
              <a:t>Government wellbeing focus and procurement rules</a:t>
            </a:r>
          </a:p>
          <a:p>
            <a:pPr lvl="2"/>
            <a:r>
              <a:rPr lang="en-NZ" dirty="0"/>
              <a:t>Targets for new apprentices/cadets</a:t>
            </a:r>
          </a:p>
          <a:p>
            <a:pPr lvl="2"/>
            <a:r>
              <a:rPr lang="en-NZ" dirty="0"/>
              <a:t>Māori contractors/subbies</a:t>
            </a:r>
          </a:p>
          <a:p>
            <a:pPr lvl="2"/>
            <a:r>
              <a:rPr lang="mi-NZ" dirty="0" err="1"/>
              <a:t>Leading</a:t>
            </a:r>
            <a:r>
              <a:rPr lang="mi-NZ" dirty="0"/>
              <a:t> </a:t>
            </a:r>
            <a:r>
              <a:rPr lang="mi-NZ" dirty="0" err="1"/>
              <a:t>construction</a:t>
            </a:r>
            <a:r>
              <a:rPr lang="mi-NZ" dirty="0"/>
              <a:t> </a:t>
            </a:r>
            <a:r>
              <a:rPr lang="mi-NZ" dirty="0" err="1"/>
              <a:t>industry</a:t>
            </a:r>
            <a:r>
              <a:rPr lang="mi-NZ" dirty="0"/>
              <a:t> </a:t>
            </a:r>
            <a:r>
              <a:rPr lang="mi-NZ" dirty="0" err="1"/>
              <a:t>by</a:t>
            </a:r>
            <a:r>
              <a:rPr lang="mi-NZ" dirty="0"/>
              <a:t> </a:t>
            </a:r>
            <a:r>
              <a:rPr lang="mi-NZ" dirty="0" err="1"/>
              <a:t>example</a:t>
            </a:r>
            <a:endParaRPr lang="mi-NZ" dirty="0"/>
          </a:p>
          <a:p>
            <a:pPr lvl="2"/>
            <a:r>
              <a:rPr lang="en-NZ" dirty="0"/>
              <a:t>Partnering directly with Māori</a:t>
            </a:r>
          </a:p>
          <a:p>
            <a:pPr lvl="2"/>
            <a:r>
              <a:rPr lang="mi-NZ" dirty="0" err="1"/>
              <a:t>Focus</a:t>
            </a:r>
            <a:r>
              <a:rPr lang="mi-NZ" dirty="0"/>
              <a:t> </a:t>
            </a:r>
            <a:r>
              <a:rPr lang="mi-NZ" dirty="0" err="1"/>
              <a:t>on</a:t>
            </a:r>
            <a:r>
              <a:rPr lang="mi-NZ" dirty="0"/>
              <a:t> </a:t>
            </a:r>
            <a:r>
              <a:rPr lang="mi-NZ" dirty="0" err="1"/>
              <a:t>local</a:t>
            </a:r>
            <a:endParaRPr lang="en-NZ" dirty="0"/>
          </a:p>
          <a:p>
            <a:pPr marL="171450" indent="-171450">
              <a:buFontTx/>
              <a:buChar char="-"/>
            </a:pPr>
            <a:endParaRPr lang="en-NZ" dirty="0"/>
          </a:p>
          <a:p>
            <a:pPr marL="171450" indent="-171450">
              <a:buFontTx/>
              <a:buChar cha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mi-NZ" sz="1600" b="0" kern="1200" dirty="0" err="1">
                <a:solidFill>
                  <a:schemeClr val="tx1"/>
                </a:solidFill>
                <a:latin typeface="+mn-lt"/>
                <a:ea typeface="+mn-ea"/>
                <a:cs typeface="+mn-cs"/>
              </a:rPr>
              <a:t>Each</a:t>
            </a:r>
            <a:r>
              <a:rPr lang="mi-NZ" sz="1600" b="0" kern="1200" dirty="0">
                <a:solidFill>
                  <a:schemeClr val="tx1"/>
                </a:solidFill>
                <a:latin typeface="+mn-lt"/>
                <a:ea typeface="+mn-ea"/>
                <a:cs typeface="+mn-cs"/>
              </a:rPr>
              <a:t> $1M </a:t>
            </a:r>
            <a:r>
              <a:rPr lang="mi-NZ" sz="1600" b="0" kern="1200" dirty="0" err="1">
                <a:solidFill>
                  <a:schemeClr val="tx1"/>
                </a:solidFill>
                <a:latin typeface="+mn-lt"/>
                <a:ea typeface="+mn-ea"/>
                <a:cs typeface="+mn-cs"/>
              </a:rPr>
              <a:t>spend</a:t>
            </a:r>
            <a:r>
              <a:rPr lang="mi-NZ" sz="1600" b="0" kern="1200" dirty="0">
                <a:solidFill>
                  <a:schemeClr val="tx1"/>
                </a:solidFill>
                <a:latin typeface="+mn-lt"/>
                <a:ea typeface="+mn-ea"/>
                <a:cs typeface="+mn-cs"/>
              </a:rPr>
              <a:t> =</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approx</a:t>
            </a:r>
            <a:r>
              <a:rPr lang="mi-NZ" sz="1600" b="0" kern="1200" baseline="0" dirty="0">
                <a:solidFill>
                  <a:schemeClr val="tx1"/>
                </a:solidFill>
                <a:latin typeface="+mn-lt"/>
                <a:ea typeface="+mn-ea"/>
                <a:cs typeface="+mn-cs"/>
              </a:rPr>
              <a:t> 6FTE (</a:t>
            </a:r>
            <a:r>
              <a:rPr lang="mi-NZ" sz="1600" b="0" kern="1200" baseline="0" dirty="0" err="1">
                <a:solidFill>
                  <a:schemeClr val="tx1"/>
                </a:solidFill>
                <a:latin typeface="+mn-lt"/>
                <a:ea typeface="+mn-ea"/>
                <a:cs typeface="+mn-cs"/>
              </a:rPr>
              <a:t>fyi</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stat</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from</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Gareth</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Stiven</a:t>
            </a:r>
            <a:r>
              <a:rPr lang="mi-NZ" sz="1600" b="0" kern="1200" baseline="0" dirty="0">
                <a:solidFill>
                  <a:schemeClr val="tx1"/>
                </a:solidFill>
                <a:latin typeface="+mn-lt"/>
                <a:ea typeface="+mn-ea"/>
                <a:cs typeface="+mn-cs"/>
              </a:rPr>
              <a:t>)</a:t>
            </a:r>
            <a:endParaRPr lang="en-NZ" sz="1600" b="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NZ" sz="1600" b="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NZ" sz="1600" b="0" kern="1200" dirty="0">
                <a:solidFill>
                  <a:schemeClr val="tx1"/>
                </a:solidFill>
                <a:latin typeface="+mn-lt"/>
                <a:ea typeface="+mn-ea"/>
                <a:cs typeface="+mn-cs"/>
              </a:rPr>
              <a:t>Kāinga Ora</a:t>
            </a:r>
            <a:r>
              <a:rPr lang="en-NZ" sz="1600" b="0" kern="1200" baseline="0" dirty="0">
                <a:solidFill>
                  <a:schemeClr val="tx1"/>
                </a:solidFill>
                <a:latin typeface="+mn-lt"/>
                <a:ea typeface="+mn-ea"/>
                <a:cs typeface="+mn-cs"/>
              </a:rPr>
              <a:t> has targets of 100 new apprentices/cadets a year – easily surpassing. Kāinga </a:t>
            </a:r>
            <a:r>
              <a:rPr lang="en-NZ" sz="1600" b="0" kern="1200" baseline="0" dirty="0" err="1">
                <a:solidFill>
                  <a:schemeClr val="tx1"/>
                </a:solidFill>
                <a:latin typeface="+mn-lt"/>
                <a:ea typeface="+mn-ea"/>
                <a:cs typeface="+mn-cs"/>
              </a:rPr>
              <a:t>Ora’s</a:t>
            </a:r>
            <a:r>
              <a:rPr lang="en-NZ" sz="1600" b="0" kern="1200" baseline="0" dirty="0">
                <a:solidFill>
                  <a:schemeClr val="tx1"/>
                </a:solidFill>
                <a:latin typeface="+mn-lt"/>
                <a:ea typeface="+mn-ea"/>
                <a:cs typeface="+mn-cs"/>
              </a:rPr>
              <a:t> social procurement is set up in Auckland and Christchurch, on its way in Wellington and Te Tai </a:t>
            </a:r>
            <a:r>
              <a:rPr lang="en-NZ" sz="1600" b="0" kern="1200" baseline="0" dirty="0" err="1">
                <a:solidFill>
                  <a:schemeClr val="tx1"/>
                </a:solidFill>
                <a:latin typeface="+mn-lt"/>
                <a:ea typeface="+mn-ea"/>
                <a:cs typeface="+mn-cs"/>
              </a:rPr>
              <a:t>Tokerau</a:t>
            </a:r>
            <a:r>
              <a:rPr lang="en-NZ" sz="1600" b="0" kern="1200" baseline="0" dirty="0">
                <a:solidFill>
                  <a:schemeClr val="tx1"/>
                </a:solidFill>
                <a:latin typeface="+mn-lt"/>
                <a:ea typeface="+mn-ea"/>
                <a:cs typeface="+mn-cs"/>
              </a:rPr>
              <a:t>, rolling out to regions</a:t>
            </a:r>
          </a:p>
          <a:p>
            <a:pPr marL="0" marR="0" lvl="1" indent="0" algn="l" defTabSz="914400" rtl="0" eaLnBrk="1" fontAlgn="auto" latinLnBrk="0" hangingPunct="1">
              <a:lnSpc>
                <a:spcPct val="100000"/>
              </a:lnSpc>
              <a:spcBef>
                <a:spcPts val="0"/>
              </a:spcBef>
              <a:spcAft>
                <a:spcPts val="0"/>
              </a:spcAft>
              <a:buClrTx/>
              <a:buSzTx/>
              <a:buFontTx/>
              <a:buNone/>
              <a:tabLst/>
              <a:defRPr/>
            </a:pPr>
            <a:endParaRPr lang="mi-NZ" sz="1600" b="0" kern="1200" baseline="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mi-NZ" sz="1600" b="0" kern="1200" baseline="0" dirty="0" err="1">
                <a:solidFill>
                  <a:schemeClr val="tx1"/>
                </a:solidFill>
                <a:latin typeface="+mn-lt"/>
                <a:ea typeface="+mn-ea"/>
                <a:cs typeface="+mn-cs"/>
              </a:rPr>
              <a:t>Social</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procurement</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is</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good</a:t>
            </a:r>
            <a:r>
              <a:rPr lang="mi-NZ" sz="1600" b="0" kern="1200" baseline="0" dirty="0">
                <a:solidFill>
                  <a:schemeClr val="tx1"/>
                </a:solidFill>
                <a:latin typeface="+mn-lt"/>
                <a:ea typeface="+mn-ea"/>
                <a:cs typeface="+mn-cs"/>
              </a:rPr>
              <a:t> for </a:t>
            </a:r>
            <a:r>
              <a:rPr lang="mi-NZ" sz="1600" b="0" kern="1200" baseline="0" dirty="0" err="1">
                <a:solidFill>
                  <a:schemeClr val="tx1"/>
                </a:solidFill>
                <a:latin typeface="+mn-lt"/>
                <a:ea typeface="+mn-ea"/>
                <a:cs typeface="+mn-cs"/>
              </a:rPr>
              <a:t>the</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industry</a:t>
            </a:r>
            <a:r>
              <a:rPr lang="mi-NZ" sz="1600" b="0" kern="1200" baseline="0" dirty="0">
                <a:solidFill>
                  <a:schemeClr val="tx1"/>
                </a:solidFill>
                <a:latin typeface="+mn-lt"/>
                <a:ea typeface="+mn-ea"/>
                <a:cs typeface="+mn-cs"/>
              </a:rPr>
              <a:t>, </a:t>
            </a:r>
            <a:r>
              <a:rPr lang="mi-NZ" sz="1600" b="0" kern="1200" baseline="0" dirty="0" err="1">
                <a:solidFill>
                  <a:schemeClr val="tx1"/>
                </a:solidFill>
                <a:latin typeface="+mn-lt"/>
                <a:ea typeface="+mn-ea"/>
                <a:cs typeface="+mn-cs"/>
              </a:rPr>
              <a:t>community</a:t>
            </a:r>
            <a:r>
              <a:rPr lang="mi-NZ" sz="1600" b="0" kern="1200" baseline="0" dirty="0">
                <a:solidFill>
                  <a:schemeClr val="tx1"/>
                </a:solidFill>
                <a:latin typeface="+mn-lt"/>
                <a:ea typeface="+mn-ea"/>
                <a:cs typeface="+mn-cs"/>
              </a:rPr>
              <a:t> and </a:t>
            </a:r>
            <a:r>
              <a:rPr lang="mi-NZ" sz="1600" b="0" kern="1200" baseline="0" dirty="0" err="1">
                <a:solidFill>
                  <a:schemeClr val="tx1"/>
                </a:solidFill>
                <a:latin typeface="+mn-lt"/>
                <a:ea typeface="+mn-ea"/>
                <a:cs typeface="+mn-cs"/>
              </a:rPr>
              <a:t>environment</a:t>
            </a:r>
            <a:endParaRPr lang="en-NZ" sz="1600" b="0" kern="1200" dirty="0">
              <a:solidFill>
                <a:schemeClr val="tx1"/>
              </a:solidFill>
              <a:latin typeface="+mn-lt"/>
              <a:ea typeface="+mn-ea"/>
              <a:cs typeface="+mn-cs"/>
            </a:endParaRPr>
          </a:p>
          <a:p>
            <a:pPr marL="171450" indent="-171450">
              <a:buFontTx/>
              <a:buChar char="-"/>
            </a:pPr>
            <a:endParaRPr lang="en-NZ" sz="1200" kern="1200" dirty="0">
              <a:solidFill>
                <a:schemeClr val="tx1"/>
              </a:solidFill>
              <a:effectLst/>
              <a:latin typeface="+mn-lt"/>
              <a:ea typeface="+mn-ea"/>
              <a:cs typeface="+mn-cs"/>
            </a:endParaRPr>
          </a:p>
          <a:p>
            <a:pPr marL="171450" indent="-171450">
              <a:buFontTx/>
              <a:buChar char="-"/>
            </a:pP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4EB56-E2FA-4EF0-8125-DC3AE8E0989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4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1300163"/>
            <a:ext cx="6240463" cy="35115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a:solidFill>
                  <a:schemeClr val="tx1"/>
                </a:solidFill>
                <a:effectLst/>
                <a:latin typeface="+mn-lt"/>
                <a:ea typeface="+mn-ea"/>
                <a:cs typeface="+mn-cs"/>
              </a:rPr>
              <a:t>Size</a:t>
            </a:r>
            <a:r>
              <a:rPr lang="en-NZ" sz="1200" kern="1200" baseline="0" dirty="0">
                <a:solidFill>
                  <a:schemeClr val="tx1"/>
                </a:solidFill>
                <a:effectLst/>
                <a:latin typeface="+mn-lt"/>
                <a:ea typeface="+mn-ea"/>
                <a:cs typeface="+mn-cs"/>
              </a:rPr>
              <a:t> / scale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a:solidFill>
                  <a:schemeClr val="tx1"/>
                </a:solidFill>
                <a:effectLst/>
                <a:latin typeface="+mn-lt"/>
                <a:ea typeface="+mn-ea"/>
                <a:cs typeface="+mn-cs"/>
              </a:rPr>
              <a:t>Drivers</a:t>
            </a:r>
            <a:r>
              <a:rPr lang="en-NZ" sz="1200" kern="1200" baseline="0" dirty="0">
                <a:solidFill>
                  <a:schemeClr val="tx1"/>
                </a:solidFill>
                <a:effectLst/>
                <a:latin typeface="+mn-lt"/>
                <a:ea typeface="+mn-ea"/>
                <a:cs typeface="+mn-cs"/>
              </a:rPr>
              <a:t> for comfort group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Driver for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a:solidFill>
                  <a:schemeClr val="tx1"/>
                </a:solidFill>
                <a:effectLst/>
                <a:latin typeface="+mn-lt"/>
                <a:ea typeface="+mn-ea"/>
                <a:cs typeface="+mn-cs"/>
              </a:rPr>
              <a:t>Hamilton –</a:t>
            </a:r>
            <a:r>
              <a:rPr lang="en-NZ" sz="1200" kern="1200" baseline="0" dirty="0">
                <a:solidFill>
                  <a:schemeClr val="tx1"/>
                </a:solidFill>
                <a:effectLst/>
                <a:latin typeface="+mn-lt"/>
                <a:ea typeface="+mn-ea"/>
                <a:cs typeface="+mn-cs"/>
              </a:rPr>
              <a:t> Auckland corridor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Express way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Rail – Te</a:t>
            </a:r>
            <a:r>
              <a:rPr lang="en-US" sz="1200" kern="1200" baseline="0" dirty="0">
                <a:solidFill>
                  <a:schemeClr val="tx1"/>
                </a:solidFill>
                <a:effectLst/>
                <a:latin typeface="+mn-lt"/>
                <a:ea typeface="+mn-ea"/>
                <a:cs typeface="+mn-cs"/>
              </a:rPr>
              <a:t> Huia </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err="1">
                <a:solidFill>
                  <a:schemeClr val="tx1"/>
                </a:solidFill>
                <a:effectLst/>
                <a:latin typeface="+mn-lt"/>
                <a:ea typeface="+mn-ea"/>
                <a:cs typeface="+mn-cs"/>
              </a:rPr>
              <a:t>Taupri</a:t>
            </a:r>
            <a:r>
              <a:rPr lang="en-NZ" sz="1200" kern="1200" baseline="0" dirty="0">
                <a:solidFill>
                  <a:schemeClr val="tx1"/>
                </a:solidFill>
                <a:effectLst/>
                <a:latin typeface="+mn-lt"/>
                <a:ea typeface="+mn-ea"/>
                <a:cs typeface="+mn-cs"/>
              </a:rPr>
              <a:t> – Te </a:t>
            </a:r>
            <a:r>
              <a:rPr lang="en-NZ" sz="1200" kern="1200" baseline="0" dirty="0" err="1">
                <a:solidFill>
                  <a:schemeClr val="tx1"/>
                </a:solidFill>
                <a:effectLst/>
                <a:latin typeface="+mn-lt"/>
                <a:ea typeface="+mn-ea"/>
                <a:cs typeface="+mn-cs"/>
              </a:rPr>
              <a:t>Kuwhata</a:t>
            </a:r>
            <a:r>
              <a:rPr lang="en-NZ" sz="1200" kern="1200" baseline="0" dirty="0">
                <a:solidFill>
                  <a:schemeClr val="tx1"/>
                </a:solidFill>
                <a:effectLst/>
                <a:latin typeface="+mn-lt"/>
                <a:ea typeface="+mn-ea"/>
                <a:cs typeface="+mn-cs"/>
              </a:rPr>
              <a:t> – Huntly opportunity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baseline="0" dirty="0">
                <a:solidFill>
                  <a:schemeClr val="tx1"/>
                </a:solidFill>
                <a:effectLst/>
                <a:latin typeface="+mn-lt"/>
                <a:ea typeface="+mn-ea"/>
                <a:cs typeface="+mn-cs"/>
              </a:rPr>
              <a:t>Regeneration Plan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baseline="0" dirty="0">
                <a:solidFill>
                  <a:schemeClr val="tx1"/>
                </a:solidFill>
                <a:effectLst/>
                <a:latin typeface="+mn-lt"/>
                <a:ea typeface="+mn-ea"/>
                <a:cs typeface="+mn-cs"/>
              </a:rPr>
              <a:t>KO – Te </a:t>
            </a:r>
            <a:r>
              <a:rPr lang="en-NZ" sz="1200" kern="1200" baseline="0" dirty="0" err="1">
                <a:solidFill>
                  <a:schemeClr val="tx1"/>
                </a:solidFill>
                <a:effectLst/>
                <a:latin typeface="+mn-lt"/>
                <a:ea typeface="+mn-ea"/>
                <a:cs typeface="+mn-cs"/>
              </a:rPr>
              <a:t>Kuwhata</a:t>
            </a:r>
            <a:r>
              <a:rPr lang="en-NZ" sz="1200" kern="1200" baseline="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baseline="0" dirty="0" err="1">
                <a:solidFill>
                  <a:schemeClr val="tx1"/>
                </a:solidFill>
                <a:effectLst/>
                <a:latin typeface="+mn-lt"/>
                <a:ea typeface="+mn-ea"/>
                <a:cs typeface="+mn-cs"/>
              </a:rPr>
              <a:t>Hopuhopu</a:t>
            </a:r>
            <a:r>
              <a:rPr lang="en-NZ" sz="1200" kern="1200" baseline="0" dirty="0">
                <a:solidFill>
                  <a:schemeClr val="tx1"/>
                </a:solidFill>
                <a:effectLst/>
                <a:latin typeface="+mn-lt"/>
                <a:ea typeface="+mn-ea"/>
                <a:cs typeface="+mn-cs"/>
              </a:rPr>
              <a:t> to South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Iwi opportunities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4EB56-E2FA-4EF0-8125-DC3AE8E0989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68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t>What is the role / opportunity for regional economic development in enabling solutions to the Housing crisis?</a:t>
            </a:r>
          </a:p>
          <a:p>
            <a:endParaRPr lang="en-NZ" dirty="0"/>
          </a:p>
        </p:txBody>
      </p:sp>
      <p:sp>
        <p:nvSpPr>
          <p:cNvPr id="4" name="Slide Number Placeholder 3"/>
          <p:cNvSpPr>
            <a:spLocks noGrp="1"/>
          </p:cNvSpPr>
          <p:nvPr>
            <p:ph type="sldNum" sz="quarter" idx="10"/>
          </p:nvPr>
        </p:nvSpPr>
        <p:spPr/>
        <p:txBody>
          <a:bodyPr/>
          <a:lstStyle/>
          <a:p>
            <a:fld id="{8719DD7F-C3DC-45DB-B930-4813613C150C}" type="slidenum">
              <a:rPr lang="en-NZ" smtClean="0"/>
              <a:t>14</a:t>
            </a:fld>
            <a:endParaRPr lang="en-NZ"/>
          </a:p>
        </p:txBody>
      </p:sp>
    </p:spTree>
    <p:extLst>
      <p:ext uri="{BB962C8B-B14F-4D97-AF65-F5344CB8AC3E}">
        <p14:creationId xmlns:p14="http://schemas.microsoft.com/office/powerpoint/2010/main" val="180756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Z" sz="1200" kern="1200" dirty="0">
                <a:solidFill>
                  <a:schemeClr val="tx1"/>
                </a:solidFill>
                <a:effectLst/>
                <a:latin typeface="+mn-lt"/>
                <a:ea typeface="+mn-ea"/>
                <a:cs typeface="+mn-cs"/>
              </a:rPr>
              <a:t>We own or</a:t>
            </a:r>
            <a:r>
              <a:rPr lang="en-NZ" sz="1200" kern="1200" baseline="0" dirty="0">
                <a:solidFill>
                  <a:schemeClr val="tx1"/>
                </a:solidFill>
                <a:effectLst/>
                <a:latin typeface="+mn-lt"/>
                <a:ea typeface="+mn-ea"/>
                <a:cs typeface="+mn-cs"/>
              </a:rPr>
              <a:t> manage approx. 66,250 state homes</a:t>
            </a:r>
            <a:endParaRPr lang="en-NZ"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latin typeface="+mn-lt"/>
                <a:ea typeface="+mn-ea"/>
                <a:cs typeface="+mn-cs"/>
              </a:rPr>
              <a:t>Value of our portfolio: $30.8b</a:t>
            </a:r>
          </a:p>
          <a:p>
            <a:pPr marL="171450" indent="-171450">
              <a:buFontTx/>
              <a:buChar char="-"/>
            </a:pPr>
            <a:r>
              <a:rPr lang="en-US" sz="1200" kern="1200" dirty="0">
                <a:solidFill>
                  <a:schemeClr val="tx1"/>
                </a:solidFill>
                <a:latin typeface="+mn-lt"/>
                <a:ea typeface="+mn-ea"/>
                <a:cs typeface="+mn-cs"/>
              </a:rPr>
              <a:t>FY</a:t>
            </a:r>
            <a:r>
              <a:rPr lang="en-US" sz="1200" kern="1200" baseline="0" dirty="0">
                <a:solidFill>
                  <a:schemeClr val="tx1"/>
                </a:solidFill>
                <a:latin typeface="+mn-lt"/>
                <a:ea typeface="+mn-ea"/>
                <a:cs typeface="+mn-cs"/>
              </a:rPr>
              <a:t> 18/19 m</a:t>
            </a:r>
            <a:r>
              <a:rPr lang="en-US" sz="1200" kern="1200" dirty="0">
                <a:solidFill>
                  <a:schemeClr val="tx1"/>
                </a:solidFill>
                <a:latin typeface="+mn-lt"/>
                <a:ea typeface="+mn-ea"/>
                <a:cs typeface="+mn-cs"/>
              </a:rPr>
              <a:t>aintenance</a:t>
            </a:r>
            <a:r>
              <a:rPr lang="en-US" sz="1200" kern="1200" baseline="0" dirty="0">
                <a:solidFill>
                  <a:schemeClr val="tx1"/>
                </a:solidFill>
                <a:latin typeface="+mn-lt"/>
                <a:ea typeface="+mn-ea"/>
                <a:cs typeface="+mn-cs"/>
              </a:rPr>
              <a:t> costs: $521m</a:t>
            </a:r>
          </a:p>
          <a:p>
            <a:pPr marL="171450" indent="-171450">
              <a:buFontTx/>
              <a:buChar char="-"/>
            </a:pPr>
            <a:r>
              <a:rPr lang="en-US" sz="1200" kern="1200" baseline="0" dirty="0">
                <a:solidFill>
                  <a:schemeClr val="tx1"/>
                </a:solidFill>
                <a:latin typeface="+mn-lt"/>
                <a:ea typeface="+mn-ea"/>
                <a:cs typeface="+mn-cs"/>
              </a:rPr>
              <a:t>38% of our homes have three bedrooms</a:t>
            </a:r>
          </a:p>
          <a:p>
            <a:pPr marL="171450" indent="-171450">
              <a:buFontTx/>
              <a:buChar char="-"/>
            </a:pPr>
            <a:r>
              <a:rPr lang="en-US" sz="1200" kern="1200" baseline="0" dirty="0">
                <a:solidFill>
                  <a:schemeClr val="tx1"/>
                </a:solidFill>
                <a:latin typeface="+mn-lt"/>
                <a:ea typeface="+mn-ea"/>
                <a:cs typeface="+mn-cs"/>
              </a:rPr>
              <a:t>45% of our homes are located in Auckland</a:t>
            </a:r>
            <a:endParaRPr lang="en-US" sz="1200" kern="1200" dirty="0">
              <a:solidFill>
                <a:schemeClr val="tx1"/>
              </a:solidFill>
              <a:latin typeface="+mn-lt"/>
              <a:ea typeface="+mn-ea"/>
              <a:cs typeface="+mn-cs"/>
            </a:endParaRPr>
          </a:p>
          <a:p>
            <a:endParaRPr lang="en-NZ" b="0" baseline="0" dirty="0"/>
          </a:p>
        </p:txBody>
      </p:sp>
      <p:sp>
        <p:nvSpPr>
          <p:cNvPr id="4" name="Slide Number Placeholder 3"/>
          <p:cNvSpPr>
            <a:spLocks noGrp="1"/>
          </p:cNvSpPr>
          <p:nvPr>
            <p:ph type="sldNum" sz="quarter" idx="10"/>
          </p:nvPr>
        </p:nvSpPr>
        <p:spPr/>
        <p:txBody>
          <a:bodyPr/>
          <a:lstStyle/>
          <a:p>
            <a:fld id="{8719DD7F-C3DC-45DB-B930-4813613C150C}" type="slidenum">
              <a:rPr lang="en-NZ" smtClean="0"/>
              <a:t>2</a:t>
            </a:fld>
            <a:endParaRPr lang="en-NZ"/>
          </a:p>
        </p:txBody>
      </p:sp>
    </p:spTree>
    <p:extLst>
      <p:ext uri="{BB962C8B-B14F-4D97-AF65-F5344CB8AC3E}">
        <p14:creationId xmlns:p14="http://schemas.microsoft.com/office/powerpoint/2010/main" val="185050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Z" sz="1200" kern="1200" dirty="0">
                <a:solidFill>
                  <a:schemeClr val="tx1"/>
                </a:solidFill>
                <a:effectLst/>
                <a:latin typeface="+mn-lt"/>
                <a:ea typeface="+mn-ea"/>
                <a:cs typeface="+mn-cs"/>
              </a:rPr>
              <a:t>We own or</a:t>
            </a:r>
            <a:r>
              <a:rPr lang="en-NZ" sz="1200" kern="1200" baseline="0" dirty="0">
                <a:solidFill>
                  <a:schemeClr val="tx1"/>
                </a:solidFill>
                <a:effectLst/>
                <a:latin typeface="+mn-lt"/>
                <a:ea typeface="+mn-ea"/>
                <a:cs typeface="+mn-cs"/>
              </a:rPr>
              <a:t> manage approx. 66,250 state homes</a:t>
            </a:r>
            <a:endParaRPr lang="en-NZ"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latin typeface="+mn-lt"/>
                <a:ea typeface="+mn-ea"/>
                <a:cs typeface="+mn-cs"/>
              </a:rPr>
              <a:t>Value of our portfolio: $30.8b</a:t>
            </a:r>
          </a:p>
          <a:p>
            <a:pPr marL="171450" indent="-171450">
              <a:buFontTx/>
              <a:buChar char="-"/>
            </a:pPr>
            <a:r>
              <a:rPr lang="en-US" sz="1200" kern="1200" dirty="0">
                <a:solidFill>
                  <a:schemeClr val="tx1"/>
                </a:solidFill>
                <a:latin typeface="+mn-lt"/>
                <a:ea typeface="+mn-ea"/>
                <a:cs typeface="+mn-cs"/>
              </a:rPr>
              <a:t>FY</a:t>
            </a:r>
            <a:r>
              <a:rPr lang="en-US" sz="1200" kern="1200" baseline="0" dirty="0">
                <a:solidFill>
                  <a:schemeClr val="tx1"/>
                </a:solidFill>
                <a:latin typeface="+mn-lt"/>
                <a:ea typeface="+mn-ea"/>
                <a:cs typeface="+mn-cs"/>
              </a:rPr>
              <a:t> 18/19 m</a:t>
            </a:r>
            <a:r>
              <a:rPr lang="en-US" sz="1200" kern="1200" dirty="0">
                <a:solidFill>
                  <a:schemeClr val="tx1"/>
                </a:solidFill>
                <a:latin typeface="+mn-lt"/>
                <a:ea typeface="+mn-ea"/>
                <a:cs typeface="+mn-cs"/>
              </a:rPr>
              <a:t>aintenance</a:t>
            </a:r>
            <a:r>
              <a:rPr lang="en-US" sz="1200" kern="1200" baseline="0" dirty="0">
                <a:solidFill>
                  <a:schemeClr val="tx1"/>
                </a:solidFill>
                <a:latin typeface="+mn-lt"/>
                <a:ea typeface="+mn-ea"/>
                <a:cs typeface="+mn-cs"/>
              </a:rPr>
              <a:t> costs: $521m</a:t>
            </a:r>
          </a:p>
          <a:p>
            <a:pPr marL="171450" indent="-171450">
              <a:buFontTx/>
              <a:buChar char="-"/>
            </a:pPr>
            <a:r>
              <a:rPr lang="en-US" sz="1200" kern="1200" baseline="0" dirty="0">
                <a:solidFill>
                  <a:schemeClr val="tx1"/>
                </a:solidFill>
                <a:latin typeface="+mn-lt"/>
                <a:ea typeface="+mn-ea"/>
                <a:cs typeface="+mn-cs"/>
              </a:rPr>
              <a:t>38% of our homes have three bedrooms</a:t>
            </a:r>
          </a:p>
          <a:p>
            <a:pPr marL="171450" indent="-171450">
              <a:buFontTx/>
              <a:buChar char="-"/>
            </a:pPr>
            <a:r>
              <a:rPr lang="en-US" sz="1200" kern="1200" baseline="0" dirty="0">
                <a:solidFill>
                  <a:schemeClr val="tx1"/>
                </a:solidFill>
                <a:latin typeface="+mn-lt"/>
                <a:ea typeface="+mn-ea"/>
                <a:cs typeface="+mn-cs"/>
              </a:rPr>
              <a:t>45% of our homes are located in Auckland</a:t>
            </a:r>
            <a:endParaRPr lang="en-US" sz="1200" kern="1200" dirty="0">
              <a:solidFill>
                <a:schemeClr val="tx1"/>
              </a:solidFill>
              <a:latin typeface="+mn-lt"/>
              <a:ea typeface="+mn-ea"/>
              <a:cs typeface="+mn-cs"/>
            </a:endParaRPr>
          </a:p>
          <a:p>
            <a:endParaRPr lang="en-NZ" b="0" baseline="0" dirty="0"/>
          </a:p>
        </p:txBody>
      </p:sp>
      <p:sp>
        <p:nvSpPr>
          <p:cNvPr id="4" name="Slide Number Placeholder 3"/>
          <p:cNvSpPr>
            <a:spLocks noGrp="1"/>
          </p:cNvSpPr>
          <p:nvPr>
            <p:ph type="sldNum" sz="quarter" idx="10"/>
          </p:nvPr>
        </p:nvSpPr>
        <p:spPr/>
        <p:txBody>
          <a:bodyPr/>
          <a:lstStyle/>
          <a:p>
            <a:fld id="{8719DD7F-C3DC-45DB-B930-4813613C150C}" type="slidenum">
              <a:rPr lang="en-NZ" smtClean="0"/>
              <a:t>3</a:t>
            </a:fld>
            <a:endParaRPr lang="en-NZ"/>
          </a:p>
        </p:txBody>
      </p:sp>
    </p:spTree>
    <p:extLst>
      <p:ext uri="{BB962C8B-B14F-4D97-AF65-F5344CB8AC3E}">
        <p14:creationId xmlns:p14="http://schemas.microsoft.com/office/powerpoint/2010/main" val="51574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NZ" dirty="0"/>
              <a:t>NZ’s biggest residential landlord, around 66,000 public homes</a:t>
            </a:r>
          </a:p>
          <a:p>
            <a:pPr marL="285750" indent="-285750">
              <a:buFont typeface="Arial" panose="020B0604020202020204" pitchFamily="34" charset="0"/>
              <a:buChar char="•"/>
            </a:pPr>
            <a:r>
              <a:rPr lang="en-US" dirty="0"/>
              <a:t>More than 7,000 homes in the pipeline for next three years</a:t>
            </a:r>
          </a:p>
          <a:p>
            <a:pPr marL="285750" indent="-285750">
              <a:buFont typeface="Arial" panose="020B0604020202020204" pitchFamily="34" charset="0"/>
              <a:buChar char="•"/>
            </a:pPr>
            <a:r>
              <a:rPr lang="en-NZ" dirty="0"/>
              <a:t>6 large scale regeneration projects underway </a:t>
            </a:r>
          </a:p>
          <a:p>
            <a:pPr marL="285750" indent="-285750">
              <a:buFont typeface="Arial" panose="020B0604020202020204" pitchFamily="34" charset="0"/>
              <a:buChar char="•"/>
            </a:pPr>
            <a:r>
              <a:rPr lang="en-NZ" dirty="0"/>
              <a:t>Over 50,000 homes to be delivered within the large scale project areas</a:t>
            </a:r>
          </a:p>
          <a:p>
            <a:pPr marL="285750" indent="-285750">
              <a:buFont typeface="Arial" panose="020B0604020202020204" pitchFamily="34" charset="0"/>
              <a:buChar char="•"/>
            </a:pPr>
            <a:r>
              <a:rPr lang="en-NZ" dirty="0"/>
              <a:t>Current v</a:t>
            </a:r>
            <a:r>
              <a:rPr lang="en-US" dirty="0" err="1"/>
              <a:t>alue</a:t>
            </a:r>
            <a:r>
              <a:rPr lang="en-US" dirty="0"/>
              <a:t> of our portfolio: $30.8b</a:t>
            </a:r>
          </a:p>
          <a:p>
            <a:pPr marL="171429" indent="-171429" defTabSz="914289">
              <a:buFont typeface="Arial" panose="020B0604020202020204" pitchFamily="34" charset="0"/>
              <a:buChar char="•"/>
              <a:defRPr/>
            </a:pPr>
            <a:r>
              <a:rPr lang="en-NZ" dirty="0"/>
              <a:t>Biggest institutional and legislative change to housing and urban development for a generation.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kern="1200" dirty="0">
                <a:solidFill>
                  <a:schemeClr val="tx1"/>
                </a:solidFill>
                <a:effectLst/>
                <a:latin typeface="+mn-lt"/>
                <a:ea typeface="+mn-ea"/>
                <a:cs typeface="+mn-cs"/>
              </a:rPr>
              <a:t>- Kāinga Ora is leading the largest urban regeneration ever undertaken in New Zealand, a multi-billion dollar programme that will transform suburbs and communities across the country.</a:t>
            </a:r>
          </a:p>
          <a:p>
            <a:pPr marL="0" indent="0">
              <a:buFont typeface="Arial" panose="020B0604020202020204" pitchFamily="34" charset="0"/>
              <a:buNone/>
            </a:pPr>
            <a:endParaRPr lang="en-NZ" dirty="0"/>
          </a:p>
          <a:p>
            <a:r>
              <a:rPr lang="en-NZ" sz="1200" kern="1200" dirty="0">
                <a:solidFill>
                  <a:schemeClr val="tx1"/>
                </a:solidFill>
                <a:effectLst/>
                <a:latin typeface="+mn-lt"/>
                <a:ea typeface="+mn-ea"/>
                <a:cs typeface="+mn-cs"/>
              </a:rPr>
              <a:t>- Large-scale developments are currently underway in Auckland’s </a:t>
            </a:r>
            <a:r>
              <a:rPr lang="en-NZ" sz="1200" kern="1200" dirty="0" err="1">
                <a:solidFill>
                  <a:schemeClr val="tx1"/>
                </a:solidFill>
                <a:effectLst/>
                <a:latin typeface="+mn-lt"/>
                <a:ea typeface="+mn-ea"/>
                <a:cs typeface="+mn-cs"/>
              </a:rPr>
              <a:t>Hobsonville</a:t>
            </a:r>
            <a:r>
              <a:rPr lang="en-NZ" sz="1200" kern="1200" dirty="0">
                <a:solidFill>
                  <a:schemeClr val="tx1"/>
                </a:solidFill>
                <a:effectLst/>
                <a:latin typeface="+mn-lt"/>
                <a:ea typeface="+mn-ea"/>
                <a:cs typeface="+mn-cs"/>
              </a:rPr>
              <a:t> Point, Northcote, Mt Roskill, </a:t>
            </a:r>
            <a:r>
              <a:rPr lang="en-NZ" sz="1200" kern="1200" dirty="0" err="1">
                <a:solidFill>
                  <a:schemeClr val="tx1"/>
                </a:solidFill>
                <a:effectLst/>
                <a:latin typeface="+mn-lt"/>
                <a:ea typeface="+mn-ea"/>
                <a:cs typeface="+mn-cs"/>
              </a:rPr>
              <a:t>Oranga</a:t>
            </a:r>
            <a:r>
              <a:rPr lang="en-NZ" sz="1200" kern="1200" dirty="0">
                <a:solidFill>
                  <a:schemeClr val="tx1"/>
                </a:solidFill>
                <a:effectLst/>
                <a:latin typeface="+mn-lt"/>
                <a:ea typeface="+mn-ea"/>
                <a:cs typeface="+mn-cs"/>
              </a:rPr>
              <a:t> and Mangere. We are also working alongside </a:t>
            </a:r>
            <a:r>
              <a:rPr lang="en-NZ" sz="1200" kern="1200" dirty="0" err="1">
                <a:solidFill>
                  <a:schemeClr val="tx1"/>
                </a:solidFill>
                <a:effectLst/>
                <a:latin typeface="+mn-lt"/>
                <a:ea typeface="+mn-ea"/>
                <a:cs typeface="+mn-cs"/>
              </a:rPr>
              <a:t>Tāmaki</a:t>
            </a:r>
            <a:r>
              <a:rPr lang="en-NZ" sz="1200" kern="1200" dirty="0">
                <a:solidFill>
                  <a:schemeClr val="tx1"/>
                </a:solidFill>
                <a:effectLst/>
                <a:latin typeface="+mn-lt"/>
                <a:ea typeface="+mn-ea"/>
                <a:cs typeface="+mn-cs"/>
              </a:rPr>
              <a:t> Regeneration Company to deliver more homes to Point England, </a:t>
            </a:r>
            <a:r>
              <a:rPr lang="en-NZ" sz="1200" kern="1200" dirty="0" err="1">
                <a:solidFill>
                  <a:schemeClr val="tx1"/>
                </a:solidFill>
                <a:effectLst/>
                <a:latin typeface="+mn-lt"/>
                <a:ea typeface="+mn-ea"/>
                <a:cs typeface="+mn-cs"/>
              </a:rPr>
              <a:t>Panmure</a:t>
            </a:r>
            <a:r>
              <a:rPr lang="en-NZ" sz="1200" kern="1200" dirty="0">
                <a:solidFill>
                  <a:schemeClr val="tx1"/>
                </a:solidFill>
                <a:effectLst/>
                <a:latin typeface="+mn-lt"/>
                <a:ea typeface="+mn-ea"/>
                <a:cs typeface="+mn-cs"/>
              </a:rPr>
              <a:t> and Glen Innes in Auckland’s east; and we are working in partnership with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City Council and </a:t>
            </a:r>
            <a:r>
              <a:rPr lang="en-NZ" sz="1200" kern="1200" dirty="0" err="1">
                <a:solidFill>
                  <a:schemeClr val="tx1"/>
                </a:solidFill>
                <a:effectLst/>
                <a:latin typeface="+mn-lt"/>
                <a:ea typeface="+mn-ea"/>
                <a:cs typeface="+mn-cs"/>
              </a:rPr>
              <a:t>Ngāti</a:t>
            </a:r>
            <a:r>
              <a:rPr lang="en-NZ" sz="1200" kern="1200" dirty="0">
                <a:solidFill>
                  <a:schemeClr val="tx1"/>
                </a:solidFill>
                <a:effectLst/>
                <a:latin typeface="+mn-lt"/>
                <a:ea typeface="+mn-ea"/>
                <a:cs typeface="+mn-cs"/>
              </a:rPr>
              <a:t> Toa </a:t>
            </a:r>
            <a:r>
              <a:rPr lang="en-NZ" sz="1200" kern="1200" dirty="0" err="1">
                <a:solidFill>
                  <a:schemeClr val="tx1"/>
                </a:solidFill>
                <a:effectLst/>
                <a:latin typeface="+mn-lt"/>
                <a:ea typeface="+mn-ea"/>
                <a:cs typeface="+mn-cs"/>
              </a:rPr>
              <a:t>Rangatira</a:t>
            </a:r>
            <a:r>
              <a:rPr lang="en-NZ" sz="1200" kern="1200" dirty="0">
                <a:solidFill>
                  <a:schemeClr val="tx1"/>
                </a:solidFill>
                <a:effectLst/>
                <a:latin typeface="+mn-lt"/>
                <a:ea typeface="+mn-ea"/>
                <a:cs typeface="+mn-cs"/>
              </a:rPr>
              <a:t> to undertake a large scale regeneration project in </a:t>
            </a:r>
            <a:r>
              <a:rPr lang="en-NZ" sz="1200" kern="1200" dirty="0" err="1">
                <a:solidFill>
                  <a:schemeClr val="tx1"/>
                </a:solidFill>
                <a:effectLst/>
                <a:latin typeface="+mn-lt"/>
                <a:ea typeface="+mn-ea"/>
                <a:cs typeface="+mn-cs"/>
              </a:rPr>
              <a:t>Porirua</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 As well as increasing the supply of new quality housing including more affordable homes, these projects will create improved infrastructure, more connected neighbourhoods and better amenities. </a:t>
            </a:r>
          </a:p>
          <a:p>
            <a:pPr marL="171450" indent="-171450">
              <a:buFontTx/>
              <a:buChar char="-"/>
            </a:pPr>
            <a:endParaRPr lang="en-NZ" dirty="0"/>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Partnerships will be critical to making this work. Kāinga Ora will partner with developers, councils, community, Māori, government agencies, and others to facilitate and deliver urban development projects. </a:t>
            </a:r>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It’s about transforming whole communities. Development projects will provide people with good quality, public, affordable and market homes that connect to the jobs, transport networks, open spaces and facilities needed for communities to thrive. </a:t>
            </a:r>
          </a:p>
          <a:p>
            <a:pPr defTabSz="914289">
              <a:defRPr/>
            </a:pPr>
            <a:endParaRPr lang="en-NZ" dirty="0"/>
          </a:p>
          <a:p>
            <a:pPr marL="171429" indent="-171429">
              <a:buFont typeface="Arial" panose="020B0604020202020204" pitchFamily="34" charset="0"/>
              <a:buChar char="•"/>
            </a:pPr>
            <a:r>
              <a:rPr lang="en-NZ" dirty="0"/>
              <a:t>Kāinga Ora will also play an essential role in tackling the Government’s priorities of ending homelessness and making homes in New Zealand more affordable. </a:t>
            </a:r>
          </a:p>
          <a:p>
            <a:pPr marL="171429" indent="-171429">
              <a:buFont typeface="Wingdings" panose="05000000000000000000" pitchFamily="2" charset="2"/>
              <a:buChar char="§"/>
            </a:pPr>
            <a:endParaRPr lang="en-NZ" dirty="0"/>
          </a:p>
          <a:p>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8719DD7F-C3DC-45DB-B930-4813613C150C}" type="slidenum">
              <a:rPr lang="en-NZ" smtClean="0"/>
              <a:t>4</a:t>
            </a:fld>
            <a:endParaRPr lang="en-NZ"/>
          </a:p>
        </p:txBody>
      </p:sp>
    </p:spTree>
    <p:extLst>
      <p:ext uri="{BB962C8B-B14F-4D97-AF65-F5344CB8AC3E}">
        <p14:creationId xmlns:p14="http://schemas.microsoft.com/office/powerpoint/2010/main" val="413454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Improving New Zealand and New Zealander’s lives</a:t>
            </a:r>
          </a:p>
          <a:p>
            <a:endParaRPr lang="en-NZ" b="1" dirty="0"/>
          </a:p>
          <a:p>
            <a:pPr marL="171450" indent="-171450">
              <a:buFont typeface="Arial" panose="020B0604020202020204" pitchFamily="34" charset="0"/>
              <a:buChar char="•"/>
            </a:pPr>
            <a:r>
              <a:rPr lang="en-NZ" b="1" baseline="0" dirty="0"/>
              <a:t>Homes not Housing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1" dirty="0"/>
              <a:t>Communities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1" dirty="0"/>
              <a:t>Economic</a:t>
            </a:r>
            <a:r>
              <a:rPr lang="en-NZ" b="1" baseline="0" dirty="0"/>
              <a:t> development</a:t>
            </a:r>
          </a:p>
          <a:p>
            <a:pPr marL="171450" indent="-171450">
              <a:buFont typeface="Arial" panose="020B0604020202020204" pitchFamily="34" charset="0"/>
              <a:buChar char="•"/>
            </a:pPr>
            <a:r>
              <a:rPr lang="en-US" dirty="0"/>
              <a:t>Linkage to jobs pathway to independence  </a:t>
            </a:r>
          </a:p>
          <a:p>
            <a:pPr marL="285750" indent="-285750">
              <a:buFont typeface="Arial" panose="020B0604020202020204" pitchFamily="34" charset="0"/>
              <a:buChar char="•"/>
            </a:pPr>
            <a:r>
              <a:rPr lang="en-US" dirty="0"/>
              <a:t>Multiple building and architecture industry awards</a:t>
            </a:r>
          </a:p>
          <a:p>
            <a:pPr marL="285750" indent="-285750">
              <a:buFont typeface="Arial" panose="020B0604020202020204" pitchFamily="34" charset="0"/>
              <a:buChar char="•"/>
            </a:pPr>
            <a:r>
              <a:rPr lang="en-US" dirty="0"/>
              <a:t>Built to 6 </a:t>
            </a:r>
            <a:r>
              <a:rPr lang="en-US" dirty="0" err="1"/>
              <a:t>Homestar</a:t>
            </a:r>
            <a:r>
              <a:rPr lang="en-US" dirty="0"/>
              <a:t> or better</a:t>
            </a:r>
          </a:p>
          <a:p>
            <a:pPr marL="285750" indent="-285750">
              <a:buFont typeface="Arial" panose="020B0604020202020204" pitchFamily="34" charset="0"/>
              <a:buChar char="•"/>
            </a:pPr>
            <a:r>
              <a:rPr lang="en-NZ" dirty="0" err="1"/>
              <a:t>Multiproof</a:t>
            </a:r>
            <a:r>
              <a:rPr lang="en-NZ" dirty="0"/>
              <a:t> designs to speed up consenting</a:t>
            </a:r>
          </a:p>
          <a:p>
            <a:pPr marL="285750" indent="-285750">
              <a:buFont typeface="Arial" panose="020B0604020202020204" pitchFamily="34" charset="0"/>
              <a:buChar char="•"/>
            </a:pPr>
            <a:r>
              <a:rPr lang="en-NZ" dirty="0"/>
              <a:t>Rolling out targets for building relocation, re-use of materials and diversion from landfill</a:t>
            </a:r>
          </a:p>
          <a:p>
            <a:pPr marL="285750" indent="-285750">
              <a:buFont typeface="Arial" panose="020B0604020202020204" pitchFamily="34" charset="0"/>
              <a:buChar char="•"/>
            </a:pPr>
            <a:r>
              <a:rPr lang="en-NZ" dirty="0"/>
              <a:t>Enabling off-site manufacture industry in New Zealand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EA7B8B-1CE2-974E-9116-D7DC7E70A7F4}" type="slidenum">
              <a:rPr lang="en-US" smtClean="0"/>
              <a:t>5</a:t>
            </a:fld>
            <a:endParaRPr lang="en-US" dirty="0"/>
          </a:p>
        </p:txBody>
      </p:sp>
    </p:spTree>
    <p:extLst>
      <p:ext uri="{BB962C8B-B14F-4D97-AF65-F5344CB8AC3E}">
        <p14:creationId xmlns:p14="http://schemas.microsoft.com/office/powerpoint/2010/main" val="2850316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9" indent="-171429" defTabSz="914289">
              <a:buFont typeface="Arial" panose="020B0604020202020204" pitchFamily="34" charset="0"/>
              <a:buChar char="•"/>
              <a:defRPr/>
            </a:pPr>
            <a:r>
              <a:rPr lang="en-NZ" dirty="0"/>
              <a:t>Biggest institutional and legislative change to housing and urban development for a generation.</a:t>
            </a:r>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Partnerships will be critical to making this work. </a:t>
            </a:r>
            <a:r>
              <a:rPr lang="en-NZ" dirty="0" err="1"/>
              <a:t>Kāinga</a:t>
            </a:r>
            <a:r>
              <a:rPr lang="en-NZ" dirty="0"/>
              <a:t> Ora will partner with developers, councils, community, Māori, government agencies, and others to facilitate and deliver urban development projects. </a:t>
            </a:r>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It’s about transforming whole communities. Development projects will provide people with good quality, public, affordable and market homes that connect to the jobs, transport networks, open spaces and facilities needed for communities to thrive. </a:t>
            </a:r>
          </a:p>
          <a:p>
            <a:pPr defTabSz="914289">
              <a:defRPr/>
            </a:pPr>
            <a:endParaRPr lang="en-NZ" dirty="0"/>
          </a:p>
          <a:p>
            <a:pPr marL="171429" indent="-171429">
              <a:buFont typeface="Arial" panose="020B0604020202020204" pitchFamily="34" charset="0"/>
              <a:buChar char="•"/>
            </a:pPr>
            <a:r>
              <a:rPr lang="en-NZ" dirty="0" err="1"/>
              <a:t>Kāinga</a:t>
            </a:r>
            <a:r>
              <a:rPr lang="en-NZ" dirty="0"/>
              <a:t> Ora will also play an essential role in tackling the Government’s priorities of ending homelessness and making homes in New Zealand more affordable. </a:t>
            </a:r>
          </a:p>
          <a:p>
            <a:pPr marL="171429" indent="-171429">
              <a:buFont typeface="Wingdings" panose="05000000000000000000" pitchFamily="2" charset="2"/>
              <a:buChar char="§"/>
            </a:pPr>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8D04EB56-E2FA-4EF0-8125-DC3AE8E0989E}" type="slidenum">
              <a:rPr lang="en-NZ" smtClean="0"/>
              <a:t>6</a:t>
            </a:fld>
            <a:endParaRPr lang="en-NZ"/>
          </a:p>
        </p:txBody>
      </p:sp>
    </p:spTree>
    <p:extLst>
      <p:ext uri="{BB962C8B-B14F-4D97-AF65-F5344CB8AC3E}">
        <p14:creationId xmlns:p14="http://schemas.microsoft.com/office/powerpoint/2010/main" val="189812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We are being asked by the Government to do new things than our previous organisations. To do things differently we are changing how we are structured to ensure we best meet housing needs of the communities we serve. </a:t>
            </a:r>
          </a:p>
          <a:p>
            <a:pPr lvl="0"/>
            <a:r>
              <a:rPr lang="en-NZ" sz="1200" kern="1200" dirty="0">
                <a:solidFill>
                  <a:schemeClr val="tx1"/>
                </a:solidFill>
                <a:effectLst/>
                <a:latin typeface="+mn-lt"/>
                <a:ea typeface="+mn-ea"/>
                <a:cs typeface="+mn-cs"/>
              </a:rPr>
              <a:t>We’re building on our presence and capability in the regions to ensure we are working closer with our customers and communities, Māori groups and iwi, and our partners. </a:t>
            </a:r>
          </a:p>
          <a:p>
            <a:pPr lvl="0"/>
            <a:r>
              <a:rPr lang="en-NZ" sz="1200" kern="1200" dirty="0">
                <a:solidFill>
                  <a:schemeClr val="tx1"/>
                </a:solidFill>
                <a:effectLst/>
                <a:latin typeface="+mn-lt"/>
                <a:ea typeface="+mn-ea"/>
                <a:cs typeface="+mn-cs"/>
              </a:rPr>
              <a:t>This ‘place-based’ approach means we will manage less centrally and operate closer to our customers, communities and partners. Importantly, we are also building core capabilities to fulfil for our new Urban Development responsibilities, and expand our work with the construction and development industry, and commercial suppliers. </a:t>
            </a:r>
          </a:p>
          <a:p>
            <a:pPr lvl="0"/>
            <a:r>
              <a:rPr lang="en-NZ" sz="1200" kern="1200" dirty="0">
                <a:solidFill>
                  <a:schemeClr val="tx1"/>
                </a:solidFill>
                <a:effectLst/>
                <a:latin typeface="+mn-lt"/>
                <a:ea typeface="+mn-ea"/>
                <a:cs typeface="+mn-cs"/>
              </a:rPr>
              <a:t>Part of our new ‘place-based’ approach involves the creation of regional leaders who will act as a senior, single point of contact for stakeholders and communities. We call these roles Regional Directors, and they are at the core of our new organisational structure. They are the key contact for the region will co-ordinate and lead the activities of our other business groups. </a:t>
            </a:r>
          </a:p>
          <a:p>
            <a:pPr lvl="0"/>
            <a:r>
              <a:rPr lang="en-NZ" sz="1200" kern="1200">
                <a:solidFill>
                  <a:schemeClr val="tx1"/>
                </a:solidFill>
                <a:effectLst/>
                <a:latin typeface="+mn-lt"/>
                <a:ea typeface="+mn-ea"/>
                <a:cs typeface="+mn-cs"/>
              </a:rPr>
              <a:t>A key focus throughout this work is partnering with iwi and Māori to improve Māori housing outcomes. </a:t>
            </a:r>
          </a:p>
          <a:p>
            <a:endParaRPr lang="en-NZ"/>
          </a:p>
        </p:txBody>
      </p:sp>
      <p:sp>
        <p:nvSpPr>
          <p:cNvPr id="4" name="Slide Number Placeholder 3"/>
          <p:cNvSpPr>
            <a:spLocks noGrp="1"/>
          </p:cNvSpPr>
          <p:nvPr>
            <p:ph type="sldNum" sz="quarter" idx="10"/>
          </p:nvPr>
        </p:nvSpPr>
        <p:spPr/>
        <p:txBody>
          <a:bodyPr/>
          <a:lstStyle/>
          <a:p>
            <a:fld id="{8719DD7F-C3DC-45DB-B930-4813613C150C}" type="slidenum">
              <a:rPr lang="en-NZ" smtClean="0"/>
              <a:t>7</a:t>
            </a:fld>
            <a:endParaRPr lang="en-NZ"/>
          </a:p>
        </p:txBody>
      </p:sp>
    </p:spTree>
    <p:extLst>
      <p:ext uri="{BB962C8B-B14F-4D97-AF65-F5344CB8AC3E}">
        <p14:creationId xmlns:p14="http://schemas.microsoft.com/office/powerpoint/2010/main" val="188624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9" indent="-171429" defTabSz="914289">
              <a:buFont typeface="Arial" panose="020B0604020202020204" pitchFamily="34" charset="0"/>
              <a:buChar char="•"/>
              <a:defRPr/>
            </a:pPr>
            <a:r>
              <a:rPr lang="en-NZ" dirty="0"/>
              <a:t>Replicated throughout</a:t>
            </a:r>
            <a:r>
              <a:rPr lang="en-NZ" baseline="0" dirty="0"/>
              <a:t> NZ </a:t>
            </a:r>
            <a:endParaRPr lang="en-NZ" dirty="0"/>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Biggest institutional and legislative change to housing and urban development for a generation.</a:t>
            </a:r>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Partnerships will be critical to making this work. </a:t>
            </a:r>
            <a:r>
              <a:rPr lang="en-NZ" dirty="0" err="1"/>
              <a:t>Kāinga</a:t>
            </a:r>
            <a:r>
              <a:rPr lang="en-NZ" dirty="0"/>
              <a:t> Ora will partner with developers, councils, community, Māori, government agencies, and others to facilitate and deliver urban development projects. </a:t>
            </a:r>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It’s about transforming whole communities. Development projects will provide people with good quality, public, affordable and market homes that connect to the jobs, transport networks, open spaces and facilities needed for communities to thrive. </a:t>
            </a:r>
          </a:p>
          <a:p>
            <a:pPr defTabSz="914289">
              <a:defRPr/>
            </a:pPr>
            <a:endParaRPr lang="en-NZ" dirty="0"/>
          </a:p>
          <a:p>
            <a:pPr marL="171429" indent="-171429">
              <a:buFont typeface="Arial" panose="020B0604020202020204" pitchFamily="34" charset="0"/>
              <a:buChar char="•"/>
            </a:pPr>
            <a:r>
              <a:rPr lang="en-NZ" dirty="0" err="1"/>
              <a:t>Kāinga</a:t>
            </a:r>
            <a:r>
              <a:rPr lang="en-NZ" dirty="0"/>
              <a:t> Ora will also play an essential role in tackling the Government’s priorities of ending homelessness and making homes in New Zealand more affordable. </a:t>
            </a:r>
          </a:p>
          <a:p>
            <a:pPr marL="171429" indent="-171429">
              <a:buFont typeface="Wingdings" panose="05000000000000000000" pitchFamily="2" charset="2"/>
              <a:buChar char="§"/>
            </a:pPr>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8D04EB56-E2FA-4EF0-8125-DC3AE8E0989E}" type="slidenum">
              <a:rPr lang="en-NZ" smtClean="0"/>
              <a:t>8</a:t>
            </a:fld>
            <a:endParaRPr lang="en-NZ"/>
          </a:p>
        </p:txBody>
      </p:sp>
    </p:spTree>
    <p:extLst>
      <p:ext uri="{BB962C8B-B14F-4D97-AF65-F5344CB8AC3E}">
        <p14:creationId xmlns:p14="http://schemas.microsoft.com/office/powerpoint/2010/main" val="3037745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9" indent="-171429" defTabSz="914289">
              <a:buFont typeface="Arial" panose="020B0604020202020204" pitchFamily="34" charset="0"/>
              <a:buChar char="•"/>
              <a:defRPr/>
            </a:pPr>
            <a:r>
              <a:rPr lang="en-NZ" dirty="0"/>
              <a:t>Replicated throughout</a:t>
            </a:r>
            <a:r>
              <a:rPr lang="en-NZ" baseline="0" dirty="0"/>
              <a:t> NZ </a:t>
            </a:r>
            <a:endParaRPr lang="en-NZ" dirty="0"/>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Biggest institutional and legislative change to housing and urban development for a generation.</a:t>
            </a:r>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Partnerships will be critical to making this work. </a:t>
            </a:r>
            <a:r>
              <a:rPr lang="en-NZ" dirty="0" err="1"/>
              <a:t>Kāinga</a:t>
            </a:r>
            <a:r>
              <a:rPr lang="en-NZ" dirty="0"/>
              <a:t> Ora will partner with developers, councils, community, Māori, government agencies, and others to facilitate and deliver urban development projects. </a:t>
            </a:r>
          </a:p>
          <a:p>
            <a:pPr marL="171429" indent="-171429" defTabSz="914289">
              <a:buFont typeface="Arial" panose="020B0604020202020204" pitchFamily="34" charset="0"/>
              <a:buChar char="•"/>
              <a:defRPr/>
            </a:pPr>
            <a:endParaRPr lang="en-NZ" dirty="0"/>
          </a:p>
          <a:p>
            <a:pPr marL="171429" indent="-171429" defTabSz="914289">
              <a:buFont typeface="Arial" panose="020B0604020202020204" pitchFamily="34" charset="0"/>
              <a:buChar char="•"/>
              <a:defRPr/>
            </a:pPr>
            <a:r>
              <a:rPr lang="en-NZ" dirty="0"/>
              <a:t>It’s about transforming whole communities. Development projects will provide people with good quality, public, affordable and market homes that connect to the jobs, transport networks, open spaces and facilities needed for communities to thrive. </a:t>
            </a:r>
          </a:p>
          <a:p>
            <a:pPr defTabSz="914289">
              <a:defRPr/>
            </a:pPr>
            <a:endParaRPr lang="en-NZ" dirty="0"/>
          </a:p>
          <a:p>
            <a:pPr marL="171429" indent="-171429">
              <a:buFont typeface="Arial" panose="020B0604020202020204" pitchFamily="34" charset="0"/>
              <a:buChar char="•"/>
            </a:pPr>
            <a:r>
              <a:rPr lang="en-NZ" dirty="0" err="1"/>
              <a:t>Kāinga</a:t>
            </a:r>
            <a:r>
              <a:rPr lang="en-NZ" dirty="0"/>
              <a:t> Ora will also play an essential role in tackling the Government’s priorities of ending homelessness and making homes in New Zealand more affordable. </a:t>
            </a:r>
          </a:p>
          <a:p>
            <a:pPr marL="171429" indent="-171429">
              <a:buFont typeface="Wingdings" panose="05000000000000000000" pitchFamily="2" charset="2"/>
              <a:buChar char="§"/>
            </a:pPr>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8D04EB56-E2FA-4EF0-8125-DC3AE8E0989E}" type="slidenum">
              <a:rPr lang="en-NZ" smtClean="0"/>
              <a:t>9</a:t>
            </a:fld>
            <a:endParaRPr lang="en-NZ"/>
          </a:p>
        </p:txBody>
      </p:sp>
    </p:spTree>
    <p:extLst>
      <p:ext uri="{BB962C8B-B14F-4D97-AF65-F5344CB8AC3E}">
        <p14:creationId xmlns:p14="http://schemas.microsoft.com/office/powerpoint/2010/main" val="178756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9182100" cy="1579920"/>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9182100" cy="400110"/>
          </a:xfrm>
        </p:spPr>
        <p:txBody>
          <a:bodyPr/>
          <a:lstStyle>
            <a:lvl1pPr>
              <a:defRPr sz="2000">
                <a:solidFill>
                  <a:schemeClr val="accent1"/>
                </a:solidFill>
              </a:defRPr>
            </a:lvl1pPr>
            <a:lvl2pPr marL="0" indent="0">
              <a:buNone/>
              <a:defRPr/>
            </a:lvl2pPr>
          </a:lstStyle>
          <a:p>
            <a:pPr lvl="0"/>
            <a:r>
              <a:rPr lang="en-US" dirty="0"/>
              <a:t>Subtitle One</a:t>
            </a:r>
          </a:p>
        </p:txBody>
      </p:sp>
    </p:spTree>
    <p:extLst>
      <p:ext uri="{BB962C8B-B14F-4D97-AF65-F5344CB8AC3E}">
        <p14:creationId xmlns:p14="http://schemas.microsoft.com/office/powerpoint/2010/main" val="32605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Featur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687452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Featur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1788372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Featur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166653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4475001"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4475001" cy="2072362"/>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4475001"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13" name="Picture Placeholder 10">
            <a:extLst>
              <a:ext uri="{FF2B5EF4-FFF2-40B4-BE49-F238E27FC236}">
                <a16:creationId xmlns:a16="http://schemas.microsoft.com/office/drawing/2014/main" id="{FBA14C37-1F0C-4596-945D-151576D099F4}"/>
              </a:ext>
            </a:extLst>
          </p:cNvPr>
          <p:cNvSpPr>
            <a:spLocks noGrp="1"/>
          </p:cNvSpPr>
          <p:nvPr>
            <p:ph type="pic" sz="quarter" idx="15" hasCustomPrompt="1"/>
          </p:nvPr>
        </p:nvSpPr>
        <p:spPr>
          <a:xfrm>
            <a:off x="5747657" y="1"/>
            <a:ext cx="6444343" cy="6858000"/>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Tree>
    <p:extLst>
      <p:ext uri="{BB962C8B-B14F-4D97-AF65-F5344CB8AC3E}">
        <p14:creationId xmlns:p14="http://schemas.microsoft.com/office/powerpoint/2010/main" val="479324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623E177D-77D9-479C-A562-3E4D441B89E6}"/>
              </a:ext>
            </a:extLst>
          </p:cNvPr>
          <p:cNvSpPr>
            <a:spLocks noGrp="1"/>
          </p:cNvSpPr>
          <p:nvPr>
            <p:ph type="pic" sz="quarter" idx="16" hasCustomPrompt="1"/>
          </p:nvPr>
        </p:nvSpPr>
        <p:spPr>
          <a:xfrm>
            <a:off x="9004041" y="3816220"/>
            <a:ext cx="2468817" cy="2317738"/>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
        <p:nvSpPr>
          <p:cNvPr id="12" name="Picture Placeholder 10">
            <a:extLst>
              <a:ext uri="{FF2B5EF4-FFF2-40B4-BE49-F238E27FC236}">
                <a16:creationId xmlns:a16="http://schemas.microsoft.com/office/drawing/2014/main" id="{2A770E3F-785F-4F9A-B122-30372C8215E8}"/>
              </a:ext>
            </a:extLst>
          </p:cNvPr>
          <p:cNvSpPr>
            <a:spLocks noGrp="1"/>
          </p:cNvSpPr>
          <p:nvPr>
            <p:ph type="pic" sz="quarter" idx="17" hasCustomPrompt="1"/>
          </p:nvPr>
        </p:nvSpPr>
        <p:spPr>
          <a:xfrm>
            <a:off x="4320073" y="354562"/>
            <a:ext cx="4475001" cy="5779395"/>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
        <p:nvSpPr>
          <p:cNvPr id="13" name="Picture Placeholder 10">
            <a:extLst>
              <a:ext uri="{FF2B5EF4-FFF2-40B4-BE49-F238E27FC236}">
                <a16:creationId xmlns:a16="http://schemas.microsoft.com/office/drawing/2014/main" id="{FBA14C37-1F0C-4596-945D-151576D099F4}"/>
              </a:ext>
            </a:extLst>
          </p:cNvPr>
          <p:cNvSpPr>
            <a:spLocks noGrp="1"/>
          </p:cNvSpPr>
          <p:nvPr>
            <p:ph type="pic" sz="quarter" idx="15" hasCustomPrompt="1"/>
          </p:nvPr>
        </p:nvSpPr>
        <p:spPr>
          <a:xfrm>
            <a:off x="9004041" y="354563"/>
            <a:ext cx="2468817" cy="3256384"/>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3038087"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1871871"/>
            <a:ext cx="3038087" cy="2318583"/>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6" y="1548958"/>
            <a:ext cx="3038086" cy="338554"/>
          </a:xfrm>
        </p:spPr>
        <p:txBody>
          <a:bodyPr/>
          <a:lstStyle>
            <a:lvl1pPr>
              <a:defRPr sz="1600" b="1">
                <a:solidFill>
                  <a:schemeClr val="tx1"/>
                </a:solidFill>
              </a:defRPr>
            </a:lvl1pPr>
            <a:lvl2pPr marL="0" indent="0">
              <a:buNone/>
              <a:defRPr/>
            </a:lvl2pPr>
          </a:lstStyle>
          <a:p>
            <a:pPr lvl="0"/>
            <a:r>
              <a:rPr lang="en-US" dirty="0"/>
              <a:t>Subtitle Two</a:t>
            </a:r>
          </a:p>
        </p:txBody>
      </p:sp>
      <p:sp>
        <p:nvSpPr>
          <p:cNvPr id="9" name="Text Placeholder 8">
            <a:extLst>
              <a:ext uri="{FF2B5EF4-FFF2-40B4-BE49-F238E27FC236}">
                <a16:creationId xmlns:a16="http://schemas.microsoft.com/office/drawing/2014/main" id="{0678929F-5456-4FF3-A74E-B96E22AFE9DA}"/>
              </a:ext>
            </a:extLst>
          </p:cNvPr>
          <p:cNvSpPr>
            <a:spLocks noGrp="1"/>
          </p:cNvSpPr>
          <p:nvPr>
            <p:ph type="body" sz="quarter" idx="18" hasCustomPrompt="1"/>
          </p:nvPr>
        </p:nvSpPr>
        <p:spPr>
          <a:xfrm>
            <a:off x="6652727" y="5094288"/>
            <a:ext cx="2640498" cy="797796"/>
          </a:xfrm>
          <a:solidFill>
            <a:schemeClr val="accent3"/>
          </a:solidFill>
        </p:spPr>
        <p:txBody>
          <a:bodyPr lIns="180000" tIns="151200" rIns="180000" bIns="151200"/>
          <a:lstStyle>
            <a:lvl1pPr>
              <a:defRPr>
                <a:solidFill>
                  <a:schemeClr val="bg1"/>
                </a:solidFill>
              </a:defRPr>
            </a:lvl1pPr>
            <a:lvl2pPr marL="0" indent="0">
              <a:buNone/>
              <a:defRPr/>
            </a:lvl2pPr>
          </a:lstStyle>
          <a:p>
            <a:pPr lvl="0"/>
            <a:r>
              <a:rPr lang="en-US" dirty="0"/>
              <a:t>Callout style. Delete if not required.</a:t>
            </a:r>
          </a:p>
        </p:txBody>
      </p:sp>
    </p:spTree>
    <p:extLst>
      <p:ext uri="{BB962C8B-B14F-4D97-AF65-F5344CB8AC3E}">
        <p14:creationId xmlns:p14="http://schemas.microsoft.com/office/powerpoint/2010/main" val="4170777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5153025" cy="1205458"/>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14" name="Text Placeholder 7">
            <a:extLst>
              <a:ext uri="{FF2B5EF4-FFF2-40B4-BE49-F238E27FC236}">
                <a16:creationId xmlns:a16="http://schemas.microsoft.com/office/drawing/2014/main" id="{2AD8EED9-3B51-4174-B0D5-59187A325747}"/>
              </a:ext>
            </a:extLst>
          </p:cNvPr>
          <p:cNvSpPr>
            <a:spLocks noGrp="1"/>
          </p:cNvSpPr>
          <p:nvPr>
            <p:ph type="body" sz="quarter" idx="17" hasCustomPrompt="1"/>
          </p:nvPr>
        </p:nvSpPr>
        <p:spPr>
          <a:xfrm>
            <a:off x="638175" y="3390320"/>
            <a:ext cx="5153025" cy="1205458"/>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EF801470-E781-4E37-A0BC-C645BCF93E93}"/>
              </a:ext>
            </a:extLst>
          </p:cNvPr>
          <p:cNvSpPr>
            <a:spLocks noGrp="1"/>
          </p:cNvSpPr>
          <p:nvPr>
            <p:ph type="body" sz="quarter" idx="18" hasCustomPrompt="1"/>
          </p:nvPr>
        </p:nvSpPr>
        <p:spPr>
          <a:xfrm>
            <a:off x="638176" y="3067819"/>
            <a:ext cx="3038086" cy="338554"/>
          </a:xfrm>
        </p:spPr>
        <p:txBody>
          <a:bodyPr/>
          <a:lstStyle>
            <a:lvl1pPr>
              <a:defRPr sz="1600" b="1">
                <a:solidFill>
                  <a:schemeClr val="tx1"/>
                </a:solidFill>
              </a:defRPr>
            </a:lvl1pPr>
            <a:lvl2pPr marL="0" indent="0">
              <a:buNone/>
              <a:defRPr/>
            </a:lvl2pPr>
          </a:lstStyle>
          <a:p>
            <a:pPr lvl="0"/>
            <a:r>
              <a:rPr lang="en-US" dirty="0"/>
              <a:t>Subtitle One</a:t>
            </a:r>
          </a:p>
        </p:txBody>
      </p:sp>
      <p:sp>
        <p:nvSpPr>
          <p:cNvPr id="16" name="Chart Placeholder 15">
            <a:extLst>
              <a:ext uri="{FF2B5EF4-FFF2-40B4-BE49-F238E27FC236}">
                <a16:creationId xmlns:a16="http://schemas.microsoft.com/office/drawing/2014/main" id="{1A3E3160-C356-4202-A47B-B857387BA80B}"/>
              </a:ext>
            </a:extLst>
          </p:cNvPr>
          <p:cNvSpPr>
            <a:spLocks noGrp="1"/>
          </p:cNvSpPr>
          <p:nvPr>
            <p:ph type="chart" sz="quarter" idx="19"/>
          </p:nvPr>
        </p:nvSpPr>
        <p:spPr>
          <a:xfrm>
            <a:off x="6238875" y="1548958"/>
            <a:ext cx="4895850" cy="4585142"/>
          </a:xfrm>
        </p:spPr>
        <p:txBody>
          <a:bodyPr/>
          <a:lstStyle/>
          <a:p>
            <a:r>
              <a:rPr lang="en-US"/>
              <a:t>Click icon to add chart</a:t>
            </a:r>
            <a:endParaRPr lang="en-NZ"/>
          </a:p>
        </p:txBody>
      </p:sp>
      <p:cxnSp>
        <p:nvCxnSpPr>
          <p:cNvPr id="17" name="Straight Connector 16">
            <a:extLst>
              <a:ext uri="{FF2B5EF4-FFF2-40B4-BE49-F238E27FC236}">
                <a16:creationId xmlns:a16="http://schemas.microsoft.com/office/drawing/2014/main" id="{96E793A3-C261-4C56-ADD9-37BCBE547099}"/>
              </a:ext>
            </a:extLst>
          </p:cNvPr>
          <p:cNvCxnSpPr/>
          <p:nvPr userDrawn="1"/>
        </p:nvCxnSpPr>
        <p:spPr>
          <a:xfrm>
            <a:off x="6096000" y="1628775"/>
            <a:ext cx="0" cy="4505183"/>
          </a:xfrm>
          <a:prstGeom prst="line">
            <a:avLst/>
          </a:prstGeom>
          <a:ln w="158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126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9" name="Table Placeholder 8">
            <a:extLst>
              <a:ext uri="{FF2B5EF4-FFF2-40B4-BE49-F238E27FC236}">
                <a16:creationId xmlns:a16="http://schemas.microsoft.com/office/drawing/2014/main" id="{A0E98651-59B3-466E-BD20-0CBB64157DB7}"/>
              </a:ext>
            </a:extLst>
          </p:cNvPr>
          <p:cNvSpPr>
            <a:spLocks noGrp="1"/>
          </p:cNvSpPr>
          <p:nvPr>
            <p:ph type="tbl" sz="quarter" idx="15"/>
          </p:nvPr>
        </p:nvSpPr>
        <p:spPr>
          <a:xfrm>
            <a:off x="719138" y="2105025"/>
            <a:ext cx="10729912" cy="1571625"/>
          </a:xfrm>
        </p:spPr>
        <p:txBody>
          <a:bodyPr/>
          <a:lstStyle/>
          <a:p>
            <a:r>
              <a:rPr lang="en-US"/>
              <a:t>Click icon to add table</a:t>
            </a:r>
            <a:endParaRPr lang="en-NZ"/>
          </a:p>
        </p:txBody>
      </p:sp>
    </p:spTree>
    <p:extLst>
      <p:ext uri="{BB962C8B-B14F-4D97-AF65-F5344CB8AC3E}">
        <p14:creationId xmlns:p14="http://schemas.microsoft.com/office/powerpoint/2010/main" val="330601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EEF1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1" y="5467350"/>
            <a:ext cx="2846723" cy="666608"/>
          </a:xfrm>
          <a:prstGeom prst="rect">
            <a:avLst/>
          </a:prstGeom>
        </p:spPr>
      </p:pic>
      <p:pic>
        <p:nvPicPr>
          <p:cNvPr id="13" name="Picture 12" descr="A close up of a logo&#10;&#10;Description automatically generated">
            <a:extLst>
              <a:ext uri="{FF2B5EF4-FFF2-40B4-BE49-F238E27FC236}">
                <a16:creationId xmlns:a16="http://schemas.microsoft.com/office/drawing/2014/main" id="{CE86F424-0271-4421-96CE-4EB2912C94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03659" y="4082790"/>
            <a:ext cx="2688341" cy="2775210"/>
          </a:xfrm>
          <a:prstGeom prst="rect">
            <a:avLst/>
          </a:prstGeom>
        </p:spPr>
      </p:pic>
      <p:pic>
        <p:nvPicPr>
          <p:cNvPr id="15" name="Picture 14">
            <a:extLst>
              <a:ext uri="{FF2B5EF4-FFF2-40B4-BE49-F238E27FC236}">
                <a16:creationId xmlns:a16="http://schemas.microsoft.com/office/drawing/2014/main" id="{8B992DBB-2C54-47EE-994B-788BE56E038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490839" y="2981704"/>
            <a:ext cx="1648971" cy="1694691"/>
          </a:xfrm>
          <a:prstGeom prst="rect">
            <a:avLst/>
          </a:prstGeom>
        </p:spPr>
      </p:pic>
      <p:sp>
        <p:nvSpPr>
          <p:cNvPr id="16" name="Text Placeholder 14">
            <a:extLst>
              <a:ext uri="{FF2B5EF4-FFF2-40B4-BE49-F238E27FC236}">
                <a16:creationId xmlns:a16="http://schemas.microsoft.com/office/drawing/2014/main" id="{8AA374A1-D3CF-4127-B5D0-6956CAA333F3}"/>
              </a:ext>
            </a:extLst>
          </p:cNvPr>
          <p:cNvSpPr>
            <a:spLocks noGrp="1"/>
          </p:cNvSpPr>
          <p:nvPr>
            <p:ph type="body" sz="quarter" idx="15" hasCustomPrompt="1"/>
          </p:nvPr>
        </p:nvSpPr>
        <p:spPr>
          <a:xfrm>
            <a:off x="638175" y="2953129"/>
            <a:ext cx="3438525" cy="246221"/>
          </a:xfrm>
        </p:spPr>
        <p:txBody>
          <a:bodyPr tIns="0" bIns="0"/>
          <a:lstStyle>
            <a:lvl1pPr>
              <a:defRPr sz="1600" b="1">
                <a:solidFill>
                  <a:schemeClr val="accent1"/>
                </a:solidFill>
              </a:defRPr>
            </a:lvl1pPr>
            <a:lvl2pPr marL="0" indent="0">
              <a:buNone/>
              <a:defRPr/>
            </a:lvl2pPr>
          </a:lstStyle>
          <a:p>
            <a:pPr lvl="0"/>
            <a:r>
              <a:rPr lang="en-US" dirty="0"/>
              <a:t>Placeholder title</a:t>
            </a:r>
          </a:p>
        </p:txBody>
      </p:sp>
      <p:sp>
        <p:nvSpPr>
          <p:cNvPr id="17" name="Text Placeholder 14">
            <a:extLst>
              <a:ext uri="{FF2B5EF4-FFF2-40B4-BE49-F238E27FC236}">
                <a16:creationId xmlns:a16="http://schemas.microsoft.com/office/drawing/2014/main" id="{2338A4B0-33D9-463C-A841-69E6B9676287}"/>
              </a:ext>
            </a:extLst>
          </p:cNvPr>
          <p:cNvSpPr>
            <a:spLocks noGrp="1"/>
          </p:cNvSpPr>
          <p:nvPr>
            <p:ph type="body" sz="quarter" idx="16" hasCustomPrompt="1"/>
          </p:nvPr>
        </p:nvSpPr>
        <p:spPr>
          <a:xfrm>
            <a:off x="638175" y="3438260"/>
            <a:ext cx="3438525" cy="246221"/>
          </a:xfrm>
        </p:spPr>
        <p:txBody>
          <a:bodyPr tIns="0" bIns="0"/>
          <a:lstStyle>
            <a:lvl1pPr>
              <a:defRPr sz="1600">
                <a:solidFill>
                  <a:schemeClr val="accent1"/>
                </a:solidFill>
              </a:defRPr>
            </a:lvl1pPr>
            <a:lvl2pPr marL="0" indent="0">
              <a:buNone/>
              <a:defRPr/>
            </a:lvl2pPr>
          </a:lstStyle>
          <a:p>
            <a:pPr lvl="0"/>
            <a:r>
              <a:rPr lang="en-US" dirty="0"/>
              <a:t>Position title</a:t>
            </a:r>
          </a:p>
        </p:txBody>
      </p:sp>
      <p:sp>
        <p:nvSpPr>
          <p:cNvPr id="18" name="Text Placeholder 14">
            <a:extLst>
              <a:ext uri="{FF2B5EF4-FFF2-40B4-BE49-F238E27FC236}">
                <a16:creationId xmlns:a16="http://schemas.microsoft.com/office/drawing/2014/main" id="{53EF4304-B1E5-4641-9775-2D18CEA19059}"/>
              </a:ext>
            </a:extLst>
          </p:cNvPr>
          <p:cNvSpPr>
            <a:spLocks noGrp="1"/>
          </p:cNvSpPr>
          <p:nvPr>
            <p:ph type="body" sz="quarter" idx="17" hasCustomPrompt="1"/>
          </p:nvPr>
        </p:nvSpPr>
        <p:spPr>
          <a:xfrm>
            <a:off x="638175" y="3192039"/>
            <a:ext cx="3438525" cy="246221"/>
          </a:xfrm>
        </p:spPr>
        <p:txBody>
          <a:bodyPr tIns="0" bIns="0"/>
          <a:lstStyle>
            <a:lvl1pPr>
              <a:defRPr sz="1600">
                <a:solidFill>
                  <a:schemeClr val="accent1"/>
                </a:solidFill>
              </a:defRPr>
            </a:lvl1pPr>
            <a:lvl2pPr marL="0" indent="0">
              <a:buNone/>
              <a:defRPr/>
            </a:lvl2pPr>
          </a:lstStyle>
          <a:p>
            <a:pPr lvl="0"/>
            <a:r>
              <a:rPr lang="en-US" dirty="0"/>
              <a:t>Staff name</a:t>
            </a:r>
          </a:p>
        </p:txBody>
      </p:sp>
      <p:sp>
        <p:nvSpPr>
          <p:cNvPr id="19" name="Text Placeholder 14">
            <a:extLst>
              <a:ext uri="{FF2B5EF4-FFF2-40B4-BE49-F238E27FC236}">
                <a16:creationId xmlns:a16="http://schemas.microsoft.com/office/drawing/2014/main" id="{00BA2DA8-27F3-4C48-ACFC-4EC68951593F}"/>
              </a:ext>
            </a:extLst>
          </p:cNvPr>
          <p:cNvSpPr>
            <a:spLocks noGrp="1"/>
          </p:cNvSpPr>
          <p:nvPr>
            <p:ph type="body" sz="quarter" idx="18" hasCustomPrompt="1"/>
          </p:nvPr>
        </p:nvSpPr>
        <p:spPr>
          <a:xfrm>
            <a:off x="638175" y="3677170"/>
            <a:ext cx="3438525" cy="246221"/>
          </a:xfrm>
        </p:spPr>
        <p:txBody>
          <a:bodyPr tIns="0" bIns="0"/>
          <a:lstStyle>
            <a:lvl1pPr>
              <a:defRPr sz="1600">
                <a:solidFill>
                  <a:schemeClr val="accent1"/>
                </a:solidFill>
              </a:defRPr>
            </a:lvl1pPr>
            <a:lvl2pPr marL="0" indent="0">
              <a:buNone/>
              <a:defRPr/>
            </a:lvl2pPr>
          </a:lstStyle>
          <a:p>
            <a:pPr lvl="0"/>
            <a:r>
              <a:rPr lang="en-US" dirty="0"/>
              <a:t>Staff.name@kaingaora.govt.nz</a:t>
            </a:r>
          </a:p>
        </p:txBody>
      </p:sp>
    </p:spTree>
    <p:extLst>
      <p:ext uri="{BB962C8B-B14F-4D97-AF65-F5344CB8AC3E}">
        <p14:creationId xmlns:p14="http://schemas.microsoft.com/office/powerpoint/2010/main" val="1572601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dy-2columns">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2D4A7A47-DF60-574C-BD5C-9B53A921AE01}"/>
              </a:ext>
            </a:extLst>
          </p:cNvPr>
          <p:cNvSpPr>
            <a:spLocks noGrp="1"/>
          </p:cNvSpPr>
          <p:nvPr>
            <p:ph type="sldNum" sz="quarter" idx="4"/>
          </p:nvPr>
        </p:nvSpPr>
        <p:spPr>
          <a:xfrm>
            <a:off x="11060600" y="6315711"/>
            <a:ext cx="608584" cy="366183"/>
          </a:xfrm>
          <a:prstGeom prst="rect">
            <a:avLst/>
          </a:prstGeom>
        </p:spPr>
        <p:txBody>
          <a:bodyPr vert="horz" lIns="0" tIns="0" rIns="0" bIns="0" rtlCol="0" anchor="ctr"/>
          <a:lstStyle>
            <a:lvl1pPr algn="r">
              <a:defRPr sz="1333" b="1">
                <a:solidFill>
                  <a:schemeClr val="tx2"/>
                </a:solidFill>
              </a:defRPr>
            </a:lvl1pPr>
          </a:lstStyle>
          <a:p>
            <a:fld id="{7E53D05E-D2F9-CE4F-9420-58E05F513DCE}" type="slidenum">
              <a:rPr lang="en-US" smtClean="0"/>
              <a:pPr/>
              <a:t>‹#›</a:t>
            </a:fld>
            <a:endParaRPr lang="en-US" dirty="0"/>
          </a:p>
        </p:txBody>
      </p:sp>
      <p:sp>
        <p:nvSpPr>
          <p:cNvPr id="13" name="Text Placeholder 12">
            <a:extLst>
              <a:ext uri="{FF2B5EF4-FFF2-40B4-BE49-F238E27FC236}">
                <a16:creationId xmlns:a16="http://schemas.microsoft.com/office/drawing/2014/main" id="{94BEC378-5059-D146-8598-F7ADCEEC41B8}"/>
              </a:ext>
            </a:extLst>
          </p:cNvPr>
          <p:cNvSpPr>
            <a:spLocks noGrp="1"/>
          </p:cNvSpPr>
          <p:nvPr>
            <p:ph type="body" sz="quarter" idx="10" hasCustomPrompt="1"/>
          </p:nvPr>
        </p:nvSpPr>
        <p:spPr>
          <a:xfrm>
            <a:off x="719667" y="309034"/>
            <a:ext cx="4944533" cy="141064"/>
          </a:xfrm>
          <a:prstGeom prst="rect">
            <a:avLst/>
          </a:prstGeom>
        </p:spPr>
        <p:txBody>
          <a:bodyPr lIns="0" tIns="0" rIns="0" bIns="0"/>
          <a:lstStyle>
            <a:lvl1pPr marL="0" indent="0">
              <a:lnSpc>
                <a:spcPts val="1067"/>
              </a:lnSpc>
              <a:spcBef>
                <a:spcPts val="0"/>
              </a:spcBef>
              <a:buNone/>
              <a:defRPr sz="1067" b="0">
                <a:solidFill>
                  <a:schemeClr val="tx1">
                    <a:alpha val="60000"/>
                  </a:schemeClr>
                </a:solidFill>
              </a:defRPr>
            </a:lvl1pPr>
          </a:lstStyle>
          <a:p>
            <a:pPr lvl="0"/>
            <a:r>
              <a:rPr lang="en-GB"/>
              <a:t>CLICK TO EDIT SECTION HEADER</a:t>
            </a:r>
            <a:endParaRPr lang="en-US"/>
          </a:p>
        </p:txBody>
      </p:sp>
      <p:sp>
        <p:nvSpPr>
          <p:cNvPr id="15" name="Text Placeholder 14">
            <a:extLst>
              <a:ext uri="{FF2B5EF4-FFF2-40B4-BE49-F238E27FC236}">
                <a16:creationId xmlns:a16="http://schemas.microsoft.com/office/drawing/2014/main" id="{C66DE796-8E8C-AE46-8755-0A701516E131}"/>
              </a:ext>
            </a:extLst>
          </p:cNvPr>
          <p:cNvSpPr>
            <a:spLocks noGrp="1"/>
          </p:cNvSpPr>
          <p:nvPr>
            <p:ph type="body" sz="quarter" idx="11" hasCustomPrompt="1"/>
          </p:nvPr>
        </p:nvSpPr>
        <p:spPr>
          <a:xfrm>
            <a:off x="719667" y="740834"/>
            <a:ext cx="10949517" cy="307777"/>
          </a:xfrm>
          <a:prstGeom prst="rect">
            <a:avLst/>
          </a:prstGeom>
        </p:spPr>
        <p:txBody>
          <a:bodyPr lIns="0" tIns="0" rIns="0" bIns="0"/>
          <a:lstStyle>
            <a:lvl1pPr marL="0" indent="0">
              <a:lnSpc>
                <a:spcPts val="2400"/>
              </a:lnSpc>
              <a:spcBef>
                <a:spcPts val="0"/>
              </a:spcBef>
              <a:buNone/>
              <a:defRPr sz="2133" b="1">
                <a:solidFill>
                  <a:schemeClr val="tx2"/>
                </a:solidFill>
              </a:defRPr>
            </a:lvl1pPr>
          </a:lstStyle>
          <a:p>
            <a:pPr lvl="0"/>
            <a:r>
              <a:rPr lang="en-GB"/>
              <a:t>Click to edit heading</a:t>
            </a:r>
            <a:endParaRPr lang="en-US"/>
          </a:p>
        </p:txBody>
      </p:sp>
      <p:sp>
        <p:nvSpPr>
          <p:cNvPr id="17" name="Text Placeholder 16">
            <a:extLst>
              <a:ext uri="{FF2B5EF4-FFF2-40B4-BE49-F238E27FC236}">
                <a16:creationId xmlns:a16="http://schemas.microsoft.com/office/drawing/2014/main" id="{02FE97E3-7C50-CF4A-8EC9-E523A3D585BC}"/>
              </a:ext>
            </a:extLst>
          </p:cNvPr>
          <p:cNvSpPr>
            <a:spLocks noGrp="1"/>
          </p:cNvSpPr>
          <p:nvPr>
            <p:ph type="body" sz="quarter" idx="12" hasCustomPrompt="1"/>
          </p:nvPr>
        </p:nvSpPr>
        <p:spPr>
          <a:xfrm>
            <a:off x="719667" y="2145793"/>
            <a:ext cx="4944533" cy="923330"/>
          </a:xfrm>
          <a:prstGeom prst="rect">
            <a:avLst/>
          </a:prstGeom>
        </p:spPr>
        <p:txBody>
          <a:bodyPr lIns="0" tIns="0" rIns="0" bIns="0"/>
          <a:lstStyle>
            <a:lvl1pPr marL="0" indent="0">
              <a:lnSpc>
                <a:spcPts val="2000"/>
              </a:lnSpc>
              <a:spcBef>
                <a:spcPts val="0"/>
              </a:spcBef>
              <a:spcAft>
                <a:spcPts val="800"/>
              </a:spcAft>
              <a:buNone/>
              <a:defRPr sz="1867">
                <a:solidFill>
                  <a:schemeClr val="tx1"/>
                </a:solidFill>
              </a:defRPr>
            </a:lvl1pPr>
            <a:lvl2pPr marL="191995" indent="-191995">
              <a:lnSpc>
                <a:spcPts val="2000"/>
              </a:lnSpc>
              <a:spcBef>
                <a:spcPts val="0"/>
              </a:spcBef>
              <a:spcAft>
                <a:spcPts val="400"/>
              </a:spcAft>
              <a:buClr>
                <a:schemeClr val="tx2"/>
              </a:buClr>
              <a:defRPr sz="1867"/>
            </a:lvl2pPr>
            <a:lvl3pPr marL="383990" indent="-191995">
              <a:lnSpc>
                <a:spcPts val="2000"/>
              </a:lnSpc>
              <a:spcBef>
                <a:spcPts val="0"/>
              </a:spcBef>
              <a:spcAft>
                <a:spcPts val="400"/>
              </a:spcAft>
              <a:buClr>
                <a:schemeClr val="tx1"/>
              </a:buClr>
              <a:buFont typeface="System Font Regular"/>
              <a:buChar char="-"/>
              <a:defRPr sz="1867">
                <a:solidFill>
                  <a:schemeClr val="tx1"/>
                </a:solidFill>
              </a:defRPr>
            </a:lvl3pPr>
            <a:lvl4pPr>
              <a:defRPr sz="2133">
                <a:solidFill>
                  <a:schemeClr val="tx1"/>
                </a:solidFill>
              </a:defRPr>
            </a:lvl4pPr>
            <a:lvl5pPr>
              <a:defRPr sz="2133">
                <a:solidFill>
                  <a:schemeClr val="tx1"/>
                </a:solidFill>
              </a:defRPr>
            </a:lvl5pPr>
          </a:lstStyle>
          <a:p>
            <a:pPr lvl="0"/>
            <a:r>
              <a:rPr lang="en-GB"/>
              <a:t>Body</a:t>
            </a:r>
          </a:p>
          <a:p>
            <a:pPr lvl="1"/>
            <a:r>
              <a:rPr lang="en-GB"/>
              <a:t>Bullet</a:t>
            </a:r>
          </a:p>
          <a:p>
            <a:pPr lvl="2"/>
            <a:r>
              <a:rPr lang="en-GB"/>
              <a:t>Sub-bullet</a:t>
            </a:r>
            <a:endParaRPr lang="en-US"/>
          </a:p>
        </p:txBody>
      </p:sp>
      <p:sp>
        <p:nvSpPr>
          <p:cNvPr id="19" name="Text Placeholder 18">
            <a:extLst>
              <a:ext uri="{FF2B5EF4-FFF2-40B4-BE49-F238E27FC236}">
                <a16:creationId xmlns:a16="http://schemas.microsoft.com/office/drawing/2014/main" id="{CB6F7ADA-88A2-F544-8270-2F6B237D2984}"/>
              </a:ext>
            </a:extLst>
          </p:cNvPr>
          <p:cNvSpPr>
            <a:spLocks noGrp="1"/>
          </p:cNvSpPr>
          <p:nvPr>
            <p:ph type="body" sz="quarter" idx="13" hasCustomPrompt="1"/>
          </p:nvPr>
        </p:nvSpPr>
        <p:spPr>
          <a:xfrm>
            <a:off x="719667" y="1653119"/>
            <a:ext cx="4944533" cy="269304"/>
          </a:xfrm>
          <a:prstGeom prst="rect">
            <a:avLst/>
          </a:prstGeom>
        </p:spPr>
        <p:txBody>
          <a:bodyPr lIns="0" tIns="0" rIns="0" bIns="0"/>
          <a:lstStyle>
            <a:lvl1pPr marL="0" indent="0">
              <a:lnSpc>
                <a:spcPts val="2133"/>
              </a:lnSpc>
              <a:spcBef>
                <a:spcPts val="0"/>
              </a:spcBef>
              <a:buNone/>
              <a:defRPr sz="1867">
                <a:solidFill>
                  <a:schemeClr val="tx2"/>
                </a:solidFill>
              </a:defRPr>
            </a:lvl1pPr>
          </a:lstStyle>
          <a:p>
            <a:pPr lvl="0"/>
            <a:r>
              <a:rPr lang="en-GB"/>
              <a:t>Subhead</a:t>
            </a:r>
            <a:endParaRPr lang="en-US"/>
          </a:p>
        </p:txBody>
      </p:sp>
    </p:spTree>
    <p:extLst>
      <p:ext uri="{BB962C8B-B14F-4D97-AF65-F5344CB8AC3E}">
        <p14:creationId xmlns:p14="http://schemas.microsoft.com/office/powerpoint/2010/main" val="214076580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9F12FA76-5C00-424F-A373-9B9CB634A5CF}"/>
              </a:ext>
            </a:extLst>
          </p:cNvPr>
          <p:cNvSpPr>
            <a:spLocks noGrp="1"/>
          </p:cNvSpPr>
          <p:nvPr>
            <p:ph type="sldNum" sz="quarter" idx="4"/>
          </p:nvPr>
        </p:nvSpPr>
        <p:spPr>
          <a:xfrm>
            <a:off x="11364892" y="6315711"/>
            <a:ext cx="608584" cy="366183"/>
          </a:xfrm>
          <a:prstGeom prst="rect">
            <a:avLst/>
          </a:prstGeom>
        </p:spPr>
        <p:txBody>
          <a:bodyPr vert="horz" lIns="0" tIns="0" rIns="0" bIns="0" rtlCol="0" anchor="ctr"/>
          <a:lstStyle>
            <a:lvl1pPr algn="r">
              <a:defRPr sz="1333" b="1">
                <a:solidFill>
                  <a:schemeClr val="tx2"/>
                </a:solidFill>
              </a:defRPr>
            </a:lvl1pPr>
          </a:lstStyle>
          <a:p>
            <a:fld id="{7E53D05E-D2F9-CE4F-9420-58E05F513DCE}" type="slidenum">
              <a:rPr lang="en-US" smtClean="0"/>
              <a:pPr/>
              <a:t>‹#›</a:t>
            </a:fld>
            <a:endParaRPr lang="en-US" dirty="0"/>
          </a:p>
        </p:txBody>
      </p:sp>
    </p:spTree>
    <p:extLst>
      <p:ext uri="{BB962C8B-B14F-4D97-AF65-F5344CB8AC3E}">
        <p14:creationId xmlns:p14="http://schemas.microsoft.com/office/powerpoint/2010/main" val="401604623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5153025"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9" name="Text Placeholder 7">
            <a:extLst>
              <a:ext uri="{FF2B5EF4-FFF2-40B4-BE49-F238E27FC236}">
                <a16:creationId xmlns:a16="http://schemas.microsoft.com/office/drawing/2014/main" id="{70E477F7-7578-49FE-A6C0-56656E13FA76}"/>
              </a:ext>
            </a:extLst>
          </p:cNvPr>
          <p:cNvSpPr>
            <a:spLocks noGrp="1"/>
          </p:cNvSpPr>
          <p:nvPr>
            <p:ph type="body" sz="quarter" idx="15" hasCustomPrompt="1"/>
          </p:nvPr>
        </p:nvSpPr>
        <p:spPr>
          <a:xfrm>
            <a:off x="6457950" y="2028825"/>
            <a:ext cx="5153025"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0" name="Text Placeholder 7">
            <a:extLst>
              <a:ext uri="{FF2B5EF4-FFF2-40B4-BE49-F238E27FC236}">
                <a16:creationId xmlns:a16="http://schemas.microsoft.com/office/drawing/2014/main" id="{607A2747-68B0-4BD5-AB71-C2C638F2CEE9}"/>
              </a:ext>
            </a:extLst>
          </p:cNvPr>
          <p:cNvSpPr>
            <a:spLocks noGrp="1"/>
          </p:cNvSpPr>
          <p:nvPr>
            <p:ph type="body" sz="quarter" idx="16" hasCustomPrompt="1"/>
          </p:nvPr>
        </p:nvSpPr>
        <p:spPr>
          <a:xfrm>
            <a:off x="6457950"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cxnSp>
        <p:nvCxnSpPr>
          <p:cNvPr id="12" name="Straight Connector 11">
            <a:extLst>
              <a:ext uri="{FF2B5EF4-FFF2-40B4-BE49-F238E27FC236}">
                <a16:creationId xmlns:a16="http://schemas.microsoft.com/office/drawing/2014/main" id="{72653166-5ED7-40CF-83A0-3D94F6C4EA97}"/>
              </a:ext>
            </a:extLst>
          </p:cNvPr>
          <p:cNvCxnSpPr/>
          <p:nvPr userDrawn="1"/>
        </p:nvCxnSpPr>
        <p:spPr>
          <a:xfrm>
            <a:off x="6096000" y="1628775"/>
            <a:ext cx="0" cy="4505183"/>
          </a:xfrm>
          <a:prstGeom prst="line">
            <a:avLst/>
          </a:prstGeom>
          <a:ln w="158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710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9182100" cy="1579920"/>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9182100" cy="400110"/>
          </a:xfrm>
        </p:spPr>
        <p:txBody>
          <a:bodyPr/>
          <a:lstStyle>
            <a:lvl1pPr>
              <a:defRPr sz="2000">
                <a:solidFill>
                  <a:schemeClr val="accent1"/>
                </a:solidFill>
              </a:defRPr>
            </a:lvl1pPr>
            <a:lvl2pPr marL="0" indent="0">
              <a:buNone/>
              <a:defRPr/>
            </a:lvl2pPr>
          </a:lstStyle>
          <a:p>
            <a:pPr lvl="0"/>
            <a:r>
              <a:rPr lang="en-US" dirty="0"/>
              <a:t>Subtitle One</a:t>
            </a:r>
          </a:p>
        </p:txBody>
      </p:sp>
    </p:spTree>
    <p:extLst>
      <p:ext uri="{BB962C8B-B14F-4D97-AF65-F5344CB8AC3E}">
        <p14:creationId xmlns:p14="http://schemas.microsoft.com/office/powerpoint/2010/main" val="2401851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5153025"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9" name="Text Placeholder 7">
            <a:extLst>
              <a:ext uri="{FF2B5EF4-FFF2-40B4-BE49-F238E27FC236}">
                <a16:creationId xmlns:a16="http://schemas.microsoft.com/office/drawing/2014/main" id="{70E477F7-7578-49FE-A6C0-56656E13FA76}"/>
              </a:ext>
            </a:extLst>
          </p:cNvPr>
          <p:cNvSpPr>
            <a:spLocks noGrp="1"/>
          </p:cNvSpPr>
          <p:nvPr>
            <p:ph type="body" sz="quarter" idx="15" hasCustomPrompt="1"/>
          </p:nvPr>
        </p:nvSpPr>
        <p:spPr>
          <a:xfrm>
            <a:off x="6457950" y="2028825"/>
            <a:ext cx="5153025"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0" name="Text Placeholder 7">
            <a:extLst>
              <a:ext uri="{FF2B5EF4-FFF2-40B4-BE49-F238E27FC236}">
                <a16:creationId xmlns:a16="http://schemas.microsoft.com/office/drawing/2014/main" id="{607A2747-68B0-4BD5-AB71-C2C638F2CEE9}"/>
              </a:ext>
            </a:extLst>
          </p:cNvPr>
          <p:cNvSpPr>
            <a:spLocks noGrp="1"/>
          </p:cNvSpPr>
          <p:nvPr>
            <p:ph type="body" sz="quarter" idx="16" hasCustomPrompt="1"/>
          </p:nvPr>
        </p:nvSpPr>
        <p:spPr>
          <a:xfrm>
            <a:off x="6457950"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cxnSp>
        <p:nvCxnSpPr>
          <p:cNvPr id="12" name="Straight Connector 11">
            <a:extLst>
              <a:ext uri="{FF2B5EF4-FFF2-40B4-BE49-F238E27FC236}">
                <a16:creationId xmlns:a16="http://schemas.microsoft.com/office/drawing/2014/main" id="{72653166-5ED7-40CF-83A0-3D94F6C4EA97}"/>
              </a:ext>
            </a:extLst>
          </p:cNvPr>
          <p:cNvCxnSpPr/>
          <p:nvPr userDrawn="1"/>
        </p:nvCxnSpPr>
        <p:spPr>
          <a:xfrm>
            <a:off x="6096000" y="1628775"/>
            <a:ext cx="0" cy="4505183"/>
          </a:xfrm>
          <a:prstGeom prst="line">
            <a:avLst/>
          </a:prstGeom>
          <a:ln w="158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88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Layout">
    <p:bg>
      <p:bgPr>
        <a:solidFill>
          <a:srgbClr val="EEF1C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4305300" y="1"/>
            <a:ext cx="7886700" cy="6858000"/>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602"/>
            <a:ext cx="3438525" cy="443198"/>
          </a:xfrm>
        </p:spPr>
        <p:txBody>
          <a:bodyPr tIns="0" bIns="0" anchor="b"/>
          <a:lstStyle>
            <a:lvl1pPr>
              <a:defRPr sz="3200"/>
            </a:lvl1pPr>
          </a:lstStyle>
          <a:p>
            <a:r>
              <a:rPr lang="en-US" dirty="0"/>
              <a:t>Placeholder title</a:t>
            </a:r>
            <a:endParaRPr lang="en-NZ" dirty="0"/>
          </a:p>
        </p:txBody>
      </p:sp>
      <p:pic>
        <p:nvPicPr>
          <p:cNvPr id="13" name="Picture 12">
            <a:extLst>
              <a:ext uri="{FF2B5EF4-FFF2-40B4-BE49-F238E27FC236}">
                <a16:creationId xmlns:a16="http://schemas.microsoft.com/office/drawing/2014/main" id="{91762078-6EBB-4E46-8177-DA68436B6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158" y="5463539"/>
            <a:ext cx="2863602" cy="670561"/>
          </a:xfrm>
          <a:prstGeom prst="rect">
            <a:avLst/>
          </a:prstGeom>
        </p:spPr>
      </p:pic>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2705100"/>
            <a:ext cx="3438525" cy="923330"/>
          </a:xfrm>
        </p:spPr>
        <p:txBody>
          <a:bodyPr tIns="0" bIns="0"/>
          <a:lstStyle>
            <a:lvl1pPr>
              <a:defRPr sz="3000">
                <a:solidFill>
                  <a:schemeClr val="accent1"/>
                </a:solidFill>
              </a:defRPr>
            </a:lvl1pPr>
            <a:lvl2pPr marL="0" indent="0">
              <a:buNone/>
              <a:defRPr/>
            </a:lvl2pPr>
          </a:lstStyle>
          <a:p>
            <a:pPr lvl="0"/>
            <a:r>
              <a:rPr lang="en-US" dirty="0"/>
              <a:t>Subtitle placeholder second line</a:t>
            </a:r>
          </a:p>
        </p:txBody>
      </p:sp>
      <p:sp>
        <p:nvSpPr>
          <p:cNvPr id="16" name="Text Placeholder 14">
            <a:extLst>
              <a:ext uri="{FF2B5EF4-FFF2-40B4-BE49-F238E27FC236}">
                <a16:creationId xmlns:a16="http://schemas.microsoft.com/office/drawing/2014/main" id="{A3A60D4F-8A37-4EA9-A91F-DD66389E7958}"/>
              </a:ext>
            </a:extLst>
          </p:cNvPr>
          <p:cNvSpPr>
            <a:spLocks noGrp="1"/>
          </p:cNvSpPr>
          <p:nvPr>
            <p:ph type="body" sz="quarter" idx="15" hasCustomPrompt="1"/>
          </p:nvPr>
        </p:nvSpPr>
        <p:spPr>
          <a:xfrm>
            <a:off x="638175" y="3883620"/>
            <a:ext cx="3438525" cy="246221"/>
          </a:xfrm>
        </p:spPr>
        <p:txBody>
          <a:bodyPr tIns="0" bIns="0"/>
          <a:lstStyle>
            <a:lvl1pPr>
              <a:defRPr sz="1600">
                <a:solidFill>
                  <a:schemeClr val="accent1"/>
                </a:solidFill>
              </a:defRPr>
            </a:lvl1pPr>
            <a:lvl2pPr marL="0" indent="0">
              <a:buNone/>
              <a:defRPr/>
            </a:lvl2pPr>
          </a:lstStyle>
          <a:p>
            <a:pPr lvl="0"/>
            <a:r>
              <a:rPr lang="en-US" dirty="0"/>
              <a:t>Staff name</a:t>
            </a:r>
          </a:p>
        </p:txBody>
      </p:sp>
      <p:sp>
        <p:nvSpPr>
          <p:cNvPr id="17" name="Text Placeholder 14">
            <a:extLst>
              <a:ext uri="{FF2B5EF4-FFF2-40B4-BE49-F238E27FC236}">
                <a16:creationId xmlns:a16="http://schemas.microsoft.com/office/drawing/2014/main" id="{6DE47D7B-C754-473F-9CD3-144406ECA8CA}"/>
              </a:ext>
            </a:extLst>
          </p:cNvPr>
          <p:cNvSpPr>
            <a:spLocks noGrp="1"/>
          </p:cNvSpPr>
          <p:nvPr>
            <p:ph type="body" sz="quarter" idx="16" hasCustomPrompt="1"/>
          </p:nvPr>
        </p:nvSpPr>
        <p:spPr>
          <a:xfrm>
            <a:off x="638175" y="4134068"/>
            <a:ext cx="3438525" cy="246221"/>
          </a:xfrm>
        </p:spPr>
        <p:txBody>
          <a:bodyPr tIns="0" bIns="0"/>
          <a:lstStyle>
            <a:lvl1pPr>
              <a:defRPr sz="1600">
                <a:solidFill>
                  <a:schemeClr val="accent1"/>
                </a:solidFill>
              </a:defRPr>
            </a:lvl1pPr>
            <a:lvl2pPr marL="0" indent="0">
              <a:buNone/>
              <a:defRPr/>
            </a:lvl2pPr>
          </a:lstStyle>
          <a:p>
            <a:pPr lvl="0"/>
            <a:r>
              <a:rPr lang="en-US" dirty="0"/>
              <a:t>Position title</a:t>
            </a:r>
          </a:p>
        </p:txBody>
      </p:sp>
      <p:sp>
        <p:nvSpPr>
          <p:cNvPr id="18" name="Text Placeholder 14">
            <a:extLst>
              <a:ext uri="{FF2B5EF4-FFF2-40B4-BE49-F238E27FC236}">
                <a16:creationId xmlns:a16="http://schemas.microsoft.com/office/drawing/2014/main" id="{EC5A46C8-13E2-47CD-9D8E-AAA6EEDB6A0F}"/>
              </a:ext>
            </a:extLst>
          </p:cNvPr>
          <p:cNvSpPr>
            <a:spLocks noGrp="1"/>
          </p:cNvSpPr>
          <p:nvPr>
            <p:ph type="body" sz="quarter" idx="17" hasCustomPrompt="1"/>
          </p:nvPr>
        </p:nvSpPr>
        <p:spPr>
          <a:xfrm>
            <a:off x="638175" y="702389"/>
            <a:ext cx="3438525" cy="184666"/>
          </a:xfrm>
        </p:spPr>
        <p:txBody>
          <a:bodyPr tIns="0" bIns="0"/>
          <a:lstStyle>
            <a:lvl1pPr>
              <a:defRPr sz="1200" b="1">
                <a:solidFill>
                  <a:schemeClr val="accent1"/>
                </a:solidFill>
              </a:defRPr>
            </a:lvl1pPr>
            <a:lvl2pPr marL="0" indent="0">
              <a:buNone/>
              <a:defRPr/>
            </a:lvl2pPr>
          </a:lstStyle>
          <a:p>
            <a:pPr lvl="0"/>
            <a:r>
              <a:rPr lang="en-US" dirty="0"/>
              <a:t>00-00-2019</a:t>
            </a:r>
          </a:p>
        </p:txBody>
      </p:sp>
      <p:pic>
        <p:nvPicPr>
          <p:cNvPr id="22" name="Picture 21" descr="A picture containing man&#10;&#10;Description automatically generated">
            <a:extLst>
              <a:ext uri="{FF2B5EF4-FFF2-40B4-BE49-F238E27FC236}">
                <a16:creationId xmlns:a16="http://schemas.microsoft.com/office/drawing/2014/main" id="{C9FA0CCB-9B18-4EEE-B9AF-FD97A6F735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5300" y="2325242"/>
            <a:ext cx="618745" cy="626365"/>
          </a:xfrm>
          <a:prstGeom prst="rect">
            <a:avLst/>
          </a:prstGeom>
        </p:spPr>
      </p:pic>
      <p:pic>
        <p:nvPicPr>
          <p:cNvPr id="24" name="Picture 23" descr="A picture containing object&#10;&#10;Description automatically generated">
            <a:extLst>
              <a:ext uri="{FF2B5EF4-FFF2-40B4-BE49-F238E27FC236}">
                <a16:creationId xmlns:a16="http://schemas.microsoft.com/office/drawing/2014/main" id="{1FA43A89-55A6-40BF-8043-ED08622252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67540" y="5463539"/>
            <a:ext cx="2124460" cy="1399035"/>
          </a:xfrm>
          <a:prstGeom prst="rect">
            <a:avLst/>
          </a:prstGeom>
        </p:spPr>
      </p:pic>
    </p:spTree>
    <p:extLst>
      <p:ext uri="{BB962C8B-B14F-4D97-AF65-F5344CB8AC3E}">
        <p14:creationId xmlns:p14="http://schemas.microsoft.com/office/powerpoint/2010/main" val="3074025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4305300" y="368299"/>
            <a:ext cx="7531100" cy="5765801"/>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309"/>
            <a:ext cx="3438525" cy="415498"/>
          </a:xfrm>
        </p:spPr>
        <p:txBody>
          <a:bodyPr tIns="0" bIns="0" anchor="t"/>
          <a:lstStyle>
            <a:lvl1pPr>
              <a:defRPr sz="3000" b="0">
                <a:solidFill>
                  <a:schemeClr val="bg1"/>
                </a:solidFill>
              </a:defRPr>
            </a:lvl1pPr>
          </a:lstStyle>
          <a:p>
            <a:r>
              <a:rPr lang="en-US" dirty="0"/>
              <a:t>Divider title</a:t>
            </a:r>
            <a:endParaRPr lang="en-NZ" dirty="0"/>
          </a:p>
        </p:txBody>
      </p:sp>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3353187"/>
            <a:ext cx="3438525" cy="246221"/>
          </a:xfrm>
        </p:spPr>
        <p:txBody>
          <a:bodyPr tIns="0" bIns="0"/>
          <a:lstStyle>
            <a:lvl1pPr>
              <a:defRPr sz="1600">
                <a:solidFill>
                  <a:schemeClr val="bg1"/>
                </a:solidFill>
              </a:defRPr>
            </a:lvl1pPr>
            <a:lvl2pPr marL="0" indent="0">
              <a:buNone/>
              <a:defRPr/>
            </a:lvl2pPr>
          </a:lstStyle>
          <a:p>
            <a:pPr lvl="0"/>
            <a:r>
              <a:rPr lang="en-US" dirty="0"/>
              <a:t>Divider supporting copy</a:t>
            </a:r>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9" name="Picture 8" descr="A picture containing clipart&#10;&#10;Description automatically generated">
            <a:extLst>
              <a:ext uri="{FF2B5EF4-FFF2-40B4-BE49-F238E27FC236}">
                <a16:creationId xmlns:a16="http://schemas.microsoft.com/office/drawing/2014/main" id="{83344734-4012-4C00-BFB5-E55B2A71E39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19142" y="5628131"/>
            <a:ext cx="2159512" cy="505969"/>
          </a:xfrm>
          <a:prstGeom prst="rect">
            <a:avLst/>
          </a:prstGeom>
        </p:spPr>
      </p:pic>
    </p:spTree>
    <p:extLst>
      <p:ext uri="{BB962C8B-B14F-4D97-AF65-F5344CB8AC3E}">
        <p14:creationId xmlns:p14="http://schemas.microsoft.com/office/powerpoint/2010/main" val="2585671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Layout 2">
    <p:bg>
      <p:bgPr>
        <a:solidFill>
          <a:srgbClr val="ECECE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4305300" y="368299"/>
            <a:ext cx="7531100" cy="5765801"/>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309"/>
            <a:ext cx="3438525" cy="415498"/>
          </a:xfrm>
        </p:spPr>
        <p:txBody>
          <a:bodyPr tIns="0" bIns="0" anchor="t"/>
          <a:lstStyle>
            <a:lvl1pPr>
              <a:defRPr sz="3000" b="0">
                <a:solidFill>
                  <a:schemeClr val="accent1"/>
                </a:solidFill>
              </a:defRPr>
            </a:lvl1pPr>
          </a:lstStyle>
          <a:p>
            <a:r>
              <a:rPr lang="en-US" dirty="0"/>
              <a:t>Divider title</a:t>
            </a:r>
            <a:endParaRPr lang="en-NZ" dirty="0"/>
          </a:p>
        </p:txBody>
      </p:sp>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3353187"/>
            <a:ext cx="3438525" cy="246221"/>
          </a:xfrm>
        </p:spPr>
        <p:txBody>
          <a:bodyPr tIns="0" bIns="0"/>
          <a:lstStyle>
            <a:lvl1pPr>
              <a:defRPr sz="1600">
                <a:solidFill>
                  <a:schemeClr val="accent1"/>
                </a:solidFill>
              </a:defRPr>
            </a:lvl1pPr>
            <a:lvl2pPr marL="0" indent="0">
              <a:buNone/>
              <a:defRPr/>
            </a:lvl2pPr>
          </a:lstStyle>
          <a:p>
            <a:pPr lvl="0"/>
            <a:r>
              <a:rPr lang="en-US" dirty="0"/>
              <a:t>Divider supporting copy</a:t>
            </a:r>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Tree>
    <p:extLst>
      <p:ext uri="{BB962C8B-B14F-4D97-AF65-F5344CB8AC3E}">
        <p14:creationId xmlns:p14="http://schemas.microsoft.com/office/powerpoint/2010/main" val="2906453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Layout 3">
    <p:bg>
      <p:bgPr>
        <a:solidFill>
          <a:srgbClr val="ECF1BF"/>
        </a:solidFill>
        <a:effectLst/>
      </p:bgPr>
    </p:bg>
    <p:spTree>
      <p:nvGrpSpPr>
        <p:cNvPr id="1" name=""/>
        <p:cNvGrpSpPr/>
        <p:nvPr/>
      </p:nvGrpSpPr>
      <p:grpSpPr>
        <a:xfrm>
          <a:off x="0" y="0"/>
          <a:ext cx="0" cy="0"/>
          <a:chOff x="0" y="0"/>
          <a:chExt cx="0" cy="0"/>
        </a:xfrm>
      </p:grpSpPr>
      <p:pic>
        <p:nvPicPr>
          <p:cNvPr id="6" name="Picture 5" descr="A picture containing building, outdoor, tree&#10;&#10;Description automatically generated">
            <a:extLst>
              <a:ext uri="{FF2B5EF4-FFF2-40B4-BE49-F238E27FC236}">
                <a16:creationId xmlns:a16="http://schemas.microsoft.com/office/drawing/2014/main" id="{989D2348-A0FB-4395-AE84-66D86A0EA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0214" y="356462"/>
            <a:ext cx="7528575" cy="5777496"/>
          </a:xfrm>
          <a:prstGeom prst="rect">
            <a:avLst/>
          </a:prstGeom>
        </p:spPr>
      </p:pic>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9626600" y="1"/>
            <a:ext cx="2565400" cy="3860800"/>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309"/>
            <a:ext cx="3438525" cy="415498"/>
          </a:xfrm>
        </p:spPr>
        <p:txBody>
          <a:bodyPr tIns="0" bIns="0" anchor="t"/>
          <a:lstStyle>
            <a:lvl1pPr>
              <a:defRPr sz="3000" b="0">
                <a:solidFill>
                  <a:schemeClr val="accent1"/>
                </a:solidFill>
              </a:defRPr>
            </a:lvl1pPr>
          </a:lstStyle>
          <a:p>
            <a:r>
              <a:rPr lang="en-US" dirty="0"/>
              <a:t>Divider title</a:t>
            </a:r>
            <a:endParaRPr lang="en-NZ" dirty="0"/>
          </a:p>
        </p:txBody>
      </p:sp>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3353187"/>
            <a:ext cx="3438525" cy="246221"/>
          </a:xfrm>
        </p:spPr>
        <p:txBody>
          <a:bodyPr tIns="0" bIns="0"/>
          <a:lstStyle>
            <a:lvl1pPr>
              <a:defRPr sz="1600">
                <a:solidFill>
                  <a:schemeClr val="accent1"/>
                </a:solidFill>
              </a:defRPr>
            </a:lvl1pPr>
            <a:lvl2pPr marL="0" indent="0">
              <a:buNone/>
              <a:defRPr/>
            </a:lvl2pPr>
          </a:lstStyle>
          <a:p>
            <a:pPr lvl="0"/>
            <a:r>
              <a:rPr lang="en-US" dirty="0"/>
              <a:t>Divider supporting copy</a:t>
            </a:r>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10" name="Picture Placeholder 10">
            <a:extLst>
              <a:ext uri="{FF2B5EF4-FFF2-40B4-BE49-F238E27FC236}">
                <a16:creationId xmlns:a16="http://schemas.microsoft.com/office/drawing/2014/main" id="{D20FCBC7-6678-45C8-9F9C-1B3C107CE9FB}"/>
              </a:ext>
            </a:extLst>
          </p:cNvPr>
          <p:cNvSpPr>
            <a:spLocks noGrp="1"/>
          </p:cNvSpPr>
          <p:nvPr>
            <p:ph type="pic" sz="quarter" idx="21" hasCustomPrompt="1"/>
          </p:nvPr>
        </p:nvSpPr>
        <p:spPr>
          <a:xfrm>
            <a:off x="3775074" y="2274309"/>
            <a:ext cx="3679825" cy="2818392"/>
          </a:xfrm>
          <a:solidFill>
            <a:schemeClr val="tx2"/>
          </a:solidFill>
        </p:spPr>
        <p:txBody>
          <a:bodyPr>
            <a:noAutofit/>
          </a:bodyPr>
          <a:lstStyle>
            <a:lvl1pPr>
              <a:defRPr>
                <a:solidFill>
                  <a:schemeClr val="bg1"/>
                </a:solidFill>
              </a:defRPr>
            </a:lvl1pPr>
          </a:lstStyle>
          <a:p>
            <a:r>
              <a:rPr lang="en-NZ" dirty="0"/>
              <a:t>Click icon to insert image</a:t>
            </a:r>
          </a:p>
        </p:txBody>
      </p:sp>
    </p:spTree>
    <p:extLst>
      <p:ext uri="{BB962C8B-B14F-4D97-AF65-F5344CB8AC3E}">
        <p14:creationId xmlns:p14="http://schemas.microsoft.com/office/powerpoint/2010/main" val="2078987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 Layout">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3D44E83-2A1E-43E0-9E41-AB4E2B9971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3659" y="4082790"/>
            <a:ext cx="2688341" cy="2775210"/>
          </a:xfrm>
          <a:prstGeom prst="rect">
            <a:avLst/>
          </a:prstGeom>
        </p:spPr>
      </p:pic>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2645043" y="2634353"/>
            <a:ext cx="6901915" cy="387798"/>
          </a:xfrm>
        </p:spPr>
        <p:txBody>
          <a:bodyPr tIns="0" bIns="0" anchor="t"/>
          <a:lstStyle>
            <a:lvl1pPr algn="ctr">
              <a:defRPr sz="2800" b="0">
                <a:solidFill>
                  <a:schemeClr val="tx1"/>
                </a:solidFill>
              </a:defRPr>
            </a:lvl1pPr>
          </a:lstStyle>
          <a:p>
            <a:r>
              <a:rPr lang="en-US" dirty="0"/>
              <a:t>Feature message style</a:t>
            </a:r>
            <a:endParaRPr lang="en-NZ" dirty="0"/>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pic>
        <p:nvPicPr>
          <p:cNvPr id="10" name="Picture 9" descr="A close up of a sign&#10;&#10;Description automatically generated">
            <a:extLst>
              <a:ext uri="{FF2B5EF4-FFF2-40B4-BE49-F238E27FC236}">
                <a16:creationId xmlns:a16="http://schemas.microsoft.com/office/drawing/2014/main" id="{DED93EF8-2A82-42F6-93DB-DD81E14A37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40729" y="1885815"/>
            <a:ext cx="510541" cy="505969"/>
          </a:xfrm>
          <a:prstGeom prst="rect">
            <a:avLst/>
          </a:prstGeom>
        </p:spPr>
      </p:pic>
    </p:spTree>
    <p:extLst>
      <p:ext uri="{BB962C8B-B14F-4D97-AF65-F5344CB8AC3E}">
        <p14:creationId xmlns:p14="http://schemas.microsoft.com/office/powerpoint/2010/main" val="4226800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ature Layout 2">
    <p:bg>
      <p:bgPr>
        <a:solidFill>
          <a:srgbClr val="ECF1B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44E83-2A1E-43E0-9E41-AB4E2B9971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03659" y="4082790"/>
            <a:ext cx="2688341" cy="2775209"/>
          </a:xfrm>
          <a:prstGeom prst="rect">
            <a:avLst/>
          </a:prstGeom>
        </p:spPr>
      </p:pic>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2645043" y="2634353"/>
            <a:ext cx="6901915" cy="387798"/>
          </a:xfrm>
        </p:spPr>
        <p:txBody>
          <a:bodyPr tIns="0" bIns="0" anchor="t"/>
          <a:lstStyle>
            <a:lvl1pPr algn="ctr">
              <a:defRPr sz="2800" b="0">
                <a:solidFill>
                  <a:schemeClr val="accent1"/>
                </a:solidFill>
              </a:defRPr>
            </a:lvl1pPr>
          </a:lstStyle>
          <a:p>
            <a:r>
              <a:rPr lang="en-US" dirty="0"/>
              <a:t>Feature message style</a:t>
            </a:r>
            <a:endParaRPr lang="en-NZ" dirty="0"/>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pic>
        <p:nvPicPr>
          <p:cNvPr id="10" name="Picture 9">
            <a:extLst>
              <a:ext uri="{FF2B5EF4-FFF2-40B4-BE49-F238E27FC236}">
                <a16:creationId xmlns:a16="http://schemas.microsoft.com/office/drawing/2014/main" id="{DED93EF8-2A82-42F6-93DB-DD81E14A379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0729" y="1885815"/>
            <a:ext cx="510541" cy="505969"/>
          </a:xfrm>
          <a:prstGeom prst="rect">
            <a:avLst/>
          </a:prstGeom>
        </p:spPr>
      </p:pic>
    </p:spTree>
    <p:extLst>
      <p:ext uri="{BB962C8B-B14F-4D97-AF65-F5344CB8AC3E}">
        <p14:creationId xmlns:p14="http://schemas.microsoft.com/office/powerpoint/2010/main" val="3056003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Fea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3193159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Featur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487438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ayout">
    <p:bg>
      <p:bgPr>
        <a:solidFill>
          <a:srgbClr val="EEF1C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4305300" y="1"/>
            <a:ext cx="7886700" cy="6858000"/>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602"/>
            <a:ext cx="3438525" cy="443198"/>
          </a:xfrm>
        </p:spPr>
        <p:txBody>
          <a:bodyPr tIns="0" bIns="0" anchor="b"/>
          <a:lstStyle>
            <a:lvl1pPr>
              <a:defRPr sz="3200"/>
            </a:lvl1pPr>
          </a:lstStyle>
          <a:p>
            <a:r>
              <a:rPr lang="en-US" dirty="0"/>
              <a:t>Placeholder title</a:t>
            </a:r>
            <a:endParaRPr lang="en-NZ" dirty="0"/>
          </a:p>
        </p:txBody>
      </p:sp>
      <p:pic>
        <p:nvPicPr>
          <p:cNvPr id="13" name="Picture 12">
            <a:extLst>
              <a:ext uri="{FF2B5EF4-FFF2-40B4-BE49-F238E27FC236}">
                <a16:creationId xmlns:a16="http://schemas.microsoft.com/office/drawing/2014/main" id="{91762078-6EBB-4E46-8177-DA68436B61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1158" y="5463539"/>
            <a:ext cx="2863602" cy="670561"/>
          </a:xfrm>
          <a:prstGeom prst="rect">
            <a:avLst/>
          </a:prstGeom>
        </p:spPr>
      </p:pic>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2705100"/>
            <a:ext cx="3438525" cy="923330"/>
          </a:xfrm>
        </p:spPr>
        <p:txBody>
          <a:bodyPr tIns="0" bIns="0"/>
          <a:lstStyle>
            <a:lvl1pPr>
              <a:defRPr sz="3000">
                <a:solidFill>
                  <a:schemeClr val="accent1"/>
                </a:solidFill>
              </a:defRPr>
            </a:lvl1pPr>
            <a:lvl2pPr marL="0" indent="0">
              <a:buNone/>
              <a:defRPr/>
            </a:lvl2pPr>
          </a:lstStyle>
          <a:p>
            <a:pPr lvl="0"/>
            <a:r>
              <a:rPr lang="en-US" dirty="0"/>
              <a:t>Subtitle placeholder second line</a:t>
            </a:r>
          </a:p>
        </p:txBody>
      </p:sp>
      <p:sp>
        <p:nvSpPr>
          <p:cNvPr id="16" name="Text Placeholder 14">
            <a:extLst>
              <a:ext uri="{FF2B5EF4-FFF2-40B4-BE49-F238E27FC236}">
                <a16:creationId xmlns:a16="http://schemas.microsoft.com/office/drawing/2014/main" id="{A3A60D4F-8A37-4EA9-A91F-DD66389E7958}"/>
              </a:ext>
            </a:extLst>
          </p:cNvPr>
          <p:cNvSpPr>
            <a:spLocks noGrp="1"/>
          </p:cNvSpPr>
          <p:nvPr>
            <p:ph type="body" sz="quarter" idx="15" hasCustomPrompt="1"/>
          </p:nvPr>
        </p:nvSpPr>
        <p:spPr>
          <a:xfrm>
            <a:off x="638175" y="3883620"/>
            <a:ext cx="3438525" cy="246221"/>
          </a:xfrm>
        </p:spPr>
        <p:txBody>
          <a:bodyPr tIns="0" bIns="0"/>
          <a:lstStyle>
            <a:lvl1pPr>
              <a:defRPr sz="1600">
                <a:solidFill>
                  <a:schemeClr val="accent1"/>
                </a:solidFill>
              </a:defRPr>
            </a:lvl1pPr>
            <a:lvl2pPr marL="0" indent="0">
              <a:buNone/>
              <a:defRPr/>
            </a:lvl2pPr>
          </a:lstStyle>
          <a:p>
            <a:pPr lvl="0"/>
            <a:r>
              <a:rPr lang="en-US" dirty="0"/>
              <a:t>Staff name</a:t>
            </a:r>
          </a:p>
        </p:txBody>
      </p:sp>
      <p:sp>
        <p:nvSpPr>
          <p:cNvPr id="17" name="Text Placeholder 14">
            <a:extLst>
              <a:ext uri="{FF2B5EF4-FFF2-40B4-BE49-F238E27FC236}">
                <a16:creationId xmlns:a16="http://schemas.microsoft.com/office/drawing/2014/main" id="{6DE47D7B-C754-473F-9CD3-144406ECA8CA}"/>
              </a:ext>
            </a:extLst>
          </p:cNvPr>
          <p:cNvSpPr>
            <a:spLocks noGrp="1"/>
          </p:cNvSpPr>
          <p:nvPr>
            <p:ph type="body" sz="quarter" idx="16" hasCustomPrompt="1"/>
          </p:nvPr>
        </p:nvSpPr>
        <p:spPr>
          <a:xfrm>
            <a:off x="638175" y="4134068"/>
            <a:ext cx="3438525" cy="246221"/>
          </a:xfrm>
        </p:spPr>
        <p:txBody>
          <a:bodyPr tIns="0" bIns="0"/>
          <a:lstStyle>
            <a:lvl1pPr>
              <a:defRPr sz="1600">
                <a:solidFill>
                  <a:schemeClr val="accent1"/>
                </a:solidFill>
              </a:defRPr>
            </a:lvl1pPr>
            <a:lvl2pPr marL="0" indent="0">
              <a:buNone/>
              <a:defRPr/>
            </a:lvl2pPr>
          </a:lstStyle>
          <a:p>
            <a:pPr lvl="0"/>
            <a:r>
              <a:rPr lang="en-US" dirty="0"/>
              <a:t>Position title</a:t>
            </a:r>
          </a:p>
        </p:txBody>
      </p:sp>
      <p:sp>
        <p:nvSpPr>
          <p:cNvPr id="18" name="Text Placeholder 14">
            <a:extLst>
              <a:ext uri="{FF2B5EF4-FFF2-40B4-BE49-F238E27FC236}">
                <a16:creationId xmlns:a16="http://schemas.microsoft.com/office/drawing/2014/main" id="{EC5A46C8-13E2-47CD-9D8E-AAA6EEDB6A0F}"/>
              </a:ext>
            </a:extLst>
          </p:cNvPr>
          <p:cNvSpPr>
            <a:spLocks noGrp="1"/>
          </p:cNvSpPr>
          <p:nvPr>
            <p:ph type="body" sz="quarter" idx="17" hasCustomPrompt="1"/>
          </p:nvPr>
        </p:nvSpPr>
        <p:spPr>
          <a:xfrm>
            <a:off x="638175" y="702389"/>
            <a:ext cx="3438525" cy="184666"/>
          </a:xfrm>
        </p:spPr>
        <p:txBody>
          <a:bodyPr tIns="0" bIns="0"/>
          <a:lstStyle>
            <a:lvl1pPr>
              <a:defRPr sz="1200" b="1">
                <a:solidFill>
                  <a:schemeClr val="accent1"/>
                </a:solidFill>
              </a:defRPr>
            </a:lvl1pPr>
            <a:lvl2pPr marL="0" indent="0">
              <a:buNone/>
              <a:defRPr/>
            </a:lvl2pPr>
          </a:lstStyle>
          <a:p>
            <a:pPr lvl="0"/>
            <a:r>
              <a:rPr lang="en-US" dirty="0"/>
              <a:t>00-00-2019</a:t>
            </a:r>
          </a:p>
        </p:txBody>
      </p:sp>
      <p:pic>
        <p:nvPicPr>
          <p:cNvPr id="22" name="Picture 21" descr="A picture containing man&#10;&#10;Description automatically generated">
            <a:extLst>
              <a:ext uri="{FF2B5EF4-FFF2-40B4-BE49-F238E27FC236}">
                <a16:creationId xmlns:a16="http://schemas.microsoft.com/office/drawing/2014/main" id="{C9FA0CCB-9B18-4EEE-B9AF-FD97A6F735B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05300" y="2325242"/>
            <a:ext cx="618745" cy="626365"/>
          </a:xfrm>
          <a:prstGeom prst="rect">
            <a:avLst/>
          </a:prstGeom>
        </p:spPr>
      </p:pic>
      <p:pic>
        <p:nvPicPr>
          <p:cNvPr id="24" name="Picture 23" descr="A picture containing object&#10;&#10;Description automatically generated">
            <a:extLst>
              <a:ext uri="{FF2B5EF4-FFF2-40B4-BE49-F238E27FC236}">
                <a16:creationId xmlns:a16="http://schemas.microsoft.com/office/drawing/2014/main" id="{1FA43A89-55A6-40BF-8043-ED08622252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067540" y="5463539"/>
            <a:ext cx="2124460" cy="1399035"/>
          </a:xfrm>
          <a:prstGeom prst="rect">
            <a:avLst/>
          </a:prstGeom>
        </p:spPr>
      </p:pic>
    </p:spTree>
    <p:extLst>
      <p:ext uri="{BB962C8B-B14F-4D97-AF65-F5344CB8AC3E}">
        <p14:creationId xmlns:p14="http://schemas.microsoft.com/office/powerpoint/2010/main" val="3930470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Featur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3756471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Featur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174740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4475001"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4475001" cy="2072362"/>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4475001"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13" name="Picture Placeholder 10">
            <a:extLst>
              <a:ext uri="{FF2B5EF4-FFF2-40B4-BE49-F238E27FC236}">
                <a16:creationId xmlns:a16="http://schemas.microsoft.com/office/drawing/2014/main" id="{FBA14C37-1F0C-4596-945D-151576D099F4}"/>
              </a:ext>
            </a:extLst>
          </p:cNvPr>
          <p:cNvSpPr>
            <a:spLocks noGrp="1"/>
          </p:cNvSpPr>
          <p:nvPr>
            <p:ph type="pic" sz="quarter" idx="15" hasCustomPrompt="1"/>
          </p:nvPr>
        </p:nvSpPr>
        <p:spPr>
          <a:xfrm>
            <a:off x="5747657" y="1"/>
            <a:ext cx="6444343" cy="6858000"/>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Tree>
    <p:extLst>
      <p:ext uri="{BB962C8B-B14F-4D97-AF65-F5344CB8AC3E}">
        <p14:creationId xmlns:p14="http://schemas.microsoft.com/office/powerpoint/2010/main" val="2775786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623E177D-77D9-479C-A562-3E4D441B89E6}"/>
              </a:ext>
            </a:extLst>
          </p:cNvPr>
          <p:cNvSpPr>
            <a:spLocks noGrp="1"/>
          </p:cNvSpPr>
          <p:nvPr>
            <p:ph type="pic" sz="quarter" idx="16" hasCustomPrompt="1"/>
          </p:nvPr>
        </p:nvSpPr>
        <p:spPr>
          <a:xfrm>
            <a:off x="9004041" y="3816220"/>
            <a:ext cx="2468817" cy="2317738"/>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
        <p:nvSpPr>
          <p:cNvPr id="12" name="Picture Placeholder 10">
            <a:extLst>
              <a:ext uri="{FF2B5EF4-FFF2-40B4-BE49-F238E27FC236}">
                <a16:creationId xmlns:a16="http://schemas.microsoft.com/office/drawing/2014/main" id="{2A770E3F-785F-4F9A-B122-30372C8215E8}"/>
              </a:ext>
            </a:extLst>
          </p:cNvPr>
          <p:cNvSpPr>
            <a:spLocks noGrp="1"/>
          </p:cNvSpPr>
          <p:nvPr>
            <p:ph type="pic" sz="quarter" idx="17" hasCustomPrompt="1"/>
          </p:nvPr>
        </p:nvSpPr>
        <p:spPr>
          <a:xfrm>
            <a:off x="4320073" y="354562"/>
            <a:ext cx="4475001" cy="5779395"/>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
        <p:nvSpPr>
          <p:cNvPr id="13" name="Picture Placeholder 10">
            <a:extLst>
              <a:ext uri="{FF2B5EF4-FFF2-40B4-BE49-F238E27FC236}">
                <a16:creationId xmlns:a16="http://schemas.microsoft.com/office/drawing/2014/main" id="{FBA14C37-1F0C-4596-945D-151576D099F4}"/>
              </a:ext>
            </a:extLst>
          </p:cNvPr>
          <p:cNvSpPr>
            <a:spLocks noGrp="1"/>
          </p:cNvSpPr>
          <p:nvPr>
            <p:ph type="pic" sz="quarter" idx="15" hasCustomPrompt="1"/>
          </p:nvPr>
        </p:nvSpPr>
        <p:spPr>
          <a:xfrm>
            <a:off x="9004041" y="354563"/>
            <a:ext cx="2468817" cy="3256384"/>
          </a:xfrm>
          <a:solidFill>
            <a:schemeClr val="tx2"/>
          </a:solid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NZ" dirty="0"/>
              <a:t>Click icon to insert image</a:t>
            </a:r>
          </a:p>
          <a:p>
            <a:endParaRPr lang="en-NZ" dirty="0"/>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3038087"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1871871"/>
            <a:ext cx="3038087" cy="2318583"/>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6" y="1548958"/>
            <a:ext cx="3038086" cy="338554"/>
          </a:xfrm>
        </p:spPr>
        <p:txBody>
          <a:bodyPr/>
          <a:lstStyle>
            <a:lvl1pPr>
              <a:defRPr sz="1600" b="1">
                <a:solidFill>
                  <a:schemeClr val="tx1"/>
                </a:solidFill>
              </a:defRPr>
            </a:lvl1pPr>
            <a:lvl2pPr marL="0" indent="0">
              <a:buNone/>
              <a:defRPr/>
            </a:lvl2pPr>
          </a:lstStyle>
          <a:p>
            <a:pPr lvl="0"/>
            <a:r>
              <a:rPr lang="en-US" dirty="0"/>
              <a:t>Subtitle Two</a:t>
            </a:r>
          </a:p>
        </p:txBody>
      </p:sp>
      <p:sp>
        <p:nvSpPr>
          <p:cNvPr id="9" name="Text Placeholder 8">
            <a:extLst>
              <a:ext uri="{FF2B5EF4-FFF2-40B4-BE49-F238E27FC236}">
                <a16:creationId xmlns:a16="http://schemas.microsoft.com/office/drawing/2014/main" id="{0678929F-5456-4FF3-A74E-B96E22AFE9DA}"/>
              </a:ext>
            </a:extLst>
          </p:cNvPr>
          <p:cNvSpPr>
            <a:spLocks noGrp="1"/>
          </p:cNvSpPr>
          <p:nvPr>
            <p:ph type="body" sz="quarter" idx="18" hasCustomPrompt="1"/>
          </p:nvPr>
        </p:nvSpPr>
        <p:spPr>
          <a:xfrm>
            <a:off x="6652727" y="5094288"/>
            <a:ext cx="2640498" cy="797796"/>
          </a:xfrm>
          <a:solidFill>
            <a:schemeClr val="accent3"/>
          </a:solidFill>
        </p:spPr>
        <p:txBody>
          <a:bodyPr lIns="180000" tIns="151200" rIns="180000" bIns="151200"/>
          <a:lstStyle>
            <a:lvl1pPr>
              <a:defRPr>
                <a:solidFill>
                  <a:schemeClr val="bg1"/>
                </a:solidFill>
              </a:defRPr>
            </a:lvl1pPr>
            <a:lvl2pPr marL="0" indent="0">
              <a:buNone/>
              <a:defRPr/>
            </a:lvl2pPr>
          </a:lstStyle>
          <a:p>
            <a:pPr lvl="0"/>
            <a:r>
              <a:rPr lang="en-US" dirty="0"/>
              <a:t>Callout style. Delete if not required.</a:t>
            </a:r>
          </a:p>
        </p:txBody>
      </p:sp>
    </p:spTree>
    <p:extLst>
      <p:ext uri="{BB962C8B-B14F-4D97-AF65-F5344CB8AC3E}">
        <p14:creationId xmlns:p14="http://schemas.microsoft.com/office/powerpoint/2010/main" val="3775822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5153025" cy="1205458"/>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14" name="Text Placeholder 7">
            <a:extLst>
              <a:ext uri="{FF2B5EF4-FFF2-40B4-BE49-F238E27FC236}">
                <a16:creationId xmlns:a16="http://schemas.microsoft.com/office/drawing/2014/main" id="{2AD8EED9-3B51-4174-B0D5-59187A325747}"/>
              </a:ext>
            </a:extLst>
          </p:cNvPr>
          <p:cNvSpPr>
            <a:spLocks noGrp="1"/>
          </p:cNvSpPr>
          <p:nvPr>
            <p:ph type="body" sz="quarter" idx="17" hasCustomPrompt="1"/>
          </p:nvPr>
        </p:nvSpPr>
        <p:spPr>
          <a:xfrm>
            <a:off x="638175" y="3390320"/>
            <a:ext cx="5153025" cy="1205458"/>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EF801470-E781-4E37-A0BC-C645BCF93E93}"/>
              </a:ext>
            </a:extLst>
          </p:cNvPr>
          <p:cNvSpPr>
            <a:spLocks noGrp="1"/>
          </p:cNvSpPr>
          <p:nvPr>
            <p:ph type="body" sz="quarter" idx="18" hasCustomPrompt="1"/>
          </p:nvPr>
        </p:nvSpPr>
        <p:spPr>
          <a:xfrm>
            <a:off x="638176" y="3067819"/>
            <a:ext cx="3038086" cy="338554"/>
          </a:xfrm>
        </p:spPr>
        <p:txBody>
          <a:bodyPr/>
          <a:lstStyle>
            <a:lvl1pPr>
              <a:defRPr sz="1600" b="1">
                <a:solidFill>
                  <a:schemeClr val="tx1"/>
                </a:solidFill>
              </a:defRPr>
            </a:lvl1pPr>
            <a:lvl2pPr marL="0" indent="0">
              <a:buNone/>
              <a:defRPr/>
            </a:lvl2pPr>
          </a:lstStyle>
          <a:p>
            <a:pPr lvl="0"/>
            <a:r>
              <a:rPr lang="en-US" dirty="0"/>
              <a:t>Subtitle One</a:t>
            </a:r>
          </a:p>
        </p:txBody>
      </p:sp>
      <p:sp>
        <p:nvSpPr>
          <p:cNvPr id="16" name="Chart Placeholder 15">
            <a:extLst>
              <a:ext uri="{FF2B5EF4-FFF2-40B4-BE49-F238E27FC236}">
                <a16:creationId xmlns:a16="http://schemas.microsoft.com/office/drawing/2014/main" id="{1A3E3160-C356-4202-A47B-B857387BA80B}"/>
              </a:ext>
            </a:extLst>
          </p:cNvPr>
          <p:cNvSpPr>
            <a:spLocks noGrp="1"/>
          </p:cNvSpPr>
          <p:nvPr>
            <p:ph type="chart" sz="quarter" idx="19"/>
          </p:nvPr>
        </p:nvSpPr>
        <p:spPr>
          <a:xfrm>
            <a:off x="6238875" y="1548958"/>
            <a:ext cx="4895850" cy="4585142"/>
          </a:xfrm>
        </p:spPr>
        <p:txBody>
          <a:bodyPr/>
          <a:lstStyle/>
          <a:p>
            <a:r>
              <a:rPr lang="en-US"/>
              <a:t>Click icon to add chart</a:t>
            </a:r>
            <a:endParaRPr lang="en-NZ"/>
          </a:p>
        </p:txBody>
      </p:sp>
      <p:cxnSp>
        <p:nvCxnSpPr>
          <p:cNvPr id="17" name="Straight Connector 16">
            <a:extLst>
              <a:ext uri="{FF2B5EF4-FFF2-40B4-BE49-F238E27FC236}">
                <a16:creationId xmlns:a16="http://schemas.microsoft.com/office/drawing/2014/main" id="{96E793A3-C261-4C56-ADD9-37BCBE547099}"/>
              </a:ext>
            </a:extLst>
          </p:cNvPr>
          <p:cNvCxnSpPr/>
          <p:nvPr userDrawn="1"/>
        </p:nvCxnSpPr>
        <p:spPr>
          <a:xfrm>
            <a:off x="6096000" y="1628775"/>
            <a:ext cx="0" cy="4505183"/>
          </a:xfrm>
          <a:prstGeom prst="line">
            <a:avLst/>
          </a:prstGeom>
          <a:ln w="158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016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5153025" cy="400110"/>
          </a:xfrm>
        </p:spPr>
        <p:txBody>
          <a:bodyPr/>
          <a:lstStyle>
            <a:lvl1pPr>
              <a:defRPr sz="2000">
                <a:solidFill>
                  <a:schemeClr val="accent1"/>
                </a:solidFill>
              </a:defRPr>
            </a:lvl1pPr>
            <a:lvl2pPr marL="0" indent="0">
              <a:buNone/>
              <a:defRPr/>
            </a:lvl2pPr>
          </a:lstStyle>
          <a:p>
            <a:pPr lvl="0"/>
            <a:r>
              <a:rPr lang="en-US" dirty="0"/>
              <a:t>Subtitle One</a:t>
            </a:r>
          </a:p>
        </p:txBody>
      </p:sp>
      <p:sp>
        <p:nvSpPr>
          <p:cNvPr id="9" name="Table Placeholder 8">
            <a:extLst>
              <a:ext uri="{FF2B5EF4-FFF2-40B4-BE49-F238E27FC236}">
                <a16:creationId xmlns:a16="http://schemas.microsoft.com/office/drawing/2014/main" id="{A0E98651-59B3-466E-BD20-0CBB64157DB7}"/>
              </a:ext>
            </a:extLst>
          </p:cNvPr>
          <p:cNvSpPr>
            <a:spLocks noGrp="1"/>
          </p:cNvSpPr>
          <p:nvPr>
            <p:ph type="tbl" sz="quarter" idx="15"/>
          </p:nvPr>
        </p:nvSpPr>
        <p:spPr>
          <a:xfrm>
            <a:off x="719138" y="2105025"/>
            <a:ext cx="10729912" cy="1571625"/>
          </a:xfrm>
        </p:spPr>
        <p:txBody>
          <a:bodyPr/>
          <a:lstStyle/>
          <a:p>
            <a:r>
              <a:rPr lang="en-US"/>
              <a:t>Click icon to add table</a:t>
            </a:r>
            <a:endParaRPr lang="en-NZ"/>
          </a:p>
        </p:txBody>
      </p:sp>
    </p:spTree>
    <p:extLst>
      <p:ext uri="{BB962C8B-B14F-4D97-AF65-F5344CB8AC3E}">
        <p14:creationId xmlns:p14="http://schemas.microsoft.com/office/powerpoint/2010/main" val="2945557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EEF1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9141" y="5467350"/>
            <a:ext cx="2846723" cy="666608"/>
          </a:xfrm>
          <a:prstGeom prst="rect">
            <a:avLst/>
          </a:prstGeom>
        </p:spPr>
      </p:pic>
      <p:pic>
        <p:nvPicPr>
          <p:cNvPr id="13" name="Picture 12" descr="A close up of a logo&#10;&#10;Description automatically generated">
            <a:extLst>
              <a:ext uri="{FF2B5EF4-FFF2-40B4-BE49-F238E27FC236}">
                <a16:creationId xmlns:a16="http://schemas.microsoft.com/office/drawing/2014/main" id="{CE86F424-0271-4421-96CE-4EB2912C94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3659" y="4082790"/>
            <a:ext cx="2688341" cy="2775210"/>
          </a:xfrm>
          <a:prstGeom prst="rect">
            <a:avLst/>
          </a:prstGeom>
        </p:spPr>
      </p:pic>
      <p:pic>
        <p:nvPicPr>
          <p:cNvPr id="15" name="Picture 14">
            <a:extLst>
              <a:ext uri="{FF2B5EF4-FFF2-40B4-BE49-F238E27FC236}">
                <a16:creationId xmlns:a16="http://schemas.microsoft.com/office/drawing/2014/main" id="{8B992DBB-2C54-47EE-994B-788BE56E03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0839" y="2981704"/>
            <a:ext cx="1648971" cy="1694691"/>
          </a:xfrm>
          <a:prstGeom prst="rect">
            <a:avLst/>
          </a:prstGeom>
        </p:spPr>
      </p:pic>
      <p:sp>
        <p:nvSpPr>
          <p:cNvPr id="16" name="Text Placeholder 14">
            <a:extLst>
              <a:ext uri="{FF2B5EF4-FFF2-40B4-BE49-F238E27FC236}">
                <a16:creationId xmlns:a16="http://schemas.microsoft.com/office/drawing/2014/main" id="{8AA374A1-D3CF-4127-B5D0-6956CAA333F3}"/>
              </a:ext>
            </a:extLst>
          </p:cNvPr>
          <p:cNvSpPr>
            <a:spLocks noGrp="1"/>
          </p:cNvSpPr>
          <p:nvPr>
            <p:ph type="body" sz="quarter" idx="15" hasCustomPrompt="1"/>
          </p:nvPr>
        </p:nvSpPr>
        <p:spPr>
          <a:xfrm>
            <a:off x="638175" y="2953129"/>
            <a:ext cx="3438525" cy="246221"/>
          </a:xfrm>
        </p:spPr>
        <p:txBody>
          <a:bodyPr tIns="0" bIns="0"/>
          <a:lstStyle>
            <a:lvl1pPr>
              <a:defRPr sz="1600" b="1">
                <a:solidFill>
                  <a:schemeClr val="accent1"/>
                </a:solidFill>
              </a:defRPr>
            </a:lvl1pPr>
            <a:lvl2pPr marL="0" indent="0">
              <a:buNone/>
              <a:defRPr/>
            </a:lvl2pPr>
          </a:lstStyle>
          <a:p>
            <a:pPr lvl="0"/>
            <a:r>
              <a:rPr lang="en-US" dirty="0"/>
              <a:t>Placeholder title</a:t>
            </a:r>
          </a:p>
        </p:txBody>
      </p:sp>
      <p:sp>
        <p:nvSpPr>
          <p:cNvPr id="17" name="Text Placeholder 14">
            <a:extLst>
              <a:ext uri="{FF2B5EF4-FFF2-40B4-BE49-F238E27FC236}">
                <a16:creationId xmlns:a16="http://schemas.microsoft.com/office/drawing/2014/main" id="{2338A4B0-33D9-463C-A841-69E6B9676287}"/>
              </a:ext>
            </a:extLst>
          </p:cNvPr>
          <p:cNvSpPr>
            <a:spLocks noGrp="1"/>
          </p:cNvSpPr>
          <p:nvPr>
            <p:ph type="body" sz="quarter" idx="16" hasCustomPrompt="1"/>
          </p:nvPr>
        </p:nvSpPr>
        <p:spPr>
          <a:xfrm>
            <a:off x="638175" y="3438260"/>
            <a:ext cx="3438525" cy="246221"/>
          </a:xfrm>
        </p:spPr>
        <p:txBody>
          <a:bodyPr tIns="0" bIns="0"/>
          <a:lstStyle>
            <a:lvl1pPr>
              <a:defRPr sz="1600">
                <a:solidFill>
                  <a:schemeClr val="accent1"/>
                </a:solidFill>
              </a:defRPr>
            </a:lvl1pPr>
            <a:lvl2pPr marL="0" indent="0">
              <a:buNone/>
              <a:defRPr/>
            </a:lvl2pPr>
          </a:lstStyle>
          <a:p>
            <a:pPr lvl="0"/>
            <a:r>
              <a:rPr lang="en-US" dirty="0"/>
              <a:t>Position title</a:t>
            </a:r>
          </a:p>
        </p:txBody>
      </p:sp>
      <p:sp>
        <p:nvSpPr>
          <p:cNvPr id="18" name="Text Placeholder 14">
            <a:extLst>
              <a:ext uri="{FF2B5EF4-FFF2-40B4-BE49-F238E27FC236}">
                <a16:creationId xmlns:a16="http://schemas.microsoft.com/office/drawing/2014/main" id="{53EF4304-B1E5-4641-9775-2D18CEA19059}"/>
              </a:ext>
            </a:extLst>
          </p:cNvPr>
          <p:cNvSpPr>
            <a:spLocks noGrp="1"/>
          </p:cNvSpPr>
          <p:nvPr>
            <p:ph type="body" sz="quarter" idx="17" hasCustomPrompt="1"/>
          </p:nvPr>
        </p:nvSpPr>
        <p:spPr>
          <a:xfrm>
            <a:off x="638175" y="3192039"/>
            <a:ext cx="3438525" cy="246221"/>
          </a:xfrm>
        </p:spPr>
        <p:txBody>
          <a:bodyPr tIns="0" bIns="0"/>
          <a:lstStyle>
            <a:lvl1pPr>
              <a:defRPr sz="1600">
                <a:solidFill>
                  <a:schemeClr val="accent1"/>
                </a:solidFill>
              </a:defRPr>
            </a:lvl1pPr>
            <a:lvl2pPr marL="0" indent="0">
              <a:buNone/>
              <a:defRPr/>
            </a:lvl2pPr>
          </a:lstStyle>
          <a:p>
            <a:pPr lvl="0"/>
            <a:r>
              <a:rPr lang="en-US" dirty="0"/>
              <a:t>Staff name</a:t>
            </a:r>
          </a:p>
        </p:txBody>
      </p:sp>
      <p:sp>
        <p:nvSpPr>
          <p:cNvPr id="19" name="Text Placeholder 14">
            <a:extLst>
              <a:ext uri="{FF2B5EF4-FFF2-40B4-BE49-F238E27FC236}">
                <a16:creationId xmlns:a16="http://schemas.microsoft.com/office/drawing/2014/main" id="{00BA2DA8-27F3-4C48-ACFC-4EC68951593F}"/>
              </a:ext>
            </a:extLst>
          </p:cNvPr>
          <p:cNvSpPr>
            <a:spLocks noGrp="1"/>
          </p:cNvSpPr>
          <p:nvPr>
            <p:ph type="body" sz="quarter" idx="18" hasCustomPrompt="1"/>
          </p:nvPr>
        </p:nvSpPr>
        <p:spPr>
          <a:xfrm>
            <a:off x="638175" y="3677170"/>
            <a:ext cx="3438525" cy="246221"/>
          </a:xfrm>
        </p:spPr>
        <p:txBody>
          <a:bodyPr tIns="0" bIns="0"/>
          <a:lstStyle>
            <a:lvl1pPr>
              <a:defRPr sz="1600">
                <a:solidFill>
                  <a:schemeClr val="accent1"/>
                </a:solidFill>
              </a:defRPr>
            </a:lvl1pPr>
            <a:lvl2pPr marL="0" indent="0">
              <a:buNone/>
              <a:defRPr/>
            </a:lvl2pPr>
          </a:lstStyle>
          <a:p>
            <a:pPr lvl="0"/>
            <a:r>
              <a:rPr lang="en-US" dirty="0"/>
              <a:t>Staff.name@kaingaora.govt.nz</a:t>
            </a:r>
          </a:p>
        </p:txBody>
      </p:sp>
    </p:spTree>
    <p:extLst>
      <p:ext uri="{BB962C8B-B14F-4D97-AF65-F5344CB8AC3E}">
        <p14:creationId xmlns:p14="http://schemas.microsoft.com/office/powerpoint/2010/main" val="2664916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181" y="356659"/>
            <a:ext cx="11293640" cy="1099607"/>
          </a:xfrm>
        </p:spPr>
        <p:txBody>
          <a:bodyPr>
            <a:noAutofit/>
          </a:bodyPr>
          <a:lstStyle>
            <a:lvl1pPr>
              <a:defRPr sz="3600" b="1">
                <a:solidFill>
                  <a:srgbClr val="0088BF"/>
                </a:solidFill>
                <a:latin typeface="Arial" panose="020B0604020202020204" pitchFamily="34" charset="0"/>
                <a:cs typeface="Arial" panose="020B0604020202020204" pitchFamily="34" charset="0"/>
              </a:defRPr>
            </a:lvl1pPr>
          </a:lstStyle>
          <a:p>
            <a:r>
              <a:rPr lang="en-US" dirty="0"/>
              <a:t>Slide Title</a:t>
            </a:r>
            <a:endParaRPr lang="en-NZ" dirty="0"/>
          </a:p>
        </p:txBody>
      </p:sp>
      <p:sp>
        <p:nvSpPr>
          <p:cNvPr id="3" name="Content Placeholder 2"/>
          <p:cNvSpPr>
            <a:spLocks noGrp="1"/>
          </p:cNvSpPr>
          <p:nvPr>
            <p:ph idx="1"/>
          </p:nvPr>
        </p:nvSpPr>
        <p:spPr>
          <a:xfrm>
            <a:off x="449179" y="1571618"/>
            <a:ext cx="5669399" cy="4351338"/>
          </a:xfrm>
        </p:spPr>
        <p:txBody>
          <a:bodyPr>
            <a:noAutofit/>
          </a:bodyPr>
          <a:lstStyle>
            <a:lvl1pPr marL="171450" indent="-171450">
              <a:buSzPct val="90000"/>
              <a:buFont typeface="Wingdings" charset="2"/>
              <a:buChar char="§"/>
              <a:defRPr sz="2400" b="0">
                <a:latin typeface="Arial" panose="020B0604020202020204" pitchFamily="34" charset="0"/>
                <a:cs typeface="Arial" panose="020B0604020202020204" pitchFamily="34" charset="0"/>
              </a:defRPr>
            </a:lvl1pPr>
            <a:lvl2pPr marL="685800" indent="-228600">
              <a:buFont typeface="Wingdings" charset="2"/>
              <a:buChar char="§"/>
              <a:defRPr b="0">
                <a:latin typeface="Arial" panose="020B0604020202020204" pitchFamily="34" charset="0"/>
                <a:cs typeface="Arial" panose="020B0604020202020204" pitchFamily="34" charset="0"/>
              </a:defRPr>
            </a:lvl2pPr>
            <a:lvl3pPr marL="1143000" indent="-228600">
              <a:buFont typeface="Wingdings" charset="2"/>
              <a:buChar char="§"/>
              <a:defRPr b="0">
                <a:latin typeface="Arial" panose="020B0604020202020204" pitchFamily="34" charset="0"/>
                <a:cs typeface="Arial" panose="020B0604020202020204" pitchFamily="34" charset="0"/>
              </a:defRPr>
            </a:lvl3pPr>
            <a:lvl4pPr marL="1600200" indent="-228600">
              <a:buFont typeface="Wingdings" charset="2"/>
              <a:buChar char="§"/>
              <a:defRPr b="0">
                <a:latin typeface="Arial" panose="020B0604020202020204" pitchFamily="34" charset="0"/>
                <a:cs typeface="Arial" panose="020B0604020202020204" pitchFamily="34" charset="0"/>
              </a:defRPr>
            </a:lvl4pPr>
            <a:lvl5pPr marL="2057400" indent="-228600">
              <a:buFont typeface="Wingdings" charset="2"/>
              <a:buChar char="§"/>
              <a:defRPr b="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7" name="Picture Placeholder 6"/>
          <p:cNvSpPr>
            <a:spLocks noGrp="1"/>
          </p:cNvSpPr>
          <p:nvPr>
            <p:ph type="pic" sz="quarter" idx="14"/>
          </p:nvPr>
        </p:nvSpPr>
        <p:spPr>
          <a:xfrm>
            <a:off x="6556989" y="1571618"/>
            <a:ext cx="5185833" cy="4351338"/>
          </a:xfrm>
        </p:spPr>
        <p:txBody>
          <a:bodyPr/>
          <a:lstStyle/>
          <a:p>
            <a:endParaRPr lang="en-US" dirty="0"/>
          </a:p>
        </p:txBody>
      </p:sp>
    </p:spTree>
    <p:extLst>
      <p:ext uri="{BB962C8B-B14F-4D97-AF65-F5344CB8AC3E}">
        <p14:creationId xmlns:p14="http://schemas.microsoft.com/office/powerpoint/2010/main" val="1730685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87318" y="315963"/>
            <a:ext cx="6045340" cy="1099607"/>
          </a:xfrm>
        </p:spPr>
        <p:txBody>
          <a:bodyPr>
            <a:noAutofit/>
          </a:bodyPr>
          <a:lstStyle>
            <a:lvl1pPr>
              <a:defRPr sz="4000" b="1">
                <a:solidFill>
                  <a:srgbClr val="0088BF"/>
                </a:solidFill>
                <a:latin typeface="Arial" panose="020B0604020202020204" pitchFamily="34" charset="0"/>
                <a:cs typeface="Arial" panose="020B0604020202020204" pitchFamily="34" charset="0"/>
              </a:defRPr>
            </a:lvl1pPr>
          </a:lstStyle>
          <a:p>
            <a:r>
              <a:rPr lang="en-US" dirty="0"/>
              <a:t>SLIDE TITLE</a:t>
            </a:r>
            <a:endParaRPr lang="en-NZ" dirty="0"/>
          </a:p>
        </p:txBody>
      </p:sp>
      <p:sp>
        <p:nvSpPr>
          <p:cNvPr id="8" name="Picture Placeholder 7"/>
          <p:cNvSpPr>
            <a:spLocks noGrp="1"/>
          </p:cNvSpPr>
          <p:nvPr>
            <p:ph type="pic" sz="quarter" idx="13"/>
          </p:nvPr>
        </p:nvSpPr>
        <p:spPr>
          <a:xfrm>
            <a:off x="0" y="143933"/>
            <a:ext cx="5184808" cy="5910358"/>
          </a:xfrm>
        </p:spPr>
        <p:txBody>
          <a:bodyPr>
            <a:noAutofit/>
          </a:bodyPr>
          <a:lstStyle/>
          <a:p>
            <a:endParaRPr lang="en-NZ" dirty="0"/>
          </a:p>
        </p:txBody>
      </p:sp>
      <p:sp>
        <p:nvSpPr>
          <p:cNvPr id="12" name="Content Placeholder 2"/>
          <p:cNvSpPr>
            <a:spLocks noGrp="1"/>
          </p:cNvSpPr>
          <p:nvPr>
            <p:ph idx="1"/>
          </p:nvPr>
        </p:nvSpPr>
        <p:spPr>
          <a:xfrm>
            <a:off x="5787318" y="1530922"/>
            <a:ext cx="6045340" cy="4351338"/>
          </a:xfrm>
        </p:spPr>
        <p:txBody>
          <a:bodyPr>
            <a:noAutofit/>
          </a:bodyPr>
          <a:lstStyle>
            <a:lvl1pPr marL="171450" indent="-171450">
              <a:buSzPct val="90000"/>
              <a:buFont typeface="Wingdings" charset="2"/>
              <a:buChar char="§"/>
              <a:defRPr sz="2400" b="0">
                <a:latin typeface="Arial" panose="020B0604020202020204" pitchFamily="34" charset="0"/>
                <a:cs typeface="Arial" panose="020B0604020202020204" pitchFamily="34" charset="0"/>
              </a:defRPr>
            </a:lvl1pPr>
            <a:lvl2pPr marL="685800" indent="-228600">
              <a:buFont typeface="Wingdings" charset="2"/>
              <a:buChar char="§"/>
              <a:defRPr b="0">
                <a:latin typeface="Arial" panose="020B0604020202020204" pitchFamily="34" charset="0"/>
                <a:cs typeface="Arial" panose="020B0604020202020204" pitchFamily="34" charset="0"/>
              </a:defRPr>
            </a:lvl2pPr>
            <a:lvl3pPr marL="1143000" indent="-228600">
              <a:buFont typeface="Wingdings" charset="2"/>
              <a:buChar char="§"/>
              <a:defRPr b="0">
                <a:latin typeface="Arial" panose="020B0604020202020204" pitchFamily="34" charset="0"/>
                <a:cs typeface="Arial" panose="020B0604020202020204" pitchFamily="34" charset="0"/>
              </a:defRPr>
            </a:lvl3pPr>
            <a:lvl4pPr marL="1600200" indent="-228600">
              <a:buFont typeface="Wingdings" charset="2"/>
              <a:buChar char="§"/>
              <a:defRPr b="0">
                <a:latin typeface="Arial" panose="020B0604020202020204" pitchFamily="34" charset="0"/>
                <a:cs typeface="Arial" panose="020B0604020202020204" pitchFamily="34" charset="0"/>
              </a:defRPr>
            </a:lvl4pPr>
            <a:lvl5pPr marL="2057400" indent="-228600">
              <a:buFont typeface="Wingdings" charset="2"/>
              <a:buChar char="§"/>
              <a:defRPr b="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613902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baseline="0">
                <a:solidFill>
                  <a:srgbClr val="0292D5"/>
                </a:solidFill>
              </a:defRPr>
            </a:lvl1pPr>
          </a:lstStyle>
          <a:p>
            <a:r>
              <a:rPr lang="en-US" dirty="0"/>
              <a:t>Click to edit Master title style</a:t>
            </a:r>
          </a:p>
        </p:txBody>
      </p:sp>
      <p:sp>
        <p:nvSpPr>
          <p:cNvPr id="3" name="Content Placeholder 2"/>
          <p:cNvSpPr>
            <a:spLocks noGrp="1"/>
          </p:cNvSpPr>
          <p:nvPr>
            <p:ph idx="1"/>
          </p:nvPr>
        </p:nvSpPr>
        <p:spPr>
          <a:xfrm>
            <a:off x="3953690" y="609601"/>
            <a:ext cx="7811590" cy="5562644"/>
          </a:xfrm>
        </p:spPr>
        <p:txBody>
          <a:bodyPr/>
          <a:lstStyle>
            <a:lvl2pPr>
              <a:defRPr sz="22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0C18AE-00CD-E044-99E8-12DE2EB08611}" type="datetimeFigureOut">
              <a:rPr lang="en-US" smtClean="0"/>
              <a:t>5/24/2021</a:t>
            </a:fld>
            <a:endParaRPr lang="en-US" dirty="0"/>
          </a:p>
        </p:txBody>
      </p:sp>
      <p:sp>
        <p:nvSpPr>
          <p:cNvPr id="6" name="Slide Number Placeholder 5"/>
          <p:cNvSpPr>
            <a:spLocks noGrp="1"/>
          </p:cNvSpPr>
          <p:nvPr>
            <p:ph type="sldNum" sz="quarter" idx="12"/>
          </p:nvPr>
        </p:nvSpPr>
        <p:spPr/>
        <p:txBody>
          <a:bodyPr/>
          <a:lstStyle/>
          <a:p>
            <a:fld id="{97844134-5CF4-E74A-A20A-15382CD7B71F}" type="slidenum">
              <a:rPr lang="en-US" smtClean="0"/>
              <a:t>‹#›</a:t>
            </a:fld>
            <a:endParaRPr lang="en-US" dirty="0"/>
          </a:p>
        </p:txBody>
      </p:sp>
    </p:spTree>
    <p:extLst>
      <p:ext uri="{BB962C8B-B14F-4D97-AF65-F5344CB8AC3E}">
        <p14:creationId xmlns:p14="http://schemas.microsoft.com/office/powerpoint/2010/main" val="306631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4305300" y="368299"/>
            <a:ext cx="7531100" cy="5765801"/>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309"/>
            <a:ext cx="3438525" cy="415498"/>
          </a:xfrm>
        </p:spPr>
        <p:txBody>
          <a:bodyPr tIns="0" bIns="0" anchor="t"/>
          <a:lstStyle>
            <a:lvl1pPr>
              <a:defRPr sz="3000" b="0">
                <a:solidFill>
                  <a:schemeClr val="bg1"/>
                </a:solidFill>
              </a:defRPr>
            </a:lvl1pPr>
          </a:lstStyle>
          <a:p>
            <a:r>
              <a:rPr lang="en-US" dirty="0"/>
              <a:t>Divider title</a:t>
            </a:r>
            <a:endParaRPr lang="en-NZ" dirty="0"/>
          </a:p>
        </p:txBody>
      </p:sp>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3353187"/>
            <a:ext cx="3438525" cy="246221"/>
          </a:xfrm>
        </p:spPr>
        <p:txBody>
          <a:bodyPr tIns="0" bIns="0"/>
          <a:lstStyle>
            <a:lvl1pPr>
              <a:defRPr sz="1600">
                <a:solidFill>
                  <a:schemeClr val="bg1"/>
                </a:solidFill>
              </a:defRPr>
            </a:lvl1pPr>
            <a:lvl2pPr marL="0" indent="0">
              <a:buNone/>
              <a:defRPr/>
            </a:lvl2pPr>
          </a:lstStyle>
          <a:p>
            <a:pPr lvl="0"/>
            <a:r>
              <a:rPr lang="en-US" dirty="0"/>
              <a:t>Divider supporting copy</a:t>
            </a:r>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9" name="Picture 8" descr="A picture containing clipart&#10;&#10;Description automatically generated">
            <a:extLst>
              <a:ext uri="{FF2B5EF4-FFF2-40B4-BE49-F238E27FC236}">
                <a16:creationId xmlns:a16="http://schemas.microsoft.com/office/drawing/2014/main" id="{83344734-4012-4C00-BFB5-E55B2A71E39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19142" y="5628131"/>
            <a:ext cx="2159512" cy="505969"/>
          </a:xfrm>
          <a:prstGeom prst="rect">
            <a:avLst/>
          </a:prstGeom>
        </p:spPr>
      </p:pic>
    </p:spTree>
    <p:extLst>
      <p:ext uri="{BB962C8B-B14F-4D97-AF65-F5344CB8AC3E}">
        <p14:creationId xmlns:p14="http://schemas.microsoft.com/office/powerpoint/2010/main" val="1607978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5/24/2021</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391254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Layout 2">
    <p:bg>
      <p:bgPr>
        <a:solidFill>
          <a:srgbClr val="ECECE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4305300" y="368299"/>
            <a:ext cx="7531100" cy="5765801"/>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309"/>
            <a:ext cx="3438525" cy="415498"/>
          </a:xfrm>
        </p:spPr>
        <p:txBody>
          <a:bodyPr tIns="0" bIns="0" anchor="t"/>
          <a:lstStyle>
            <a:lvl1pPr>
              <a:defRPr sz="3000" b="0">
                <a:solidFill>
                  <a:schemeClr val="accent1"/>
                </a:solidFill>
              </a:defRPr>
            </a:lvl1pPr>
          </a:lstStyle>
          <a:p>
            <a:r>
              <a:rPr lang="en-US" dirty="0"/>
              <a:t>Divider title</a:t>
            </a:r>
            <a:endParaRPr lang="en-NZ" dirty="0"/>
          </a:p>
        </p:txBody>
      </p:sp>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3353187"/>
            <a:ext cx="3438525" cy="246221"/>
          </a:xfrm>
        </p:spPr>
        <p:txBody>
          <a:bodyPr tIns="0" bIns="0"/>
          <a:lstStyle>
            <a:lvl1pPr>
              <a:defRPr sz="1600">
                <a:solidFill>
                  <a:schemeClr val="accent1"/>
                </a:solidFill>
              </a:defRPr>
            </a:lvl1pPr>
            <a:lvl2pPr marL="0" indent="0">
              <a:buNone/>
              <a:defRPr/>
            </a:lvl2pPr>
          </a:lstStyle>
          <a:p>
            <a:pPr lvl="0"/>
            <a:r>
              <a:rPr lang="en-US" dirty="0"/>
              <a:t>Divider supporting copy</a:t>
            </a:r>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Tree>
    <p:extLst>
      <p:ext uri="{BB962C8B-B14F-4D97-AF65-F5344CB8AC3E}">
        <p14:creationId xmlns:p14="http://schemas.microsoft.com/office/powerpoint/2010/main" val="126876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Layout 3">
    <p:bg>
      <p:bgPr>
        <a:solidFill>
          <a:srgbClr val="ECF1BF"/>
        </a:solidFill>
        <a:effectLst/>
      </p:bgPr>
    </p:bg>
    <p:spTree>
      <p:nvGrpSpPr>
        <p:cNvPr id="1" name=""/>
        <p:cNvGrpSpPr/>
        <p:nvPr/>
      </p:nvGrpSpPr>
      <p:grpSpPr>
        <a:xfrm>
          <a:off x="0" y="0"/>
          <a:ext cx="0" cy="0"/>
          <a:chOff x="0" y="0"/>
          <a:chExt cx="0" cy="0"/>
        </a:xfrm>
      </p:grpSpPr>
      <p:pic>
        <p:nvPicPr>
          <p:cNvPr id="6" name="Picture 5" descr="A picture containing building, outdoor, tree&#10;&#10;Description automatically generated">
            <a:extLst>
              <a:ext uri="{FF2B5EF4-FFF2-40B4-BE49-F238E27FC236}">
                <a16:creationId xmlns:a16="http://schemas.microsoft.com/office/drawing/2014/main" id="{989D2348-A0FB-4395-AE84-66D86A0EA36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00214" y="356462"/>
            <a:ext cx="7528575" cy="5777496"/>
          </a:xfrm>
          <a:prstGeom prst="rect">
            <a:avLst/>
          </a:prstGeom>
        </p:spPr>
      </p:pic>
      <p:sp>
        <p:nvSpPr>
          <p:cNvPr id="11" name="Picture Placeholder 10">
            <a:extLst>
              <a:ext uri="{FF2B5EF4-FFF2-40B4-BE49-F238E27FC236}">
                <a16:creationId xmlns:a16="http://schemas.microsoft.com/office/drawing/2014/main" id="{7654273F-2E5E-426F-89D8-F2B0BF7C3335}"/>
              </a:ext>
            </a:extLst>
          </p:cNvPr>
          <p:cNvSpPr>
            <a:spLocks noGrp="1"/>
          </p:cNvSpPr>
          <p:nvPr>
            <p:ph type="pic" sz="quarter" idx="13" hasCustomPrompt="1"/>
          </p:nvPr>
        </p:nvSpPr>
        <p:spPr>
          <a:xfrm>
            <a:off x="9626600" y="1"/>
            <a:ext cx="2565400" cy="3860800"/>
          </a:xfrm>
          <a:solidFill>
            <a:schemeClr val="tx2"/>
          </a:solidFill>
        </p:spPr>
        <p:txBody>
          <a:bodyPr>
            <a:noAutofit/>
          </a:bodyPr>
          <a:lstStyle>
            <a:lvl1pPr>
              <a:defRPr>
                <a:solidFill>
                  <a:schemeClr val="bg1"/>
                </a:solidFill>
              </a:defRPr>
            </a:lvl1pPr>
          </a:lstStyle>
          <a:p>
            <a:r>
              <a:rPr lang="en-NZ" dirty="0"/>
              <a:t>Click icon to insert image</a:t>
            </a:r>
          </a:p>
        </p:txBody>
      </p:sp>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638175" y="2274309"/>
            <a:ext cx="3438525" cy="415498"/>
          </a:xfrm>
        </p:spPr>
        <p:txBody>
          <a:bodyPr tIns="0" bIns="0" anchor="t"/>
          <a:lstStyle>
            <a:lvl1pPr>
              <a:defRPr sz="3000" b="0">
                <a:solidFill>
                  <a:schemeClr val="accent1"/>
                </a:solidFill>
              </a:defRPr>
            </a:lvl1pPr>
          </a:lstStyle>
          <a:p>
            <a:r>
              <a:rPr lang="en-US" dirty="0"/>
              <a:t>Divider title</a:t>
            </a:r>
            <a:endParaRPr lang="en-NZ" dirty="0"/>
          </a:p>
        </p:txBody>
      </p:sp>
      <p:sp>
        <p:nvSpPr>
          <p:cNvPr id="15" name="Text Placeholder 14">
            <a:extLst>
              <a:ext uri="{FF2B5EF4-FFF2-40B4-BE49-F238E27FC236}">
                <a16:creationId xmlns:a16="http://schemas.microsoft.com/office/drawing/2014/main" id="{9BF6F86B-6937-478F-B4DA-ABD7A0F9FEA6}"/>
              </a:ext>
            </a:extLst>
          </p:cNvPr>
          <p:cNvSpPr>
            <a:spLocks noGrp="1"/>
          </p:cNvSpPr>
          <p:nvPr>
            <p:ph type="body" sz="quarter" idx="14" hasCustomPrompt="1"/>
          </p:nvPr>
        </p:nvSpPr>
        <p:spPr>
          <a:xfrm>
            <a:off x="638175" y="3353187"/>
            <a:ext cx="3438525" cy="246221"/>
          </a:xfrm>
        </p:spPr>
        <p:txBody>
          <a:bodyPr tIns="0" bIns="0"/>
          <a:lstStyle>
            <a:lvl1pPr>
              <a:defRPr sz="1600">
                <a:solidFill>
                  <a:schemeClr val="accent1"/>
                </a:solidFill>
              </a:defRPr>
            </a:lvl1pPr>
            <a:lvl2pPr marL="0" indent="0">
              <a:buNone/>
              <a:defRPr/>
            </a:lvl2pPr>
          </a:lstStyle>
          <a:p>
            <a:pPr lvl="0"/>
            <a:r>
              <a:rPr lang="en-US" dirty="0"/>
              <a:t>Divider supporting copy</a:t>
            </a:r>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10" name="Picture Placeholder 10">
            <a:extLst>
              <a:ext uri="{FF2B5EF4-FFF2-40B4-BE49-F238E27FC236}">
                <a16:creationId xmlns:a16="http://schemas.microsoft.com/office/drawing/2014/main" id="{D20FCBC7-6678-45C8-9F9C-1B3C107CE9FB}"/>
              </a:ext>
            </a:extLst>
          </p:cNvPr>
          <p:cNvSpPr>
            <a:spLocks noGrp="1"/>
          </p:cNvSpPr>
          <p:nvPr>
            <p:ph type="pic" sz="quarter" idx="21" hasCustomPrompt="1"/>
          </p:nvPr>
        </p:nvSpPr>
        <p:spPr>
          <a:xfrm>
            <a:off x="3775074" y="2274309"/>
            <a:ext cx="3679825" cy="2818392"/>
          </a:xfrm>
          <a:solidFill>
            <a:schemeClr val="tx2"/>
          </a:solidFill>
        </p:spPr>
        <p:txBody>
          <a:bodyPr>
            <a:noAutofit/>
          </a:bodyPr>
          <a:lstStyle>
            <a:lvl1pPr>
              <a:defRPr>
                <a:solidFill>
                  <a:schemeClr val="bg1"/>
                </a:solidFill>
              </a:defRPr>
            </a:lvl1pPr>
          </a:lstStyle>
          <a:p>
            <a:r>
              <a:rPr lang="en-NZ" dirty="0"/>
              <a:t>Click icon to insert image</a:t>
            </a:r>
          </a:p>
        </p:txBody>
      </p:sp>
    </p:spTree>
    <p:extLst>
      <p:ext uri="{BB962C8B-B14F-4D97-AF65-F5344CB8AC3E}">
        <p14:creationId xmlns:p14="http://schemas.microsoft.com/office/powerpoint/2010/main" val="191641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Layout">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3D44E83-2A1E-43E0-9E41-AB4E2B9971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03659" y="4082790"/>
            <a:ext cx="2688341" cy="2775210"/>
          </a:xfrm>
          <a:prstGeom prst="rect">
            <a:avLst/>
          </a:prstGeom>
        </p:spPr>
      </p:pic>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2645043" y="2634353"/>
            <a:ext cx="6901915" cy="387798"/>
          </a:xfrm>
        </p:spPr>
        <p:txBody>
          <a:bodyPr tIns="0" bIns="0" anchor="t"/>
          <a:lstStyle>
            <a:lvl1pPr algn="ctr">
              <a:defRPr sz="2800" b="0">
                <a:solidFill>
                  <a:schemeClr val="tx1"/>
                </a:solidFill>
              </a:defRPr>
            </a:lvl1pPr>
          </a:lstStyle>
          <a:p>
            <a:r>
              <a:rPr lang="en-US" dirty="0"/>
              <a:t>Feature message style</a:t>
            </a:r>
            <a:endParaRPr lang="en-NZ" dirty="0"/>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pic>
        <p:nvPicPr>
          <p:cNvPr id="10" name="Picture 9" descr="A close up of a sign&#10;&#10;Description automatically generated">
            <a:extLst>
              <a:ext uri="{FF2B5EF4-FFF2-40B4-BE49-F238E27FC236}">
                <a16:creationId xmlns:a16="http://schemas.microsoft.com/office/drawing/2014/main" id="{DED93EF8-2A82-42F6-93DB-DD81E14A379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840729" y="1885815"/>
            <a:ext cx="510541" cy="505969"/>
          </a:xfrm>
          <a:prstGeom prst="rect">
            <a:avLst/>
          </a:prstGeom>
        </p:spPr>
      </p:pic>
    </p:spTree>
    <p:extLst>
      <p:ext uri="{BB962C8B-B14F-4D97-AF65-F5344CB8AC3E}">
        <p14:creationId xmlns:p14="http://schemas.microsoft.com/office/powerpoint/2010/main" val="63080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Layout 2">
    <p:bg>
      <p:bgPr>
        <a:solidFill>
          <a:srgbClr val="ECF1B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44E83-2A1E-43E0-9E41-AB4E2B99710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9503659" y="4082790"/>
            <a:ext cx="2688341" cy="2775209"/>
          </a:xfrm>
          <a:prstGeom prst="rect">
            <a:avLst/>
          </a:prstGeom>
        </p:spPr>
      </p:pic>
      <p:sp>
        <p:nvSpPr>
          <p:cNvPr id="2" name="Title 1">
            <a:extLst>
              <a:ext uri="{FF2B5EF4-FFF2-40B4-BE49-F238E27FC236}">
                <a16:creationId xmlns:a16="http://schemas.microsoft.com/office/drawing/2014/main" id="{85E41A42-2DD5-4FA4-B06C-A1F1CBC07A58}"/>
              </a:ext>
            </a:extLst>
          </p:cNvPr>
          <p:cNvSpPr>
            <a:spLocks noGrp="1"/>
          </p:cNvSpPr>
          <p:nvPr>
            <p:ph type="title" hasCustomPrompt="1"/>
          </p:nvPr>
        </p:nvSpPr>
        <p:spPr>
          <a:xfrm>
            <a:off x="2645043" y="2634353"/>
            <a:ext cx="6901915" cy="387798"/>
          </a:xfrm>
        </p:spPr>
        <p:txBody>
          <a:bodyPr tIns="0" bIns="0" anchor="t"/>
          <a:lstStyle>
            <a:lvl1pPr algn="ctr">
              <a:defRPr sz="2800" b="0">
                <a:solidFill>
                  <a:schemeClr val="accent1"/>
                </a:solidFill>
              </a:defRPr>
            </a:lvl1pPr>
          </a:lstStyle>
          <a:p>
            <a:r>
              <a:rPr lang="en-US" dirty="0"/>
              <a:t>Feature message style</a:t>
            </a:r>
            <a:endParaRPr lang="en-NZ" dirty="0"/>
          </a:p>
        </p:txBody>
      </p:sp>
      <p:sp>
        <p:nvSpPr>
          <p:cNvPr id="7" name="Slide Number Placeholder 6">
            <a:extLst>
              <a:ext uri="{FF2B5EF4-FFF2-40B4-BE49-F238E27FC236}">
                <a16:creationId xmlns:a16="http://schemas.microsoft.com/office/drawing/2014/main" id="{A063ED43-1C38-4D9D-9940-C7F44BDF182E}"/>
              </a:ext>
            </a:extLst>
          </p:cNvPr>
          <p:cNvSpPr>
            <a:spLocks noGrp="1"/>
          </p:cNvSpPr>
          <p:nvPr>
            <p:ph type="sldNum" sz="quarter" idx="20"/>
          </p:nvPr>
        </p:nvSpPr>
        <p:spPr/>
        <p:txBody>
          <a:bodyPr/>
          <a:lstStyle>
            <a:lvl1pPr>
              <a:defRPr>
                <a:solidFill>
                  <a:schemeClr val="accent1"/>
                </a:solidFill>
              </a:defRPr>
            </a:lvl1pPr>
          </a:lstStyle>
          <a:p>
            <a:fld id="{3ACB98F3-D16C-4C58-8F1B-0EDCE3DB17A2}" type="slidenum">
              <a:rPr lang="en-NZ" smtClean="0"/>
              <a:pPr/>
              <a:t>‹#›</a:t>
            </a:fld>
            <a:endParaRPr lang="en-NZ" dirty="0"/>
          </a:p>
        </p:txBody>
      </p:sp>
      <p:pic>
        <p:nvPicPr>
          <p:cNvPr id="9" name="Picture 8">
            <a:extLst>
              <a:ext uri="{FF2B5EF4-FFF2-40B4-BE49-F238E27FC236}">
                <a16:creationId xmlns:a16="http://schemas.microsoft.com/office/drawing/2014/main" id="{83344734-4012-4C00-BFB5-E55B2A71E39D}"/>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pic>
        <p:nvPicPr>
          <p:cNvPr id="10" name="Picture 9">
            <a:extLst>
              <a:ext uri="{FF2B5EF4-FFF2-40B4-BE49-F238E27FC236}">
                <a16:creationId xmlns:a16="http://schemas.microsoft.com/office/drawing/2014/main" id="{DED93EF8-2A82-42F6-93DB-DD81E14A3793}"/>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840729" y="1885815"/>
            <a:ext cx="510541" cy="505969"/>
          </a:xfrm>
          <a:prstGeom prst="rect">
            <a:avLst/>
          </a:prstGeom>
        </p:spPr>
      </p:pic>
    </p:spTree>
    <p:extLst>
      <p:ext uri="{BB962C8B-B14F-4D97-AF65-F5344CB8AC3E}">
        <p14:creationId xmlns:p14="http://schemas.microsoft.com/office/powerpoint/2010/main" val="9700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Fea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B47F31-2E77-4BF0-A2DA-6D29470BBBBA}"/>
              </a:ext>
            </a:extLst>
          </p:cNvPr>
          <p:cNvSpPr/>
          <p:nvPr userDrawn="1"/>
        </p:nvSpPr>
        <p:spPr>
          <a:xfrm>
            <a:off x="8610600" y="0"/>
            <a:ext cx="35814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F4C29F2-939B-4064-9F7C-C62360CB2609}"/>
              </a:ext>
            </a:extLst>
          </p:cNvPr>
          <p:cNvSpPr>
            <a:spLocks noGrp="1"/>
          </p:cNvSpPr>
          <p:nvPr>
            <p:ph type="title" hasCustomPrompt="1"/>
          </p:nvPr>
        </p:nvSpPr>
        <p:spPr>
          <a:xfrm>
            <a:off x="638175" y="652463"/>
            <a:ext cx="7448550" cy="397032"/>
          </a:xfrm>
        </p:spPr>
        <p:txBody>
          <a:bodyPr/>
          <a:lstStyle>
            <a:lvl1pPr>
              <a:defRPr/>
            </a:lvl1pPr>
          </a:lstStyle>
          <a:p>
            <a:r>
              <a:rPr lang="en-US" dirty="0"/>
              <a:t>Title</a:t>
            </a:r>
            <a:endParaRPr lang="en-NZ" dirty="0"/>
          </a:p>
        </p:txBody>
      </p:sp>
      <p:sp>
        <p:nvSpPr>
          <p:cNvPr id="5" name="Slide Number Placeholder 4">
            <a:extLst>
              <a:ext uri="{FF2B5EF4-FFF2-40B4-BE49-F238E27FC236}">
                <a16:creationId xmlns:a16="http://schemas.microsoft.com/office/drawing/2014/main" id="{56483011-02FD-4E98-B775-053EC80492E3}"/>
              </a:ext>
            </a:extLst>
          </p:cNvPr>
          <p:cNvSpPr>
            <a:spLocks noGrp="1"/>
          </p:cNvSpPr>
          <p:nvPr>
            <p:ph type="sldNum" sz="quarter" idx="12"/>
          </p:nvPr>
        </p:nvSpPr>
        <p:spPr/>
        <p:txBody>
          <a:bodyPr/>
          <a:lstStyle>
            <a:lvl1pPr>
              <a:defRPr>
                <a:solidFill>
                  <a:schemeClr val="bg1"/>
                </a:solidFill>
              </a:defRPr>
            </a:lvl1pPr>
          </a:lstStyle>
          <a:p>
            <a:fld id="{3ACB98F3-D16C-4C58-8F1B-0EDCE3DB17A2}" type="slidenum">
              <a:rPr lang="en-NZ" smtClean="0"/>
              <a:pPr/>
              <a:t>‹#›</a:t>
            </a:fld>
            <a:endParaRPr lang="en-NZ" dirty="0"/>
          </a:p>
        </p:txBody>
      </p:sp>
      <p:pic>
        <p:nvPicPr>
          <p:cNvPr id="6" name="Picture 5">
            <a:extLst>
              <a:ext uri="{FF2B5EF4-FFF2-40B4-BE49-F238E27FC236}">
                <a16:creationId xmlns:a16="http://schemas.microsoft.com/office/drawing/2014/main" id="{1020F117-F36E-4571-9876-E94D66E579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19142" y="5628272"/>
            <a:ext cx="2159512" cy="505686"/>
          </a:xfrm>
          <a:prstGeom prst="rect">
            <a:avLst/>
          </a:prstGeom>
        </p:spPr>
      </p:pic>
      <p:sp>
        <p:nvSpPr>
          <p:cNvPr id="8" name="Text Placeholder 7">
            <a:extLst>
              <a:ext uri="{FF2B5EF4-FFF2-40B4-BE49-F238E27FC236}">
                <a16:creationId xmlns:a16="http://schemas.microsoft.com/office/drawing/2014/main" id="{9866727F-6918-455E-91DB-62A9DB144EB9}"/>
              </a:ext>
            </a:extLst>
          </p:cNvPr>
          <p:cNvSpPr>
            <a:spLocks noGrp="1"/>
          </p:cNvSpPr>
          <p:nvPr>
            <p:ph type="body" sz="quarter" idx="13" hasCustomPrompt="1"/>
          </p:nvPr>
        </p:nvSpPr>
        <p:spPr>
          <a:xfrm>
            <a:off x="638175" y="2028825"/>
            <a:ext cx="7448550" cy="1826141"/>
          </a:xfrm>
        </p:spPr>
        <p:txBody>
          <a:bodyPr/>
          <a:lstStyle>
            <a:lvl1pPr>
              <a:defRPr/>
            </a:lvl1pPr>
          </a:lstStyle>
          <a:p>
            <a:pPr lvl="0"/>
            <a:r>
              <a:rPr lang="en-US" dirty="0"/>
              <a:t>Click to insert text. To insert bullets, highlight text and press tab. Press tab again to select 2nd level bullets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Text Placeholder 7">
            <a:extLst>
              <a:ext uri="{FF2B5EF4-FFF2-40B4-BE49-F238E27FC236}">
                <a16:creationId xmlns:a16="http://schemas.microsoft.com/office/drawing/2014/main" id="{B2F7DC5B-C168-4694-B6C6-10AAC194F468}"/>
              </a:ext>
            </a:extLst>
          </p:cNvPr>
          <p:cNvSpPr>
            <a:spLocks noGrp="1"/>
          </p:cNvSpPr>
          <p:nvPr>
            <p:ph type="body" sz="quarter" idx="14" hasCustomPrompt="1"/>
          </p:nvPr>
        </p:nvSpPr>
        <p:spPr>
          <a:xfrm>
            <a:off x="638175" y="1548958"/>
            <a:ext cx="7448550" cy="400110"/>
          </a:xfrm>
        </p:spPr>
        <p:txBody>
          <a:bodyPr/>
          <a:lstStyle>
            <a:lvl1pPr>
              <a:defRPr sz="2000">
                <a:solidFill>
                  <a:schemeClr val="accent1"/>
                </a:solidFill>
              </a:defRPr>
            </a:lvl1pPr>
            <a:lvl2pPr marL="0" indent="0">
              <a:buNone/>
              <a:defRPr/>
            </a:lvl2pPr>
          </a:lstStyle>
          <a:p>
            <a:pPr lvl="0"/>
            <a:r>
              <a:rPr lang="en-US" dirty="0"/>
              <a:t>Subtitle One</a:t>
            </a:r>
          </a:p>
        </p:txBody>
      </p:sp>
      <p:pic>
        <p:nvPicPr>
          <p:cNvPr id="9" name="Picture 8">
            <a:extLst>
              <a:ext uri="{FF2B5EF4-FFF2-40B4-BE49-F238E27FC236}">
                <a16:creationId xmlns:a16="http://schemas.microsoft.com/office/drawing/2014/main" id="{D5BE61E9-AF46-4D7B-BF89-2FEDBD19E66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50691" y="1279209"/>
            <a:ext cx="525781" cy="539497"/>
          </a:xfrm>
          <a:prstGeom prst="rect">
            <a:avLst/>
          </a:prstGeom>
        </p:spPr>
      </p:pic>
      <p:sp>
        <p:nvSpPr>
          <p:cNvPr id="12" name="Text Placeholder 7">
            <a:extLst>
              <a:ext uri="{FF2B5EF4-FFF2-40B4-BE49-F238E27FC236}">
                <a16:creationId xmlns:a16="http://schemas.microsoft.com/office/drawing/2014/main" id="{F1D33B31-FC20-4481-912F-C3E72F903960}"/>
              </a:ext>
            </a:extLst>
          </p:cNvPr>
          <p:cNvSpPr>
            <a:spLocks noGrp="1"/>
          </p:cNvSpPr>
          <p:nvPr>
            <p:ph type="body" sz="quarter" idx="15" hasCustomPrompt="1"/>
          </p:nvPr>
        </p:nvSpPr>
        <p:spPr>
          <a:xfrm>
            <a:off x="9248775" y="2019300"/>
            <a:ext cx="2305050" cy="369332"/>
          </a:xfrm>
        </p:spPr>
        <p:txBody>
          <a:bodyPr/>
          <a:lstStyle>
            <a:lvl1pPr>
              <a:defRPr sz="1800">
                <a:solidFill>
                  <a:schemeClr val="bg1"/>
                </a:solidFill>
              </a:defRPr>
            </a:lvl1pPr>
            <a:lvl2pPr marL="0" indent="0">
              <a:buNone/>
              <a:defRPr/>
            </a:lvl2pPr>
          </a:lstStyle>
          <a:p>
            <a:pPr lvl="0"/>
            <a:r>
              <a:rPr lang="en-US" dirty="0"/>
              <a:t>Feature quote style</a:t>
            </a:r>
          </a:p>
        </p:txBody>
      </p:sp>
    </p:spTree>
    <p:extLst>
      <p:ext uri="{BB962C8B-B14F-4D97-AF65-F5344CB8AC3E}">
        <p14:creationId xmlns:p14="http://schemas.microsoft.com/office/powerpoint/2010/main" val="3891404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076F0-758C-4811-96AF-EC2B1EC9F061}"/>
              </a:ext>
            </a:extLst>
          </p:cNvPr>
          <p:cNvSpPr>
            <a:spLocks noGrp="1"/>
          </p:cNvSpPr>
          <p:nvPr>
            <p:ph type="title"/>
          </p:nvPr>
        </p:nvSpPr>
        <p:spPr>
          <a:xfrm>
            <a:off x="638175" y="652463"/>
            <a:ext cx="10496550" cy="397032"/>
          </a:xfrm>
          <a:prstGeom prst="rect">
            <a:avLst/>
          </a:prstGeom>
        </p:spPr>
        <p:txBody>
          <a:bodyPr vert="horz" wrap="square" lIns="91440" tIns="45720" rIns="91440" bIns="45720" rtlCol="0" anchor="t">
            <a:spAutoFit/>
          </a:bodyPr>
          <a:lstStyle/>
          <a:p>
            <a:r>
              <a:rPr lang="en-US"/>
              <a:t>Click to edit Master title style</a:t>
            </a:r>
            <a:endParaRPr lang="en-NZ" dirty="0"/>
          </a:p>
        </p:txBody>
      </p:sp>
      <p:sp>
        <p:nvSpPr>
          <p:cNvPr id="3" name="Text Placeholder 2">
            <a:extLst>
              <a:ext uri="{FF2B5EF4-FFF2-40B4-BE49-F238E27FC236}">
                <a16:creationId xmlns:a16="http://schemas.microsoft.com/office/drawing/2014/main" id="{932979C7-C473-4E69-B6CA-1D6411BE7888}"/>
              </a:ext>
            </a:extLst>
          </p:cNvPr>
          <p:cNvSpPr>
            <a:spLocks noGrp="1"/>
          </p:cNvSpPr>
          <p:nvPr>
            <p:ph type="body" idx="1"/>
          </p:nvPr>
        </p:nvSpPr>
        <p:spPr>
          <a:xfrm>
            <a:off x="638175" y="2019299"/>
            <a:ext cx="9210675" cy="157992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Date Placeholder 3">
            <a:extLst>
              <a:ext uri="{FF2B5EF4-FFF2-40B4-BE49-F238E27FC236}">
                <a16:creationId xmlns:a16="http://schemas.microsoft.com/office/drawing/2014/main" id="{0E19D397-3347-4690-B1C5-8D251196A8E8}"/>
              </a:ext>
            </a:extLst>
          </p:cNvPr>
          <p:cNvSpPr>
            <a:spLocks noGrp="1"/>
          </p:cNvSpPr>
          <p:nvPr>
            <p:ph type="dt" sz="half" idx="2"/>
          </p:nvPr>
        </p:nvSpPr>
        <p:spPr>
          <a:xfrm>
            <a:off x="638175" y="6261099"/>
            <a:ext cx="2943225" cy="365125"/>
          </a:xfrm>
          <a:prstGeom prst="rect">
            <a:avLst/>
          </a:prstGeom>
        </p:spPr>
        <p:txBody>
          <a:bodyPr vert="horz" lIns="91440" tIns="45720" rIns="91440" bIns="45720" rtlCol="0" anchor="ctr"/>
          <a:lstStyle>
            <a:lvl1pPr algn="l">
              <a:defRPr sz="1200">
                <a:solidFill>
                  <a:schemeClr val="accent1"/>
                </a:solidFill>
              </a:defRPr>
            </a:lvl1pPr>
          </a:lstStyle>
          <a:p>
            <a:fld id="{D1C059A3-A646-4699-A9C9-AB924715CB97}" type="datetimeFigureOut">
              <a:rPr lang="en-NZ" smtClean="0"/>
              <a:pPr/>
              <a:t>24/05/2021</a:t>
            </a:fld>
            <a:endParaRPr lang="en-NZ"/>
          </a:p>
        </p:txBody>
      </p:sp>
      <p:sp>
        <p:nvSpPr>
          <p:cNvPr id="5" name="Footer Placeholder 4">
            <a:extLst>
              <a:ext uri="{FF2B5EF4-FFF2-40B4-BE49-F238E27FC236}">
                <a16:creationId xmlns:a16="http://schemas.microsoft.com/office/drawing/2014/main" id="{650E13E0-7CA9-4A88-AD78-DCDC6943F3A2}"/>
              </a:ext>
            </a:extLst>
          </p:cNvPr>
          <p:cNvSpPr>
            <a:spLocks noGrp="1"/>
          </p:cNvSpPr>
          <p:nvPr>
            <p:ph type="ftr" sz="quarter" idx="3"/>
          </p:nvPr>
        </p:nvSpPr>
        <p:spPr>
          <a:xfrm>
            <a:off x="4038600" y="6261099"/>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NZ" dirty="0"/>
          </a:p>
        </p:txBody>
      </p:sp>
      <p:sp>
        <p:nvSpPr>
          <p:cNvPr id="6" name="Slide Number Placeholder 5">
            <a:extLst>
              <a:ext uri="{FF2B5EF4-FFF2-40B4-BE49-F238E27FC236}">
                <a16:creationId xmlns:a16="http://schemas.microsoft.com/office/drawing/2014/main" id="{FE55BB93-FFDE-408D-8F5E-65300A1C50EE}"/>
              </a:ext>
            </a:extLst>
          </p:cNvPr>
          <p:cNvSpPr>
            <a:spLocks noGrp="1"/>
          </p:cNvSpPr>
          <p:nvPr>
            <p:ph type="sldNum" sz="quarter" idx="4"/>
          </p:nvPr>
        </p:nvSpPr>
        <p:spPr>
          <a:xfrm>
            <a:off x="9182100" y="6261099"/>
            <a:ext cx="2743200" cy="365125"/>
          </a:xfrm>
          <a:prstGeom prst="rect">
            <a:avLst/>
          </a:prstGeom>
        </p:spPr>
        <p:txBody>
          <a:bodyPr vert="horz" lIns="91440" tIns="45720" rIns="91440" bIns="45720" rtlCol="0" anchor="ctr"/>
          <a:lstStyle>
            <a:lvl1pPr algn="r">
              <a:defRPr sz="1200" b="1">
                <a:solidFill>
                  <a:schemeClr val="accent1"/>
                </a:solidFill>
              </a:defRPr>
            </a:lvl1pPr>
          </a:lstStyle>
          <a:p>
            <a:fld id="{3ACB98F3-D16C-4C58-8F1B-0EDCE3DB17A2}" type="slidenum">
              <a:rPr lang="en-NZ" smtClean="0"/>
              <a:pPr/>
              <a:t>‹#›</a:t>
            </a:fld>
            <a:endParaRPr lang="en-NZ" dirty="0"/>
          </a:p>
        </p:txBody>
      </p:sp>
    </p:spTree>
    <p:extLst>
      <p:ext uri="{BB962C8B-B14F-4D97-AF65-F5344CB8AC3E}">
        <p14:creationId xmlns:p14="http://schemas.microsoft.com/office/powerpoint/2010/main" val="156661862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49" r:id="rId3"/>
    <p:sldLayoutId id="2147483650" r:id="rId4"/>
    <p:sldLayoutId id="2147483651" r:id="rId5"/>
    <p:sldLayoutId id="2147483652" r:id="rId6"/>
    <p:sldLayoutId id="2147483653" r:id="rId7"/>
    <p:sldLayoutId id="2147483654" r:id="rId8"/>
    <p:sldLayoutId id="2147483661" r:id="rId9"/>
    <p:sldLayoutId id="2147483662" r:id="rId10"/>
    <p:sldLayoutId id="2147483663" r:id="rId11"/>
    <p:sldLayoutId id="2147483664" r:id="rId12"/>
    <p:sldLayoutId id="2147483657" r:id="rId13"/>
    <p:sldLayoutId id="2147483658" r:id="rId14"/>
    <p:sldLayoutId id="2147483659" r:id="rId15"/>
    <p:sldLayoutId id="2147483660" r:id="rId16"/>
    <p:sldLayoutId id="2147483665" r:id="rId17"/>
    <p:sldLayoutId id="2147483688" r:id="rId18"/>
    <p:sldLayoutId id="2147483689" r:id="rId19"/>
  </p:sldLayoutIdLst>
  <p:txStyles>
    <p:titleStyle>
      <a:lvl1pPr algn="l" defTabSz="914400" rtl="0" eaLnBrk="1" latinLnBrk="0" hangingPunct="1">
        <a:lnSpc>
          <a:spcPct val="90000"/>
        </a:lnSpc>
        <a:spcBef>
          <a:spcPct val="0"/>
        </a:spcBef>
        <a:buNone/>
        <a:defRPr sz="2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500"/>
        </a:spcBef>
        <a:buClr>
          <a:schemeClr val="accent1"/>
        </a:buClr>
        <a:buFont typeface="Courier New" panose="02070309020205020404" pitchFamily="49"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076F0-758C-4811-96AF-EC2B1EC9F061}"/>
              </a:ext>
            </a:extLst>
          </p:cNvPr>
          <p:cNvSpPr>
            <a:spLocks noGrp="1"/>
          </p:cNvSpPr>
          <p:nvPr>
            <p:ph type="title"/>
          </p:nvPr>
        </p:nvSpPr>
        <p:spPr>
          <a:xfrm>
            <a:off x="638175" y="652463"/>
            <a:ext cx="10496550" cy="397032"/>
          </a:xfrm>
          <a:prstGeom prst="rect">
            <a:avLst/>
          </a:prstGeom>
        </p:spPr>
        <p:txBody>
          <a:bodyPr vert="horz" wrap="square" lIns="91440" tIns="45720" rIns="91440" bIns="45720" rtlCol="0" anchor="t">
            <a:spAutoFit/>
          </a:bodyPr>
          <a:lstStyle/>
          <a:p>
            <a:r>
              <a:rPr lang="en-US"/>
              <a:t>Click to edit Master title style</a:t>
            </a:r>
            <a:endParaRPr lang="en-NZ" dirty="0"/>
          </a:p>
        </p:txBody>
      </p:sp>
      <p:sp>
        <p:nvSpPr>
          <p:cNvPr id="3" name="Text Placeholder 2">
            <a:extLst>
              <a:ext uri="{FF2B5EF4-FFF2-40B4-BE49-F238E27FC236}">
                <a16:creationId xmlns:a16="http://schemas.microsoft.com/office/drawing/2014/main" id="{932979C7-C473-4E69-B6CA-1D6411BE7888}"/>
              </a:ext>
            </a:extLst>
          </p:cNvPr>
          <p:cNvSpPr>
            <a:spLocks noGrp="1"/>
          </p:cNvSpPr>
          <p:nvPr>
            <p:ph type="body" idx="1"/>
          </p:nvPr>
        </p:nvSpPr>
        <p:spPr>
          <a:xfrm>
            <a:off x="638175" y="2019299"/>
            <a:ext cx="9210675" cy="157992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Date Placeholder 3">
            <a:extLst>
              <a:ext uri="{FF2B5EF4-FFF2-40B4-BE49-F238E27FC236}">
                <a16:creationId xmlns:a16="http://schemas.microsoft.com/office/drawing/2014/main" id="{0E19D397-3347-4690-B1C5-8D251196A8E8}"/>
              </a:ext>
            </a:extLst>
          </p:cNvPr>
          <p:cNvSpPr>
            <a:spLocks noGrp="1"/>
          </p:cNvSpPr>
          <p:nvPr>
            <p:ph type="dt" sz="half" idx="2"/>
          </p:nvPr>
        </p:nvSpPr>
        <p:spPr>
          <a:xfrm>
            <a:off x="638175" y="6261099"/>
            <a:ext cx="2943225" cy="365125"/>
          </a:xfrm>
          <a:prstGeom prst="rect">
            <a:avLst/>
          </a:prstGeom>
        </p:spPr>
        <p:txBody>
          <a:bodyPr vert="horz" lIns="91440" tIns="45720" rIns="91440" bIns="45720" rtlCol="0" anchor="ctr"/>
          <a:lstStyle>
            <a:lvl1pPr algn="l">
              <a:defRPr sz="1200">
                <a:solidFill>
                  <a:schemeClr val="accent1"/>
                </a:solidFill>
              </a:defRPr>
            </a:lvl1pPr>
          </a:lstStyle>
          <a:p>
            <a:endParaRPr lang="en-NZ"/>
          </a:p>
        </p:txBody>
      </p:sp>
      <p:sp>
        <p:nvSpPr>
          <p:cNvPr id="5" name="Footer Placeholder 4">
            <a:extLst>
              <a:ext uri="{FF2B5EF4-FFF2-40B4-BE49-F238E27FC236}">
                <a16:creationId xmlns:a16="http://schemas.microsoft.com/office/drawing/2014/main" id="{650E13E0-7CA9-4A88-AD78-DCDC6943F3A2}"/>
              </a:ext>
            </a:extLst>
          </p:cNvPr>
          <p:cNvSpPr>
            <a:spLocks noGrp="1"/>
          </p:cNvSpPr>
          <p:nvPr>
            <p:ph type="ftr" sz="quarter" idx="3"/>
          </p:nvPr>
        </p:nvSpPr>
        <p:spPr>
          <a:xfrm>
            <a:off x="4038600" y="6261099"/>
            <a:ext cx="4114800" cy="365125"/>
          </a:xfrm>
          <a:prstGeom prst="rect">
            <a:avLst/>
          </a:prstGeom>
        </p:spPr>
        <p:txBody>
          <a:bodyPr vert="horz" lIns="91440" tIns="45720" rIns="91440" bIns="45720" rtlCol="0" anchor="ctr"/>
          <a:lstStyle>
            <a:lvl1pPr algn="ctr">
              <a:defRPr sz="1200">
                <a:solidFill>
                  <a:schemeClr val="accent1"/>
                </a:solidFill>
              </a:defRPr>
            </a:lvl1pPr>
          </a:lstStyle>
          <a:p>
            <a:endParaRPr lang="en-NZ" dirty="0"/>
          </a:p>
        </p:txBody>
      </p:sp>
      <p:sp>
        <p:nvSpPr>
          <p:cNvPr id="6" name="Slide Number Placeholder 5">
            <a:extLst>
              <a:ext uri="{FF2B5EF4-FFF2-40B4-BE49-F238E27FC236}">
                <a16:creationId xmlns:a16="http://schemas.microsoft.com/office/drawing/2014/main" id="{FE55BB93-FFDE-408D-8F5E-65300A1C50EE}"/>
              </a:ext>
            </a:extLst>
          </p:cNvPr>
          <p:cNvSpPr>
            <a:spLocks noGrp="1"/>
          </p:cNvSpPr>
          <p:nvPr>
            <p:ph type="sldNum" sz="quarter" idx="4"/>
          </p:nvPr>
        </p:nvSpPr>
        <p:spPr>
          <a:xfrm>
            <a:off x="9182100" y="6261099"/>
            <a:ext cx="2743200" cy="365125"/>
          </a:xfrm>
          <a:prstGeom prst="rect">
            <a:avLst/>
          </a:prstGeom>
        </p:spPr>
        <p:txBody>
          <a:bodyPr vert="horz" lIns="91440" tIns="45720" rIns="91440" bIns="45720" rtlCol="0" anchor="ctr"/>
          <a:lstStyle>
            <a:lvl1pPr algn="r">
              <a:defRPr sz="1200" b="1">
                <a:solidFill>
                  <a:schemeClr val="accent1"/>
                </a:solidFill>
              </a:defRPr>
            </a:lvl1pPr>
          </a:lstStyle>
          <a:p>
            <a:fld id="{3ACB98F3-D16C-4C58-8F1B-0EDCE3DB17A2}" type="slidenum">
              <a:rPr lang="en-NZ" smtClean="0"/>
              <a:pPr/>
              <a:t>‹#›</a:t>
            </a:fld>
            <a:endParaRPr lang="en-NZ" dirty="0"/>
          </a:p>
        </p:txBody>
      </p:sp>
    </p:spTree>
    <p:extLst>
      <p:ext uri="{BB962C8B-B14F-4D97-AF65-F5344CB8AC3E}">
        <p14:creationId xmlns:p14="http://schemas.microsoft.com/office/powerpoint/2010/main" val="355969308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Lst>
  <p:hf hdr="0" ftr="0" dt="0"/>
  <p:txStyles>
    <p:titleStyle>
      <a:lvl1pPr algn="l" defTabSz="914400" rtl="0" eaLnBrk="1" latinLnBrk="0" hangingPunct="1">
        <a:lnSpc>
          <a:spcPct val="90000"/>
        </a:lnSpc>
        <a:spcBef>
          <a:spcPct val="0"/>
        </a:spcBef>
        <a:buNone/>
        <a:defRPr sz="2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500"/>
        </a:spcBef>
        <a:buClr>
          <a:schemeClr val="accent1"/>
        </a:buClr>
        <a:buFont typeface="Courier New" panose="02070309020205020404" pitchFamily="49"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hyperlink" Target="https://www.waikatohousinginitiative.org/" TargetMode="External"/><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32.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2.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3.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32.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E429FB-7DCA-4CBF-B354-DE5377430425}"/>
              </a:ext>
            </a:extLst>
          </p:cNvPr>
          <p:cNvSpPr>
            <a:spLocks noGrp="1"/>
          </p:cNvSpPr>
          <p:nvPr>
            <p:ph type="title"/>
          </p:nvPr>
        </p:nvSpPr>
        <p:spPr>
          <a:xfrm>
            <a:off x="638174" y="735615"/>
            <a:ext cx="3438525" cy="3102388"/>
          </a:xfrm>
        </p:spPr>
        <p:txBody>
          <a:bodyPr/>
          <a:lstStyle/>
          <a:p>
            <a:r>
              <a:rPr lang="en-NZ" dirty="0"/>
              <a:t>Understanding the housing challenge, and the role of Kāinga Ora in partnering with communities to respond</a:t>
            </a:r>
          </a:p>
        </p:txBody>
      </p:sp>
      <p:sp>
        <p:nvSpPr>
          <p:cNvPr id="5" name="Text Placeholder 4">
            <a:extLst>
              <a:ext uri="{FF2B5EF4-FFF2-40B4-BE49-F238E27FC236}">
                <a16:creationId xmlns:a16="http://schemas.microsoft.com/office/drawing/2014/main" id="{A37E20C2-A55F-4310-AC4F-0E412DA2C2AE}"/>
              </a:ext>
            </a:extLst>
          </p:cNvPr>
          <p:cNvSpPr>
            <a:spLocks noGrp="1"/>
          </p:cNvSpPr>
          <p:nvPr>
            <p:ph type="body" sz="quarter" idx="15"/>
          </p:nvPr>
        </p:nvSpPr>
        <p:spPr>
          <a:xfrm>
            <a:off x="638175" y="3883620"/>
            <a:ext cx="3438525" cy="995144"/>
          </a:xfrm>
        </p:spPr>
        <p:txBody>
          <a:bodyPr/>
          <a:lstStyle/>
          <a:p>
            <a:endParaRPr lang="en-NZ" b="1" dirty="0"/>
          </a:p>
          <a:p>
            <a:endParaRPr lang="en-NZ" b="1" dirty="0"/>
          </a:p>
          <a:p>
            <a:r>
              <a:rPr lang="en-NZ" b="1" dirty="0"/>
              <a:t>Mark Rawson</a:t>
            </a:r>
          </a:p>
        </p:txBody>
      </p:sp>
      <p:sp>
        <p:nvSpPr>
          <p:cNvPr id="6" name="Text Placeholder 5">
            <a:extLst>
              <a:ext uri="{FF2B5EF4-FFF2-40B4-BE49-F238E27FC236}">
                <a16:creationId xmlns:a16="http://schemas.microsoft.com/office/drawing/2014/main" id="{12C6BE6A-A906-4EF9-AD13-A6782E5E3529}"/>
              </a:ext>
            </a:extLst>
          </p:cNvPr>
          <p:cNvSpPr>
            <a:spLocks noGrp="1"/>
          </p:cNvSpPr>
          <p:nvPr>
            <p:ph type="body" sz="quarter" idx="16"/>
          </p:nvPr>
        </p:nvSpPr>
        <p:spPr>
          <a:xfrm>
            <a:off x="638175" y="4134068"/>
            <a:ext cx="3438525" cy="995144"/>
          </a:xfrm>
        </p:spPr>
        <p:txBody>
          <a:bodyPr/>
          <a:lstStyle/>
          <a:p>
            <a:endParaRPr lang="en-NZ" dirty="0"/>
          </a:p>
          <a:p>
            <a:endParaRPr lang="en-NZ" dirty="0"/>
          </a:p>
          <a:p>
            <a:r>
              <a:rPr lang="en-NZ" dirty="0"/>
              <a:t>Regional Director Waikato</a:t>
            </a:r>
          </a:p>
        </p:txBody>
      </p:sp>
      <p:sp>
        <p:nvSpPr>
          <p:cNvPr id="7" name="Text Placeholder 6">
            <a:extLst>
              <a:ext uri="{FF2B5EF4-FFF2-40B4-BE49-F238E27FC236}">
                <a16:creationId xmlns:a16="http://schemas.microsoft.com/office/drawing/2014/main" id="{4E4F11C2-6027-4D81-BFF0-E925C2D47EF9}"/>
              </a:ext>
            </a:extLst>
          </p:cNvPr>
          <p:cNvSpPr>
            <a:spLocks noGrp="1"/>
          </p:cNvSpPr>
          <p:nvPr>
            <p:ph type="body" sz="quarter" idx="17"/>
          </p:nvPr>
        </p:nvSpPr>
        <p:spPr>
          <a:xfrm>
            <a:off x="638175" y="354842"/>
            <a:ext cx="3438525" cy="184666"/>
          </a:xfrm>
        </p:spPr>
        <p:txBody>
          <a:bodyPr/>
          <a:lstStyle/>
          <a:p>
            <a:r>
              <a:rPr lang="en-NZ" dirty="0"/>
              <a:t>27 May 2021</a:t>
            </a:r>
          </a:p>
        </p:txBody>
      </p:sp>
      <p:pic>
        <p:nvPicPr>
          <p:cNvPr id="8" name="Picture 7" descr="A picture containing man&#10;&#10;Description automatically generated">
            <a:extLst>
              <a:ext uri="{FF2B5EF4-FFF2-40B4-BE49-F238E27FC236}">
                <a16:creationId xmlns:a16="http://schemas.microsoft.com/office/drawing/2014/main" id="{BF488AAA-6DA7-4E31-8D0F-416A236B60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05300" y="2325242"/>
            <a:ext cx="618745" cy="626365"/>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83D26534-CA6B-426B-8F33-A5AD89CD9AD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1023600" y="5689600"/>
            <a:ext cx="1168400" cy="1172974"/>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0067540" y="5463539"/>
            <a:ext cx="663960" cy="683261"/>
          </a:xfrm>
          <a:prstGeom prst="rect">
            <a:avLst/>
          </a:prstGeom>
        </p:spPr>
      </p:pic>
      <p:sp>
        <p:nvSpPr>
          <p:cNvPr id="2" name="Picture Placeholder 1"/>
          <p:cNvSpPr>
            <a:spLocks noGrp="1"/>
          </p:cNvSpPr>
          <p:nvPr>
            <p:ph type="pic" sz="quarter" idx="13"/>
          </p:nvPr>
        </p:nvSpPr>
        <p:spPr/>
      </p:sp>
      <p:pic>
        <p:nvPicPr>
          <p:cNvPr id="12" name="Picture Placeholder 10"/>
          <p:cNvPicPr>
            <a:picLocks noChangeAspect="1"/>
          </p:cNvPicPr>
          <p:nvPr/>
        </p:nvPicPr>
        <p:blipFill>
          <a:blip r:embed="rId6" cstate="hqprint">
            <a:extLst>
              <a:ext uri="{28A0092B-C50C-407E-A947-70E740481C1C}">
                <a14:useLocalDpi xmlns:a14="http://schemas.microsoft.com/office/drawing/2010/main" val="0"/>
              </a:ext>
            </a:extLst>
          </a:blip>
          <a:srcRect l="11616" r="11616"/>
          <a:stretch>
            <a:fillRect/>
          </a:stretch>
        </p:blipFill>
        <p:spPr>
          <a:xfrm>
            <a:off x="4305300" y="0"/>
            <a:ext cx="7886700" cy="6858000"/>
          </a:xfrm>
          <a:prstGeom prst="rect">
            <a:avLst/>
          </a:prstGeom>
          <a:solidFill>
            <a:schemeClr val="tx2"/>
          </a:solidFill>
        </p:spPr>
      </p:pic>
    </p:spTree>
    <p:extLst>
      <p:ext uri="{BB962C8B-B14F-4D97-AF65-F5344CB8AC3E}">
        <p14:creationId xmlns:p14="http://schemas.microsoft.com/office/powerpoint/2010/main" val="115564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B98F3-D16C-4C58-8F1B-0EDCE3DB17A2}" type="slidenum">
              <a:rPr kumimoji="0" lang="en-NZ" sz="1200" b="1" i="0" u="none" strike="noStrike" kern="1200" cap="none" spc="0" normalizeH="0" baseline="0" noProof="0" smtClean="0">
                <a:ln>
                  <a:noFill/>
                </a:ln>
                <a:solidFill>
                  <a:srgbClr val="00774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1" i="0" u="none" strike="noStrike" kern="1200" cap="none" spc="0" normalizeH="0" baseline="0" noProof="0" dirty="0">
              <a:ln>
                <a:noFill/>
              </a:ln>
              <a:solidFill>
                <a:srgbClr val="007749"/>
              </a:solidFill>
              <a:effectLst/>
              <a:uLnTx/>
              <a:uFillTx/>
              <a:latin typeface="Calibri" panose="020F0502020204030204"/>
              <a:ea typeface="+mn-ea"/>
              <a:cs typeface="+mn-cs"/>
            </a:endParaRPr>
          </a:p>
        </p:txBody>
      </p:sp>
      <p:sp>
        <p:nvSpPr>
          <p:cNvPr id="4" name="Text Placeholder 3"/>
          <p:cNvSpPr>
            <a:spLocks noGrp="1"/>
          </p:cNvSpPr>
          <p:nvPr>
            <p:ph type="body" sz="quarter" idx="13"/>
          </p:nvPr>
        </p:nvSpPr>
        <p:spPr>
          <a:xfrm>
            <a:off x="638175" y="1314033"/>
            <a:ext cx="4825076" cy="2959785"/>
          </a:xfrm>
        </p:spPr>
        <p:txBody>
          <a:bodyPr/>
          <a:lstStyle/>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algn="ctr"/>
            <a:endParaRPr lang="en-NZ" u="sng" dirty="0">
              <a:hlinkClick r:id="rId3"/>
            </a:endParaRPr>
          </a:p>
          <a:p>
            <a:pPr algn="ctr"/>
            <a:endParaRPr lang="en-NZ" u="sng" dirty="0">
              <a:hlinkClick r:id="rId3"/>
            </a:endParaRPr>
          </a:p>
          <a:p>
            <a:pPr algn="ctr"/>
            <a:endParaRPr lang="en-NZ" u="sng" dirty="0">
              <a:hlinkClick r:id="rId3"/>
            </a:endParaRPr>
          </a:p>
          <a:p>
            <a:pPr algn="ctr"/>
            <a:endParaRPr lang="en-NZ" u="sng" dirty="0">
              <a:hlinkClick r:id="rId3"/>
            </a:endParaRPr>
          </a:p>
          <a:p>
            <a:pPr algn="ctr"/>
            <a:r>
              <a:rPr lang="en-NZ" u="sng" dirty="0">
                <a:hlinkClick r:id="rId3"/>
              </a:rPr>
              <a:t>https://www.waikatohousinginitiative.org/</a:t>
            </a:r>
            <a:r>
              <a:rPr lang="en-NZ" dirty="0"/>
              <a:t> </a:t>
            </a:r>
            <a:endParaRPr lang="en-NZ" sz="1800" dirty="0">
              <a:solidFill>
                <a:srgbClr val="FF0000"/>
              </a:solidFill>
            </a:endParaRPr>
          </a:p>
        </p:txBody>
      </p:sp>
      <p:pic>
        <p:nvPicPr>
          <p:cNvPr id="8" name="Picture 7" descr="A picture containing man&#10;&#10;Description automatically generated">
            <a:extLst>
              <a:ext uri="{FF2B5EF4-FFF2-40B4-BE49-F238E27FC236}">
                <a16:creationId xmlns:a16="http://schemas.microsoft.com/office/drawing/2014/main" id="{BF488AAA-6DA7-4E31-8D0F-416A236B60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5322" y="5012712"/>
            <a:ext cx="618745" cy="626365"/>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25765" y="5760012"/>
            <a:ext cx="855432" cy="880299"/>
          </a:xfrm>
          <a:prstGeom prst="rect">
            <a:avLst/>
          </a:prstGeom>
        </p:spPr>
      </p:pic>
      <p:pic>
        <p:nvPicPr>
          <p:cNvPr id="6" name="Picture Placeholder 5"/>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007" b="12007"/>
          <a:stretch>
            <a:fillRect/>
          </a:stretch>
        </p:blipFill>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0736" y="2530697"/>
            <a:ext cx="2339953" cy="1275380"/>
          </a:xfrm>
          <a:prstGeom prst="rect">
            <a:avLst/>
          </a:prstGeom>
        </p:spPr>
      </p:pic>
    </p:spTree>
    <p:extLst>
      <p:ext uri="{BB962C8B-B14F-4D97-AF65-F5344CB8AC3E}">
        <p14:creationId xmlns:p14="http://schemas.microsoft.com/office/powerpoint/2010/main" val="2453112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79" y="687880"/>
            <a:ext cx="5267972" cy="397032"/>
          </a:xfrm>
        </p:spPr>
        <p:txBody>
          <a:bodyPr/>
          <a:lstStyle/>
          <a:p>
            <a:pPr algn="ctr"/>
            <a:r>
              <a:rPr lang="en-NZ" dirty="0"/>
              <a:t>Working with the construction sector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B98F3-D16C-4C58-8F1B-0EDCE3DB17A2}" type="slidenum">
              <a:rPr kumimoji="0" lang="en-NZ" sz="1200" b="1" i="0" u="none" strike="noStrike" kern="1200" cap="none" spc="0" normalizeH="0" baseline="0" noProof="0" smtClean="0">
                <a:ln>
                  <a:noFill/>
                </a:ln>
                <a:solidFill>
                  <a:srgbClr val="00774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1" i="0" u="none" strike="noStrike" kern="1200" cap="none" spc="0" normalizeH="0" baseline="0" noProof="0" dirty="0">
              <a:ln>
                <a:noFill/>
              </a:ln>
              <a:solidFill>
                <a:srgbClr val="007749"/>
              </a:solidFill>
              <a:effectLst/>
              <a:uLnTx/>
              <a:uFillTx/>
              <a:latin typeface="Calibri" panose="020F0502020204030204"/>
              <a:ea typeface="+mn-ea"/>
              <a:cs typeface="+mn-cs"/>
            </a:endParaRPr>
          </a:p>
        </p:txBody>
      </p:sp>
      <p:sp>
        <p:nvSpPr>
          <p:cNvPr id="4" name="Text Placeholder 3"/>
          <p:cNvSpPr>
            <a:spLocks noGrp="1"/>
          </p:cNvSpPr>
          <p:nvPr>
            <p:ph type="body" sz="quarter" idx="13"/>
          </p:nvPr>
        </p:nvSpPr>
        <p:spPr>
          <a:xfrm>
            <a:off x="638175" y="1314033"/>
            <a:ext cx="4825076" cy="3934410"/>
          </a:xfrm>
        </p:spPr>
        <p:txBody>
          <a:bodyPr/>
          <a:lstStyle/>
          <a:p>
            <a:pPr marL="285750" indent="-285750">
              <a:buFont typeface="Arial" panose="020B0604020202020204" pitchFamily="34" charset="0"/>
              <a:buChar char="•"/>
            </a:pPr>
            <a:r>
              <a:rPr lang="en-US" dirty="0"/>
              <a:t>Redevelop our own properties </a:t>
            </a:r>
          </a:p>
          <a:p>
            <a:pPr marL="285750" indent="-285750">
              <a:buFont typeface="Arial" panose="020B0604020202020204" pitchFamily="34" charset="0"/>
              <a:buChar char="•"/>
            </a:pPr>
            <a:r>
              <a:rPr lang="en-US" dirty="0"/>
              <a:t>Commission developers to supply market ready homes</a:t>
            </a:r>
          </a:p>
          <a:p>
            <a:pPr marL="285750" indent="-285750">
              <a:buFont typeface="Arial" panose="020B0604020202020204" pitchFamily="34" charset="0"/>
              <a:buChar char="•"/>
            </a:pPr>
            <a:r>
              <a:rPr lang="en-US" dirty="0"/>
              <a:t>Partnering with developers / Iwi to enable larger-scale developments (underwriting / off-take </a:t>
            </a:r>
            <a:r>
              <a:rPr lang="en-US" dirty="0" err="1"/>
              <a:t>etc</a:t>
            </a:r>
            <a:r>
              <a:rPr lang="en-US" dirty="0"/>
              <a:t>)</a:t>
            </a:r>
          </a:p>
          <a:p>
            <a:pPr marL="285750" indent="-285750">
              <a:buFont typeface="Arial" panose="020B0604020202020204" pitchFamily="34" charset="0"/>
              <a:buChar char="•"/>
            </a:pPr>
            <a:r>
              <a:rPr lang="en-US" dirty="0"/>
              <a:t>Specified Development Projects - Partnering with communities and developers on large scale urban development and regeneration projects </a:t>
            </a:r>
            <a:br>
              <a:rPr lang="en-US" dirty="0"/>
            </a:br>
            <a:r>
              <a:rPr lang="en-US" dirty="0"/>
              <a:t>(</a:t>
            </a:r>
            <a:r>
              <a:rPr lang="en-US" dirty="0" err="1"/>
              <a:t>Hobsonville</a:t>
            </a:r>
            <a:r>
              <a:rPr lang="en-US" dirty="0"/>
              <a:t> point)</a:t>
            </a:r>
          </a:p>
          <a:p>
            <a:pPr marL="285750" indent="-285750">
              <a:buFont typeface="Arial" panose="020B0604020202020204" pitchFamily="34" charset="0"/>
              <a:buChar char="•"/>
            </a:pPr>
            <a:r>
              <a:rPr lang="en-US" dirty="0"/>
              <a:t>Partnering with Government / Iwi around land acquisition opportunities, including the provision of infrastructure to enable residential </a:t>
            </a:r>
            <a:r>
              <a:rPr lang="en-US" dirty="0" err="1"/>
              <a:t>utilisation</a:t>
            </a:r>
            <a:endParaRPr lang="en-NZ" dirty="0"/>
          </a:p>
          <a:p>
            <a:pPr marL="285750" indent="-285750">
              <a:buFont typeface="Arial" panose="020B0604020202020204" pitchFamily="34" charset="0"/>
              <a:buChar char="•"/>
            </a:pPr>
            <a:r>
              <a:rPr lang="en-NZ" dirty="0" err="1"/>
              <a:t>Consentium</a:t>
            </a:r>
            <a:r>
              <a:rPr lang="en-NZ" dirty="0"/>
              <a:t> - BCA</a:t>
            </a:r>
            <a:endParaRPr lang="en-NZ" sz="1800" dirty="0">
              <a:solidFill>
                <a:srgbClr val="FF0000"/>
              </a:solidFill>
            </a:endParaRPr>
          </a:p>
        </p:txBody>
      </p:sp>
      <p:pic>
        <p:nvPicPr>
          <p:cNvPr id="8" name="Picture 7" descr="A picture containing man&#10;&#10;Description automatically generated">
            <a:extLst>
              <a:ext uri="{FF2B5EF4-FFF2-40B4-BE49-F238E27FC236}">
                <a16:creationId xmlns:a16="http://schemas.microsoft.com/office/drawing/2014/main" id="{BF488AAA-6DA7-4E31-8D0F-416A236B6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5322" y="5012712"/>
            <a:ext cx="618745" cy="626365"/>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25765" y="5760012"/>
            <a:ext cx="855432" cy="880299"/>
          </a:xfrm>
          <a:prstGeom prst="rect">
            <a:avLst/>
          </a:prstGeom>
        </p:spPr>
      </p:pic>
      <p:pic>
        <p:nvPicPr>
          <p:cNvPr id="10" name="Picture Placeholder 5"/>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683" b="683"/>
          <a:stretch>
            <a:fillRect/>
          </a:stretch>
        </p:blipFill>
        <p:spPr/>
      </p:pic>
    </p:spTree>
    <p:extLst>
      <p:ext uri="{BB962C8B-B14F-4D97-AF65-F5344CB8AC3E}">
        <p14:creationId xmlns:p14="http://schemas.microsoft.com/office/powerpoint/2010/main" val="51078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91" y="496125"/>
            <a:ext cx="5297523" cy="397032"/>
          </a:xfrm>
        </p:spPr>
        <p:txBody>
          <a:bodyPr/>
          <a:lstStyle/>
          <a:p>
            <a:pPr algn="ctr"/>
            <a:r>
              <a:rPr lang="en-NZ" dirty="0"/>
              <a:t>Five key aspects relevant to regions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B98F3-D16C-4C58-8F1B-0EDCE3DB17A2}" type="slidenum">
              <a:rPr kumimoji="0" lang="en-NZ" sz="1200" b="1" i="0" u="none" strike="noStrike" kern="1200" cap="none" spc="0" normalizeH="0" baseline="0" noProof="0" smtClean="0">
                <a:ln>
                  <a:noFill/>
                </a:ln>
                <a:solidFill>
                  <a:srgbClr val="00774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1" i="0" u="none" strike="noStrike" kern="1200" cap="none" spc="0" normalizeH="0" baseline="0" noProof="0" dirty="0">
              <a:ln>
                <a:noFill/>
              </a:ln>
              <a:solidFill>
                <a:srgbClr val="007749"/>
              </a:solidFill>
              <a:effectLst/>
              <a:uLnTx/>
              <a:uFillTx/>
              <a:latin typeface="Calibri" panose="020F0502020204030204"/>
              <a:ea typeface="+mn-ea"/>
              <a:cs typeface="+mn-cs"/>
            </a:endParaRPr>
          </a:p>
        </p:txBody>
      </p:sp>
      <p:sp>
        <p:nvSpPr>
          <p:cNvPr id="4" name="Text Placeholder 3"/>
          <p:cNvSpPr>
            <a:spLocks noGrp="1"/>
          </p:cNvSpPr>
          <p:nvPr>
            <p:ph type="body" sz="quarter" idx="13"/>
          </p:nvPr>
        </p:nvSpPr>
        <p:spPr>
          <a:xfrm>
            <a:off x="638175" y="1314033"/>
            <a:ext cx="4825076" cy="3129062"/>
          </a:xfrm>
        </p:spPr>
        <p:txBody>
          <a:bodyPr/>
          <a:lstStyle/>
          <a:p>
            <a:pPr marL="342900" indent="-342900">
              <a:spcAft>
                <a:spcPts val="1000"/>
              </a:spcAft>
              <a:buFont typeface="+mj-lt"/>
              <a:buAutoNum type="arabicPeriod"/>
            </a:pPr>
            <a:r>
              <a:rPr lang="en-NZ" dirty="0"/>
              <a:t>National Policy Statement on Urban Development (NPS-UD) </a:t>
            </a:r>
          </a:p>
          <a:p>
            <a:pPr marL="342900" indent="-342900">
              <a:spcAft>
                <a:spcPts val="1000"/>
              </a:spcAft>
              <a:buFont typeface="+mj-lt"/>
              <a:buAutoNum type="arabicPeriod"/>
            </a:pPr>
            <a:r>
              <a:rPr lang="en-NZ" dirty="0"/>
              <a:t>Housing Acceleration Fund</a:t>
            </a:r>
          </a:p>
          <a:p>
            <a:pPr marL="342900" indent="-342900">
              <a:spcAft>
                <a:spcPts val="1000"/>
              </a:spcAft>
              <a:buFont typeface="+mj-lt"/>
              <a:buAutoNum type="arabicPeriod"/>
            </a:pPr>
            <a:r>
              <a:rPr lang="en-NZ" dirty="0"/>
              <a:t>Māori housing funding </a:t>
            </a:r>
          </a:p>
          <a:p>
            <a:pPr marL="342900" indent="-342900">
              <a:spcAft>
                <a:spcPts val="1000"/>
              </a:spcAft>
              <a:buFont typeface="+mj-lt"/>
              <a:buAutoNum type="arabicPeriod"/>
            </a:pPr>
            <a:r>
              <a:rPr lang="en-NZ" dirty="0"/>
              <a:t>Regional investment plans</a:t>
            </a:r>
          </a:p>
          <a:p>
            <a:pPr marL="342900" indent="-342900">
              <a:spcAft>
                <a:spcPts val="1000"/>
              </a:spcAft>
              <a:buFont typeface="+mj-lt"/>
              <a:buAutoNum type="arabicPeriod"/>
            </a:pPr>
            <a:r>
              <a:rPr lang="en-US" dirty="0"/>
              <a:t>Social procurement </a:t>
            </a:r>
            <a:endParaRPr lang="en-NZ" dirty="0"/>
          </a:p>
          <a:p>
            <a:pPr marL="342900" indent="-342900">
              <a:buFont typeface="+mj-lt"/>
              <a:buAutoNum type="arabicPeriod"/>
            </a:pPr>
            <a:endParaRPr lang="en-NZ" sz="1800" dirty="0">
              <a:solidFill>
                <a:srgbClr val="FF0000"/>
              </a:solidFill>
            </a:endParaRPr>
          </a:p>
        </p:txBody>
      </p:sp>
      <p:pic>
        <p:nvPicPr>
          <p:cNvPr id="8" name="Picture 7" descr="A picture containing man&#10;&#10;Description automatically generated">
            <a:extLst>
              <a:ext uri="{FF2B5EF4-FFF2-40B4-BE49-F238E27FC236}">
                <a16:creationId xmlns:a16="http://schemas.microsoft.com/office/drawing/2014/main" id="{BF488AAA-6DA7-4E31-8D0F-416A236B6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5322" y="5012712"/>
            <a:ext cx="618745" cy="626365"/>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25765" y="5760012"/>
            <a:ext cx="855432" cy="880299"/>
          </a:xfrm>
          <a:prstGeom prst="rect">
            <a:avLst/>
          </a:prstGeom>
        </p:spPr>
      </p:pic>
      <p:sp>
        <p:nvSpPr>
          <p:cNvPr id="5" name="Picture Placeholder 4"/>
          <p:cNvSpPr>
            <a:spLocks noGrp="1"/>
          </p:cNvSpPr>
          <p:nvPr>
            <p:ph type="pic" sz="quarter" idx="15"/>
          </p:nvPr>
        </p:nvSpPr>
        <p:spPr/>
      </p:sp>
      <p:pic>
        <p:nvPicPr>
          <p:cNvPr id="10" name="Picture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756" y="9996"/>
            <a:ext cx="6444155" cy="6858000"/>
          </a:xfrm>
          <a:prstGeom prst="rect">
            <a:avLst/>
          </a:prstGeom>
          <a:solidFill>
            <a:schemeClr val="tx2"/>
          </a:solidFill>
        </p:spPr>
      </p:pic>
      <p:pic>
        <p:nvPicPr>
          <p:cNvPr id="11" name="Picture 10" descr="A picture containing man&#10;&#10;Description automatically generated">
            <a:extLst>
              <a:ext uri="{FF2B5EF4-FFF2-40B4-BE49-F238E27FC236}">
                <a16:creationId xmlns:a16="http://schemas.microsoft.com/office/drawing/2014/main" id="{BF488AAA-6DA7-4E31-8D0F-416A236B6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0327" y="5022707"/>
            <a:ext cx="618745" cy="626365"/>
          </a:xfrm>
          <a:prstGeom prst="rect">
            <a:avLst/>
          </a:prstGeom>
        </p:spPr>
      </p:pic>
      <p:pic>
        <p:nvPicPr>
          <p:cNvPr id="12" name="Picture 11"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20770" y="5770007"/>
            <a:ext cx="855432" cy="880299"/>
          </a:xfrm>
          <a:prstGeom prst="rect">
            <a:avLst/>
          </a:prstGeom>
        </p:spPr>
      </p:pic>
    </p:spTree>
    <p:extLst>
      <p:ext uri="{BB962C8B-B14F-4D97-AF65-F5344CB8AC3E}">
        <p14:creationId xmlns:p14="http://schemas.microsoft.com/office/powerpoint/2010/main" val="2963635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214410"/>
            <a:ext cx="11287125" cy="701731"/>
          </a:xfrm>
        </p:spPr>
        <p:txBody>
          <a:bodyPr/>
          <a:lstStyle/>
          <a:p>
            <a:pPr algn="ctr"/>
            <a:r>
              <a:rPr lang="en-NZ" dirty="0"/>
              <a:t>Economic development and housing</a:t>
            </a:r>
            <a:br>
              <a:rPr lang="en-NZ" dirty="0"/>
            </a:br>
            <a:r>
              <a:rPr lang="en-NZ" dirty="0"/>
              <a:t>Waikato example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B98F3-D16C-4C58-8F1B-0EDCE3DB17A2}" type="slidenum">
              <a:rPr kumimoji="0" lang="en-NZ" sz="1200" b="1" i="0" u="none" strike="noStrike" kern="1200" cap="none" spc="0" normalizeH="0" baseline="0" noProof="0" smtClean="0">
                <a:ln>
                  <a:noFill/>
                </a:ln>
                <a:solidFill>
                  <a:srgbClr val="00774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1" i="0" u="none" strike="noStrike" kern="1200" cap="none" spc="0" normalizeH="0" baseline="0" noProof="0" dirty="0">
              <a:ln>
                <a:noFill/>
              </a:ln>
              <a:solidFill>
                <a:srgbClr val="007749"/>
              </a:solidFill>
              <a:effectLst/>
              <a:uLnTx/>
              <a:uFillTx/>
              <a:latin typeface="Calibri" panose="020F0502020204030204"/>
              <a:ea typeface="+mn-ea"/>
              <a:cs typeface="+mn-cs"/>
            </a:endParaRPr>
          </a:p>
        </p:txBody>
      </p:sp>
      <p:pic>
        <p:nvPicPr>
          <p:cNvPr id="9" name="Picture 8"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5765" y="5760012"/>
            <a:ext cx="855432" cy="880299"/>
          </a:xfrm>
          <a:prstGeom prst="rect">
            <a:avLst/>
          </a:prstGeom>
        </p:spPr>
      </p:pic>
      <p:pic>
        <p:nvPicPr>
          <p:cNvPr id="1028" name="Picture 6" descr="image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4" y="945983"/>
            <a:ext cx="8319856" cy="450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4" descr="image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480" y="981661"/>
            <a:ext cx="376555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713081" y="5702720"/>
            <a:ext cx="3164250" cy="369332"/>
          </a:xfrm>
          <a:prstGeom prst="rect">
            <a:avLst/>
          </a:prstGeom>
        </p:spPr>
        <p:txBody>
          <a:bodyPr wrap="square">
            <a:spAutoFit/>
          </a:bodyPr>
          <a:lstStyle/>
          <a:p>
            <a:pPr algn="ctr"/>
            <a:r>
              <a:rPr lang="en-NZ" b="1" i="1" dirty="0"/>
              <a:t>www.sleepyheadestate.co.nz</a:t>
            </a:r>
          </a:p>
        </p:txBody>
      </p:sp>
    </p:spTree>
    <p:extLst>
      <p:ext uri="{BB962C8B-B14F-4D97-AF65-F5344CB8AC3E}">
        <p14:creationId xmlns:p14="http://schemas.microsoft.com/office/powerpoint/2010/main" val="3013179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6"/>
          </p:nvPr>
        </p:nvSpPr>
        <p:spPr>
          <a:xfrm>
            <a:off x="638175" y="3438260"/>
            <a:ext cx="3438525" cy="738664"/>
          </a:xfrm>
        </p:spPr>
        <p:txBody>
          <a:bodyPr/>
          <a:lstStyle/>
          <a:p>
            <a:r>
              <a:rPr lang="en-NZ" dirty="0"/>
              <a:t>Regional Director Waikato</a:t>
            </a:r>
          </a:p>
          <a:p>
            <a:pPr>
              <a:spcBef>
                <a:spcPts val="0"/>
              </a:spcBef>
            </a:pPr>
            <a:r>
              <a:rPr lang="en-NZ" dirty="0"/>
              <a:t>Kāinga Ora – Homes and Communities</a:t>
            </a:r>
            <a:br>
              <a:rPr lang="en-NZ" dirty="0"/>
            </a:br>
            <a:endParaRPr lang="en-NZ" dirty="0"/>
          </a:p>
        </p:txBody>
      </p:sp>
      <p:sp>
        <p:nvSpPr>
          <p:cNvPr id="10" name="Text Placeholder 9"/>
          <p:cNvSpPr>
            <a:spLocks noGrp="1"/>
          </p:cNvSpPr>
          <p:nvPr>
            <p:ph type="body" sz="quarter" idx="17"/>
          </p:nvPr>
        </p:nvSpPr>
        <p:spPr/>
        <p:txBody>
          <a:bodyPr/>
          <a:lstStyle/>
          <a:p>
            <a:r>
              <a:rPr lang="mi-NZ" b="1" dirty="0"/>
              <a:t>M</a:t>
            </a:r>
            <a:r>
              <a:rPr lang="en-NZ" b="1" dirty="0"/>
              <a:t>a</a:t>
            </a:r>
            <a:r>
              <a:rPr lang="mi-NZ" b="1" dirty="0" err="1"/>
              <a:t>rk</a:t>
            </a:r>
            <a:r>
              <a:rPr lang="mi-NZ" b="1" dirty="0"/>
              <a:t> Rawson</a:t>
            </a:r>
            <a:endParaRPr lang="en-NZ" b="1" dirty="0"/>
          </a:p>
        </p:txBody>
      </p:sp>
      <p:sp>
        <p:nvSpPr>
          <p:cNvPr id="11" name="Text Placeholder 10"/>
          <p:cNvSpPr>
            <a:spLocks noGrp="1"/>
          </p:cNvSpPr>
          <p:nvPr>
            <p:ph type="body" sz="quarter" idx="18"/>
          </p:nvPr>
        </p:nvSpPr>
        <p:spPr>
          <a:xfrm>
            <a:off x="638175" y="4016677"/>
            <a:ext cx="3438525" cy="246221"/>
          </a:xfrm>
        </p:spPr>
        <p:txBody>
          <a:bodyPr/>
          <a:lstStyle/>
          <a:p>
            <a:r>
              <a:rPr lang="en-NZ" dirty="0"/>
              <a:t>Mark.Rawson@kaingaora.govt.nz</a:t>
            </a:r>
          </a:p>
        </p:txBody>
      </p:sp>
      <p:sp>
        <p:nvSpPr>
          <p:cNvPr id="3" name="Slide Number Placeholder 2"/>
          <p:cNvSpPr>
            <a:spLocks noGrp="1"/>
          </p:cNvSpPr>
          <p:nvPr>
            <p:ph type="sldNum" sz="quarter" idx="4294967295"/>
          </p:nvPr>
        </p:nvSpPr>
        <p:spPr>
          <a:xfrm>
            <a:off x="9448800" y="62611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B98F3-D16C-4C58-8F1B-0EDCE3DB17A2}" type="slidenum">
              <a:rPr kumimoji="0" lang="en-NZ" sz="1200" b="1" i="0" u="none" strike="noStrike" kern="1200" cap="none" spc="0" normalizeH="0" baseline="0" noProof="0" smtClean="0">
                <a:ln>
                  <a:noFill/>
                </a:ln>
                <a:solidFill>
                  <a:srgbClr val="00774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1" i="0" u="none" strike="noStrike" kern="1200" cap="none" spc="0" normalizeH="0" baseline="0" noProof="0" dirty="0">
              <a:ln>
                <a:noFill/>
              </a:ln>
              <a:solidFill>
                <a:srgbClr val="007749"/>
              </a:solidFill>
              <a:effectLst/>
              <a:uLnTx/>
              <a:uFillTx/>
              <a:latin typeface="Calibri" panose="020F0502020204030204"/>
              <a:ea typeface="+mn-ea"/>
              <a:cs typeface="+mn-cs"/>
            </a:endParaRPr>
          </a:p>
        </p:txBody>
      </p:sp>
      <p:sp>
        <p:nvSpPr>
          <p:cNvPr id="2" name="Text Placeholder 1"/>
          <p:cNvSpPr>
            <a:spLocks noGrp="1"/>
          </p:cNvSpPr>
          <p:nvPr>
            <p:ph type="body" sz="quarter" idx="15"/>
          </p:nvPr>
        </p:nvSpPr>
        <p:spPr>
          <a:xfrm>
            <a:off x="638175" y="2699597"/>
            <a:ext cx="3401562" cy="246221"/>
          </a:xfrm>
        </p:spPr>
        <p:txBody>
          <a:bodyPr/>
          <a:lstStyle/>
          <a:p>
            <a:r>
              <a:rPr lang="mi-NZ" dirty="0" err="1"/>
              <a:t>Ng</a:t>
            </a:r>
            <a:r>
              <a:rPr lang="en-NZ" dirty="0"/>
              <a:t>ā</a:t>
            </a:r>
            <a:r>
              <a:rPr lang="mi-NZ" dirty="0"/>
              <a:t> mihi</a:t>
            </a:r>
            <a:endParaRPr lang="en-NZ" dirty="0"/>
          </a:p>
        </p:txBody>
      </p:sp>
      <p:sp>
        <p:nvSpPr>
          <p:cNvPr id="8" name="Title 1"/>
          <p:cNvSpPr txBox="1">
            <a:spLocks/>
          </p:cNvSpPr>
          <p:nvPr/>
        </p:nvSpPr>
        <p:spPr>
          <a:xfrm>
            <a:off x="638175" y="1004731"/>
            <a:ext cx="11114114" cy="397032"/>
          </a:xfrm>
          <a:prstGeom prst="rect">
            <a:avLst/>
          </a:prstGeom>
        </p:spPr>
        <p:txBody>
          <a:bodyPr/>
          <a:lstStyle>
            <a:lvl1pPr algn="l" defTabSz="914400" rtl="0" eaLnBrk="1" latinLnBrk="0" hangingPunct="1">
              <a:lnSpc>
                <a:spcPct val="90000"/>
              </a:lnSpc>
              <a:spcBef>
                <a:spcPct val="0"/>
              </a:spcBef>
              <a:buNone/>
              <a:defRPr sz="2200" b="1" kern="1200">
                <a:solidFill>
                  <a:schemeClr val="accent1"/>
                </a:solidFill>
                <a:latin typeface="+mj-lt"/>
                <a:ea typeface="+mj-ea"/>
                <a:cs typeface="+mj-cs"/>
              </a:defRPr>
            </a:lvl1pPr>
          </a:lstStyle>
          <a:p>
            <a:pPr algn="ctr"/>
            <a:r>
              <a:rPr lang="en-NZ" sz="3000" dirty="0"/>
              <a:t>Questions and discussion</a:t>
            </a:r>
          </a:p>
        </p:txBody>
      </p:sp>
    </p:spTree>
    <p:extLst>
      <p:ext uri="{BB962C8B-B14F-4D97-AF65-F5344CB8AC3E}">
        <p14:creationId xmlns:p14="http://schemas.microsoft.com/office/powerpoint/2010/main" val="2016912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1CC"/>
        </a:solidFill>
        <a:effectLst/>
      </p:bgPr>
    </p:bg>
    <p:spTree>
      <p:nvGrpSpPr>
        <p:cNvPr id="1" name=""/>
        <p:cNvGrpSpPr/>
        <p:nvPr/>
      </p:nvGrpSpPr>
      <p:grpSpPr>
        <a:xfrm>
          <a:off x="0" y="0"/>
          <a:ext cx="0" cy="0"/>
          <a:chOff x="0" y="0"/>
          <a:chExt cx="0" cy="0"/>
        </a:xfrm>
      </p:grpSpPr>
      <p:pic>
        <p:nvPicPr>
          <p:cNvPr id="18" name="Picture Placeholder 17"/>
          <p:cNvPicPr>
            <a:picLocks noGrp="1" noChangeAspect="1"/>
          </p:cNvPicPr>
          <p:nvPr>
            <p:ph type="pic" sz="quarter" idx="15"/>
          </p:nvPr>
        </p:nvPicPr>
        <p:blipFill rotWithShape="1">
          <a:blip r:embed="rId3" cstate="hqprint">
            <a:extLst>
              <a:ext uri="{28A0092B-C50C-407E-A947-70E740481C1C}">
                <a14:useLocalDpi xmlns:a14="http://schemas.microsoft.com/office/drawing/2010/main" val="0"/>
              </a:ext>
            </a:extLst>
          </a:blip>
          <a:srcRect l="6908" t="136" r="30214" b="-136"/>
          <a:stretch/>
        </p:blipFill>
        <p:spPr/>
      </p:pic>
      <p:sp>
        <p:nvSpPr>
          <p:cNvPr id="2" name="Title 1"/>
          <p:cNvSpPr>
            <a:spLocks noGrp="1"/>
          </p:cNvSpPr>
          <p:nvPr>
            <p:ph type="title"/>
          </p:nvPr>
        </p:nvSpPr>
        <p:spPr/>
        <p:txBody>
          <a:bodyPr/>
          <a:lstStyle/>
          <a:p>
            <a:endParaRPr lang="en-NZ"/>
          </a:p>
        </p:txBody>
      </p:sp>
      <p:sp>
        <p:nvSpPr>
          <p:cNvPr id="3" name="Text Placeholder 2"/>
          <p:cNvSpPr>
            <a:spLocks noGrp="1"/>
          </p:cNvSpPr>
          <p:nvPr>
            <p:ph type="body" sz="quarter" idx="13"/>
          </p:nvPr>
        </p:nvSpPr>
        <p:spPr/>
        <p:txBody>
          <a:bodyPr/>
          <a:lstStyle/>
          <a:p>
            <a:endParaRPr lang="en-NZ"/>
          </a:p>
        </p:txBody>
      </p:sp>
      <p:pic>
        <p:nvPicPr>
          <p:cNvPr id="4" name="Picture 3"/>
          <p:cNvPicPr>
            <a:picLocks noChangeAspect="1"/>
          </p:cNvPicPr>
          <p:nvPr/>
        </p:nvPicPr>
        <p:blipFill>
          <a:blip r:embed="rId4"/>
          <a:stretch>
            <a:fillRect/>
          </a:stretch>
        </p:blipFill>
        <p:spPr>
          <a:xfrm>
            <a:off x="-14437" y="322289"/>
            <a:ext cx="5762094" cy="6094203"/>
          </a:xfrm>
          <a:prstGeom prst="rect">
            <a:avLst/>
          </a:prstGeom>
        </p:spPr>
      </p:pic>
    </p:spTree>
    <p:extLst>
      <p:ext uri="{BB962C8B-B14F-4D97-AF65-F5344CB8AC3E}">
        <p14:creationId xmlns:p14="http://schemas.microsoft.com/office/powerpoint/2010/main" val="254683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00699" y="165285"/>
            <a:ext cx="4475001" cy="397032"/>
          </a:xfrm>
        </p:spPr>
        <p:txBody>
          <a:bodyPr/>
          <a:lstStyle/>
          <a:p>
            <a:r>
              <a:rPr lang="en-NZ" dirty="0">
                <a:solidFill>
                  <a:schemeClr val="accent1">
                    <a:lumMod val="75000"/>
                  </a:schemeClr>
                </a:solidFill>
              </a:rPr>
              <a:t>Kāinga Ora – Who are we? </a:t>
            </a:r>
            <a:endParaRPr lang="en-NZ" dirty="0"/>
          </a:p>
        </p:txBody>
      </p:sp>
      <p:sp>
        <p:nvSpPr>
          <p:cNvPr id="15" name="Text Placeholder 14"/>
          <p:cNvSpPr>
            <a:spLocks noGrp="1"/>
          </p:cNvSpPr>
          <p:nvPr>
            <p:ph type="body" sz="quarter" idx="13"/>
          </p:nvPr>
        </p:nvSpPr>
        <p:spPr>
          <a:xfrm>
            <a:off x="735612" y="592110"/>
            <a:ext cx="4776474" cy="5139869"/>
          </a:xfrm>
        </p:spPr>
        <p:txBody>
          <a:bodyPr/>
          <a:lstStyle/>
          <a:p>
            <a:pPr marL="285750" indent="-285750">
              <a:spcBef>
                <a:spcPts val="0"/>
              </a:spcBef>
              <a:buFont typeface="Arial" panose="020B0604020202020204" pitchFamily="34" charset="0"/>
              <a:buChar char="•"/>
            </a:pPr>
            <a:r>
              <a:rPr lang="en-NZ" dirty="0"/>
              <a:t>Established October 2019</a:t>
            </a:r>
          </a:p>
          <a:p>
            <a:pPr marL="285750" indent="-285750">
              <a:spcBef>
                <a:spcPts val="0"/>
              </a:spcBef>
              <a:buFont typeface="Arial" panose="020B0604020202020204" pitchFamily="34" charset="0"/>
              <a:buChar char="•"/>
            </a:pPr>
            <a:endParaRPr lang="en-NZ" sz="1000" dirty="0"/>
          </a:p>
          <a:p>
            <a:pPr marL="285750" indent="-285750">
              <a:spcBef>
                <a:spcPts val="0"/>
              </a:spcBef>
              <a:buFont typeface="Arial" panose="020B0604020202020204" pitchFamily="34" charset="0"/>
              <a:buChar char="•"/>
            </a:pPr>
            <a:r>
              <a:rPr lang="en-NZ" dirty="0"/>
              <a:t>Brings together people, capabilities and resources of </a:t>
            </a:r>
            <a:r>
              <a:rPr lang="en-NZ" dirty="0" err="1"/>
              <a:t>KiwiBuild</a:t>
            </a:r>
            <a:r>
              <a:rPr lang="en-NZ" dirty="0"/>
              <a:t>, Housing New Zealand and its development subsidiary HLC</a:t>
            </a:r>
          </a:p>
          <a:p>
            <a:pPr marL="285750" indent="-285750">
              <a:spcBef>
                <a:spcPts val="0"/>
              </a:spcBef>
              <a:buFont typeface="Arial" panose="020B0604020202020204" pitchFamily="34" charset="0"/>
              <a:buChar char="•"/>
            </a:pPr>
            <a:endParaRPr lang="en-NZ" sz="1000" dirty="0"/>
          </a:p>
          <a:p>
            <a:pPr marL="285750" indent="-285750">
              <a:spcBef>
                <a:spcPts val="0"/>
              </a:spcBef>
              <a:buFont typeface="Arial" panose="020B0604020202020204" pitchFamily="34" charset="0"/>
              <a:buChar char="•"/>
            </a:pPr>
            <a:r>
              <a:rPr lang="en-NZ" dirty="0"/>
              <a:t>The creation of Kāinga Ora brings a more cohesive, joined-up approach to supporting the Government’s priorities for housing and urban development</a:t>
            </a:r>
          </a:p>
          <a:p>
            <a:pPr marL="285750" indent="-285750">
              <a:spcBef>
                <a:spcPts val="0"/>
              </a:spcBef>
              <a:buFont typeface="Arial" panose="020B0604020202020204" pitchFamily="34" charset="0"/>
              <a:buChar char="•"/>
            </a:pPr>
            <a:endParaRPr lang="en-NZ" sz="1000" dirty="0"/>
          </a:p>
          <a:p>
            <a:pPr marL="285750" indent="-285750">
              <a:spcBef>
                <a:spcPts val="0"/>
              </a:spcBef>
              <a:buFont typeface="Arial" panose="020B0604020202020204" pitchFamily="34" charset="0"/>
              <a:buChar char="•"/>
            </a:pPr>
            <a:r>
              <a:rPr lang="en-NZ" dirty="0"/>
              <a:t>Kāinga Ora supports people across New Zealand to have good quality, affordable homes, and live in strong, healthy communities</a:t>
            </a:r>
          </a:p>
          <a:p>
            <a:pPr marL="285750" indent="-285750">
              <a:spcBef>
                <a:spcPts val="0"/>
              </a:spcBef>
              <a:buFont typeface="Arial" panose="020B0604020202020204" pitchFamily="34" charset="0"/>
              <a:buChar char="•"/>
            </a:pPr>
            <a:endParaRPr lang="en-NZ" dirty="0"/>
          </a:p>
          <a:p>
            <a:pPr>
              <a:spcBef>
                <a:spcPts val="0"/>
              </a:spcBef>
            </a:pPr>
            <a:r>
              <a:rPr lang="en-NZ" sz="2200" b="1" dirty="0">
                <a:solidFill>
                  <a:schemeClr val="accent1">
                    <a:lumMod val="75000"/>
                  </a:schemeClr>
                </a:solidFill>
              </a:rPr>
              <a:t>Two key roles</a:t>
            </a:r>
          </a:p>
          <a:p>
            <a:pPr>
              <a:spcBef>
                <a:spcPts val="0"/>
              </a:spcBef>
            </a:pPr>
            <a:endParaRPr lang="en-NZ" sz="1000" b="1" dirty="0">
              <a:solidFill>
                <a:schemeClr val="accent1">
                  <a:lumMod val="75000"/>
                </a:schemeClr>
              </a:solidFill>
            </a:endParaRPr>
          </a:p>
          <a:p>
            <a:pPr marL="285750" indent="-285750">
              <a:spcBef>
                <a:spcPts val="0"/>
              </a:spcBef>
              <a:buFont typeface="Arial" panose="020B0604020202020204" pitchFamily="34" charset="0"/>
              <a:buChar char="•"/>
            </a:pPr>
            <a:r>
              <a:rPr lang="en-US" dirty="0"/>
              <a:t>Being a world-class public housing landlord</a:t>
            </a:r>
          </a:p>
          <a:p>
            <a:pPr marL="285750" indent="-285750">
              <a:spcBef>
                <a:spcPts val="0"/>
              </a:spcBef>
              <a:buFont typeface="Arial" panose="020B0604020202020204" pitchFamily="34" charset="0"/>
              <a:buChar char="•"/>
            </a:pPr>
            <a:endParaRPr lang="en-NZ" sz="1000" dirty="0">
              <a:cs typeface="Arial" panose="020B0604020202020204" pitchFamily="34" charset="0"/>
            </a:endParaRPr>
          </a:p>
          <a:p>
            <a:pPr marL="285750" indent="-285750">
              <a:spcBef>
                <a:spcPts val="0"/>
              </a:spcBef>
              <a:buFont typeface="Arial" panose="020B0604020202020204" pitchFamily="34" charset="0"/>
              <a:buChar char="•"/>
            </a:pPr>
            <a:r>
              <a:rPr lang="en-NZ" dirty="0">
                <a:cs typeface="Arial" panose="020B0604020202020204" pitchFamily="34" charset="0"/>
              </a:rPr>
              <a:t>Partnering to lead and facilitate urban development projects of all sizes</a:t>
            </a:r>
            <a:endParaRPr lang="en-US" dirty="0"/>
          </a:p>
          <a:p>
            <a:pPr marL="285750" indent="-285750">
              <a:spcBef>
                <a:spcPts val="0"/>
              </a:spcBef>
              <a:buFont typeface="Arial" panose="020B0604020202020204" pitchFamily="34" charset="0"/>
              <a:buChar char="•"/>
            </a:pPr>
            <a:endParaRPr lang="en-NZ" dirty="0"/>
          </a:p>
          <a:p>
            <a:pPr marL="285750" indent="-285750">
              <a:spcBef>
                <a:spcPts val="0"/>
              </a:spcBef>
              <a:spcAft>
                <a:spcPts val="1600"/>
              </a:spcAft>
              <a:buFont typeface="Arial" panose="020B0604020202020204" pitchFamily="34" charset="0"/>
              <a:buChar char="•"/>
            </a:pPr>
            <a:endParaRPr lang="en-NZ" dirty="0"/>
          </a:p>
        </p:txBody>
      </p:sp>
      <p:sp>
        <p:nvSpPr>
          <p:cNvPr id="2" name="Picture Placeholder 1"/>
          <p:cNvSpPr>
            <a:spLocks noGrp="1"/>
          </p:cNvSpPr>
          <p:nvPr>
            <p:ph type="pic" sz="quarter" idx="15"/>
          </p:nvPr>
        </p:nvSpPr>
        <p:spPr/>
      </p:sp>
      <p:pic>
        <p:nvPicPr>
          <p:cNvPr id="9" name="Picture 8">
            <a:extLst>
              <a:ext uri="{FF2B5EF4-FFF2-40B4-BE49-F238E27FC236}">
                <a16:creationId xmlns:a16="http://schemas.microsoft.com/office/drawing/2014/main" id="{CE2C4D9F-006E-014A-8A69-8AC77312FF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53897" y="3921298"/>
            <a:ext cx="3031861" cy="2924887"/>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CB919571-50A2-5F41-BF65-AC3B370907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47654" y="3933115"/>
            <a:ext cx="2207910" cy="2924885"/>
          </a:xfrm>
          <a:prstGeom prst="rect">
            <a:avLst/>
          </a:prstGeom>
        </p:spPr>
      </p:pic>
      <p:pic>
        <p:nvPicPr>
          <p:cNvPr id="10" name="Picture 9" descr="Two people standing in front of a fence&#10;&#10;Description automatically generated">
            <a:extLst>
              <a:ext uri="{FF2B5EF4-FFF2-40B4-BE49-F238E27FC236}">
                <a16:creationId xmlns:a16="http://schemas.microsoft.com/office/drawing/2014/main" id="{3B021C50-086F-E24A-86AF-63FFAF2A30A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915822" y="3921299"/>
            <a:ext cx="2634376" cy="2936701"/>
          </a:xfrm>
          <a:prstGeom prst="rect">
            <a:avLst/>
          </a:prstGeom>
        </p:spPr>
      </p:pic>
      <p:pic>
        <p:nvPicPr>
          <p:cNvPr id="6" name="Picture 5" descr="A group of people sitting posing for the camera&#10;&#10;Description automatically generated">
            <a:extLst>
              <a:ext uri="{FF2B5EF4-FFF2-40B4-BE49-F238E27FC236}">
                <a16:creationId xmlns:a16="http://schemas.microsoft.com/office/drawing/2014/main" id="{79853921-1D97-9A42-98F6-41D7182AF8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47655" y="26927"/>
            <a:ext cx="6479165" cy="4132843"/>
          </a:xfrm>
          <a:prstGeom prst="rect">
            <a:avLst/>
          </a:prstGeom>
        </p:spPr>
      </p:pic>
    </p:spTree>
    <p:extLst>
      <p:ext uri="{BB962C8B-B14F-4D97-AF65-F5344CB8AC3E}">
        <p14:creationId xmlns:p14="http://schemas.microsoft.com/office/powerpoint/2010/main" val="155893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36B7CC0-F8D2-D64C-A5C0-B3AE9736342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57295" y="3025083"/>
            <a:ext cx="3401123" cy="3102669"/>
          </a:xfrm>
          <a:prstGeom prst="rect">
            <a:avLst/>
          </a:prstGeom>
        </p:spPr>
      </p:pic>
      <p:pic>
        <p:nvPicPr>
          <p:cNvPr id="6" name="Picture 5">
            <a:extLst>
              <a:ext uri="{FF2B5EF4-FFF2-40B4-BE49-F238E27FC236}">
                <a16:creationId xmlns:a16="http://schemas.microsoft.com/office/drawing/2014/main" id="{9438198F-707B-814B-834C-ED977DB8F06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9667" y="3025083"/>
            <a:ext cx="3401123" cy="3102669"/>
          </a:xfrm>
          <a:prstGeom prst="rect">
            <a:avLst/>
          </a:prstGeom>
        </p:spPr>
      </p:pic>
      <p:pic>
        <p:nvPicPr>
          <p:cNvPr id="25" name="Picture 24">
            <a:extLst>
              <a:ext uri="{FF2B5EF4-FFF2-40B4-BE49-F238E27FC236}">
                <a16:creationId xmlns:a16="http://schemas.microsoft.com/office/drawing/2014/main" id="{5375F653-E45E-A747-8104-1F91AE4C56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
          <a:stretch/>
        </p:blipFill>
        <p:spPr>
          <a:xfrm>
            <a:off x="4357295" y="1653117"/>
            <a:ext cx="3398007" cy="2098275"/>
          </a:xfrm>
          <a:prstGeom prst="rect">
            <a:avLst/>
          </a:prstGeom>
        </p:spPr>
      </p:pic>
      <p:pic>
        <p:nvPicPr>
          <p:cNvPr id="22" name="Picture 21">
            <a:extLst>
              <a:ext uri="{FF2B5EF4-FFF2-40B4-BE49-F238E27FC236}">
                <a16:creationId xmlns:a16="http://schemas.microsoft.com/office/drawing/2014/main" id="{18A08D29-0966-F94D-B893-39A5835D0A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9667" y="1653117"/>
            <a:ext cx="3401824" cy="2098275"/>
          </a:xfrm>
          <a:prstGeom prst="rect">
            <a:avLst/>
          </a:prstGeom>
        </p:spPr>
      </p:pic>
      <p:sp>
        <p:nvSpPr>
          <p:cNvPr id="4" name="Text Placeholder 3">
            <a:extLst>
              <a:ext uri="{FF2B5EF4-FFF2-40B4-BE49-F238E27FC236}">
                <a16:creationId xmlns:a16="http://schemas.microsoft.com/office/drawing/2014/main" id="{982AF3DE-A361-5C46-A1D0-117F9CEC8D42}"/>
              </a:ext>
            </a:extLst>
          </p:cNvPr>
          <p:cNvSpPr>
            <a:spLocks noGrp="1"/>
          </p:cNvSpPr>
          <p:nvPr>
            <p:ph type="body" sz="quarter" idx="11"/>
          </p:nvPr>
        </p:nvSpPr>
        <p:spPr>
          <a:xfrm>
            <a:off x="719667" y="740834"/>
            <a:ext cx="10949517" cy="307777"/>
          </a:xfrm>
        </p:spPr>
        <p:txBody>
          <a:bodyPr/>
          <a:lstStyle/>
          <a:p>
            <a:r>
              <a:rPr lang="en-NZ" sz="2800" dirty="0">
                <a:solidFill>
                  <a:schemeClr val="accent1">
                    <a:lumMod val="75000"/>
                  </a:schemeClr>
                </a:solidFill>
              </a:rPr>
              <a:t>NZ’s largest public landlord </a:t>
            </a:r>
            <a:endParaRPr lang="en-US" sz="2667" dirty="0"/>
          </a:p>
        </p:txBody>
      </p:sp>
      <p:sp>
        <p:nvSpPr>
          <p:cNvPr id="17" name="TextBox 16">
            <a:extLst>
              <a:ext uri="{FF2B5EF4-FFF2-40B4-BE49-F238E27FC236}">
                <a16:creationId xmlns:a16="http://schemas.microsoft.com/office/drawing/2014/main" id="{16CD3B48-5D45-C549-AE40-96646900C005}"/>
              </a:ext>
            </a:extLst>
          </p:cNvPr>
          <p:cNvSpPr txBox="1"/>
          <p:nvPr/>
        </p:nvSpPr>
        <p:spPr>
          <a:xfrm>
            <a:off x="943246" y="1888526"/>
            <a:ext cx="3075753" cy="1128642"/>
          </a:xfrm>
          <a:prstGeom prst="rect">
            <a:avLst/>
          </a:prstGeom>
          <a:noFill/>
        </p:spPr>
        <p:txBody>
          <a:bodyPr wrap="square" lIns="0" tIns="0" rIns="0" bIns="0" rtlCol="0" anchor="t">
            <a:spAutoFit/>
          </a:bodyPr>
          <a:lstStyle/>
          <a:p>
            <a:r>
              <a:rPr lang="en-US" sz="4267" b="1" dirty="0">
                <a:solidFill>
                  <a:schemeClr val="bg1"/>
                </a:solidFill>
              </a:rPr>
              <a:t>189,000+</a:t>
            </a:r>
          </a:p>
          <a:p>
            <a:r>
              <a:rPr lang="en-US" sz="1867" dirty="0">
                <a:solidFill>
                  <a:schemeClr val="bg1"/>
                </a:solidFill>
              </a:rPr>
              <a:t>People live in our houses</a:t>
            </a:r>
            <a:endParaRPr lang="en-US" sz="1867" dirty="0">
              <a:solidFill>
                <a:schemeClr val="bg1"/>
              </a:solidFill>
              <a:cs typeface="Calibri"/>
            </a:endParaRPr>
          </a:p>
          <a:p>
            <a:r>
              <a:rPr lang="en-US" sz="1200" dirty="0">
                <a:solidFill>
                  <a:schemeClr val="bg1"/>
                </a:solidFill>
              </a:rPr>
              <a:t>Which is 4% of New Zealand’s 5.0m population</a:t>
            </a:r>
            <a:endParaRPr lang="en-US" sz="1200" dirty="0">
              <a:solidFill>
                <a:schemeClr val="bg1"/>
              </a:solidFill>
              <a:cs typeface="Calibri"/>
            </a:endParaRPr>
          </a:p>
        </p:txBody>
      </p:sp>
      <p:sp>
        <p:nvSpPr>
          <p:cNvPr id="18" name="TextBox 17">
            <a:extLst>
              <a:ext uri="{FF2B5EF4-FFF2-40B4-BE49-F238E27FC236}">
                <a16:creationId xmlns:a16="http://schemas.microsoft.com/office/drawing/2014/main" id="{1116C6BC-5954-CD40-A905-69E104A589FF}"/>
              </a:ext>
            </a:extLst>
          </p:cNvPr>
          <p:cNvSpPr txBox="1"/>
          <p:nvPr/>
        </p:nvSpPr>
        <p:spPr>
          <a:xfrm>
            <a:off x="4600847" y="1888526"/>
            <a:ext cx="2976715" cy="1169616"/>
          </a:xfrm>
          <a:prstGeom prst="rect">
            <a:avLst/>
          </a:prstGeom>
          <a:noFill/>
        </p:spPr>
        <p:txBody>
          <a:bodyPr wrap="square" lIns="0" tIns="0" rIns="0" bIns="0" rtlCol="0" anchor="t">
            <a:spAutoFit/>
          </a:bodyPr>
          <a:lstStyle/>
          <a:p>
            <a:r>
              <a:rPr lang="en-US" sz="4267" b="1" dirty="0">
                <a:solidFill>
                  <a:schemeClr val="bg1"/>
                </a:solidFill>
              </a:rPr>
              <a:t>5,180</a:t>
            </a:r>
          </a:p>
          <a:p>
            <a:pPr>
              <a:lnSpc>
                <a:spcPts val="2000"/>
              </a:lnSpc>
            </a:pPr>
            <a:r>
              <a:rPr lang="en-US" sz="1867" dirty="0">
                <a:solidFill>
                  <a:schemeClr val="bg1"/>
                </a:solidFill>
              </a:rPr>
              <a:t>Families placed into homes last financial year</a:t>
            </a:r>
            <a:endParaRPr lang="en-US" sz="1200" dirty="0">
              <a:solidFill>
                <a:schemeClr val="bg1"/>
              </a:solidFill>
              <a:cs typeface="Calibri"/>
            </a:endParaRPr>
          </a:p>
        </p:txBody>
      </p:sp>
      <p:sp>
        <p:nvSpPr>
          <p:cNvPr id="19" name="TextBox 18">
            <a:extLst>
              <a:ext uri="{FF2B5EF4-FFF2-40B4-BE49-F238E27FC236}">
                <a16:creationId xmlns:a16="http://schemas.microsoft.com/office/drawing/2014/main" id="{7FC2075E-2392-A146-8A67-1F373FB6186A}"/>
              </a:ext>
            </a:extLst>
          </p:cNvPr>
          <p:cNvSpPr txBox="1"/>
          <p:nvPr/>
        </p:nvSpPr>
        <p:spPr>
          <a:xfrm>
            <a:off x="8032831" y="1653118"/>
            <a:ext cx="3439503" cy="1711257"/>
          </a:xfrm>
          <a:prstGeom prst="rect">
            <a:avLst/>
          </a:prstGeom>
          <a:solidFill>
            <a:schemeClr val="accent1"/>
          </a:solidFill>
        </p:spPr>
        <p:txBody>
          <a:bodyPr wrap="square" lIns="240000" tIns="0" rIns="0" bIns="0" rtlCol="0" anchor="ctr" anchorCtr="0">
            <a:noAutofit/>
          </a:bodyPr>
          <a:lstStyle/>
          <a:p>
            <a:r>
              <a:rPr lang="en-US" sz="1867" dirty="0">
                <a:solidFill>
                  <a:schemeClr val="tx2"/>
                </a:solidFill>
              </a:rPr>
              <a:t>We own or manage</a:t>
            </a:r>
          </a:p>
          <a:p>
            <a:r>
              <a:rPr lang="en-US" sz="4267" b="1" dirty="0">
                <a:solidFill>
                  <a:schemeClr val="tx2"/>
                </a:solidFill>
              </a:rPr>
              <a:t>~66,300</a:t>
            </a:r>
          </a:p>
          <a:p>
            <a:r>
              <a:rPr lang="en-US" sz="1867" dirty="0">
                <a:solidFill>
                  <a:schemeClr val="tx2"/>
                </a:solidFill>
              </a:rPr>
              <a:t>Properties</a:t>
            </a:r>
            <a:r>
              <a:rPr lang="en-US" sz="1867" b="1" dirty="0">
                <a:solidFill>
                  <a:schemeClr val="tx2"/>
                </a:solidFill>
              </a:rPr>
              <a:t> </a:t>
            </a:r>
          </a:p>
        </p:txBody>
      </p:sp>
      <p:sp>
        <p:nvSpPr>
          <p:cNvPr id="20" name="TextBox 19">
            <a:extLst>
              <a:ext uri="{FF2B5EF4-FFF2-40B4-BE49-F238E27FC236}">
                <a16:creationId xmlns:a16="http://schemas.microsoft.com/office/drawing/2014/main" id="{1842963F-4A70-9A49-BE4F-66D8980731E3}"/>
              </a:ext>
            </a:extLst>
          </p:cNvPr>
          <p:cNvSpPr txBox="1"/>
          <p:nvPr/>
        </p:nvSpPr>
        <p:spPr>
          <a:xfrm>
            <a:off x="8032831" y="3557287"/>
            <a:ext cx="3439503" cy="1211484"/>
          </a:xfrm>
          <a:prstGeom prst="rect">
            <a:avLst/>
          </a:prstGeom>
          <a:solidFill>
            <a:schemeClr val="accent3"/>
          </a:solidFill>
        </p:spPr>
        <p:txBody>
          <a:bodyPr wrap="square" lIns="240000" tIns="0" rIns="0" bIns="0" rtlCol="0" anchor="ctr" anchorCtr="0">
            <a:noAutofit/>
          </a:bodyPr>
          <a:lstStyle/>
          <a:p>
            <a:r>
              <a:rPr lang="en-US" sz="4267" b="1" dirty="0">
                <a:solidFill>
                  <a:schemeClr val="bg1"/>
                </a:solidFill>
              </a:rPr>
              <a:t>Over 98%</a:t>
            </a:r>
          </a:p>
          <a:p>
            <a:r>
              <a:rPr lang="en-US" sz="1867" dirty="0">
                <a:solidFill>
                  <a:schemeClr val="bg1"/>
                </a:solidFill>
              </a:rPr>
              <a:t>Occupancy rate</a:t>
            </a:r>
          </a:p>
        </p:txBody>
      </p:sp>
      <p:sp>
        <p:nvSpPr>
          <p:cNvPr id="21" name="TextBox 20">
            <a:extLst>
              <a:ext uri="{FF2B5EF4-FFF2-40B4-BE49-F238E27FC236}">
                <a16:creationId xmlns:a16="http://schemas.microsoft.com/office/drawing/2014/main" id="{416A82C9-8C5E-A941-8600-065539C15DF1}"/>
              </a:ext>
            </a:extLst>
          </p:cNvPr>
          <p:cNvSpPr txBox="1"/>
          <p:nvPr/>
        </p:nvSpPr>
        <p:spPr>
          <a:xfrm>
            <a:off x="8032831" y="4930817"/>
            <a:ext cx="3439503" cy="1211484"/>
          </a:xfrm>
          <a:prstGeom prst="rect">
            <a:avLst/>
          </a:prstGeom>
          <a:solidFill>
            <a:schemeClr val="accent4"/>
          </a:solidFill>
        </p:spPr>
        <p:txBody>
          <a:bodyPr wrap="square" lIns="240000" tIns="0" rIns="0" bIns="0" rtlCol="0" anchor="ctr" anchorCtr="0">
            <a:noAutofit/>
          </a:bodyPr>
          <a:lstStyle/>
          <a:p>
            <a:r>
              <a:rPr lang="en-US" sz="1867" dirty="0">
                <a:solidFill>
                  <a:schemeClr val="bg1"/>
                </a:solidFill>
              </a:rPr>
              <a:t>Value of group assets (FY20)</a:t>
            </a:r>
          </a:p>
          <a:p>
            <a:r>
              <a:rPr lang="en-US" sz="4267" b="1" dirty="0">
                <a:solidFill>
                  <a:schemeClr val="bg1"/>
                </a:solidFill>
              </a:rPr>
              <a:t>$30.8 billion</a:t>
            </a:r>
          </a:p>
        </p:txBody>
      </p:sp>
      <p:pic>
        <p:nvPicPr>
          <p:cNvPr id="24" name="Picture 23" descr="A close up of a logo&#10;&#10;Description automatically generated">
            <a:extLst>
              <a:ext uri="{FF2B5EF4-FFF2-40B4-BE49-F238E27FC236}">
                <a16:creationId xmlns:a16="http://schemas.microsoft.com/office/drawing/2014/main" id="{AD5DBABB-7B2D-0B4A-8E83-68C463C894E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48160" y="1745365"/>
            <a:ext cx="591265" cy="469259"/>
          </a:xfrm>
          <a:prstGeom prst="rect">
            <a:avLst/>
          </a:prstGeom>
        </p:spPr>
      </p:pic>
      <p:pic>
        <p:nvPicPr>
          <p:cNvPr id="26" name="Picture 25" descr="A close up of a logo&#10;&#10;Description automatically generated">
            <a:extLst>
              <a:ext uri="{FF2B5EF4-FFF2-40B4-BE49-F238E27FC236}">
                <a16:creationId xmlns:a16="http://schemas.microsoft.com/office/drawing/2014/main" id="{37471142-39FB-DF45-9ED2-3BC4489BCCC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80516" y="5026841"/>
            <a:ext cx="384376" cy="384376"/>
          </a:xfrm>
          <a:prstGeom prst="rect">
            <a:avLst/>
          </a:prstGeom>
        </p:spPr>
      </p:pic>
      <p:pic>
        <p:nvPicPr>
          <p:cNvPr id="28" name="Picture 27" descr="A close up of a logo&#10;&#10;Description automatically generated">
            <a:extLst>
              <a:ext uri="{FF2B5EF4-FFF2-40B4-BE49-F238E27FC236}">
                <a16:creationId xmlns:a16="http://schemas.microsoft.com/office/drawing/2014/main" id="{938488DA-4521-C44C-BF64-AF95089D760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151" y="3654400"/>
            <a:ext cx="590741" cy="350440"/>
          </a:xfrm>
          <a:prstGeom prst="rect">
            <a:avLst/>
          </a:prstGeom>
        </p:spPr>
      </p:pic>
      <p:sp>
        <p:nvSpPr>
          <p:cNvPr id="5" name="Slide Number Placeholder 4"/>
          <p:cNvSpPr>
            <a:spLocks noGrp="1"/>
          </p:cNvSpPr>
          <p:nvPr>
            <p:ph type="sldNum" sz="quarter" idx="4"/>
          </p:nvPr>
        </p:nvSpPr>
        <p:spPr/>
        <p:txBody>
          <a:bodyPr/>
          <a:lstStyle/>
          <a:p>
            <a:fld id="{7E53D05E-D2F9-CE4F-9420-58E05F513DCE}" type="slidenum">
              <a:rPr lang="en-US" smtClean="0"/>
              <a:pPr/>
              <a:t>4</a:t>
            </a:fld>
            <a:endParaRPr lang="en-US" dirty="0"/>
          </a:p>
        </p:txBody>
      </p:sp>
    </p:spTree>
    <p:extLst>
      <p:ext uri="{BB962C8B-B14F-4D97-AF65-F5344CB8AC3E}">
        <p14:creationId xmlns:p14="http://schemas.microsoft.com/office/powerpoint/2010/main" val="328981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AB65D8B-ECCE-364C-9F25-1E151BBB2624}"/>
              </a:ext>
            </a:extLst>
          </p:cNvPr>
          <p:cNvSpPr txBox="1"/>
          <p:nvPr/>
        </p:nvSpPr>
        <p:spPr>
          <a:xfrm>
            <a:off x="1678135" y="1676818"/>
            <a:ext cx="3961991" cy="4440349"/>
          </a:xfrm>
          <a:prstGeom prst="rect">
            <a:avLst/>
          </a:prstGeom>
          <a:noFill/>
        </p:spPr>
        <p:txBody>
          <a:bodyPr vert="horz" wrap="square" lIns="0" tIns="0" rIns="0" bIns="0" rtlCol="0" anchor="t" anchorCtr="0">
            <a:noAutofit/>
          </a:bodyPr>
          <a:lstStyle/>
          <a:p>
            <a:pPr marL="191342" indent="-191342">
              <a:lnSpc>
                <a:spcPts val="2133"/>
              </a:lnSpc>
              <a:spcBef>
                <a:spcPts val="800"/>
              </a:spcBef>
              <a:spcAft>
                <a:spcPts val="1600"/>
              </a:spcAft>
              <a:buClr>
                <a:schemeClr val="tx2"/>
              </a:buClr>
              <a:buFont typeface="Arial" panose="020B0604020202020204" pitchFamily="34" charset="0"/>
              <a:buChar char="•"/>
            </a:pPr>
            <a:r>
              <a:rPr lang="en-NZ" sz="1867" b="1" dirty="0">
                <a:solidFill>
                  <a:schemeClr val="accent5">
                    <a:lumMod val="75000"/>
                  </a:schemeClr>
                </a:solidFill>
              </a:rPr>
              <a:t>Communities</a:t>
            </a:r>
            <a:r>
              <a:rPr lang="en-NZ" sz="1867" dirty="0"/>
              <a:t> – We create sustainable, inclusive and thriving communities; supporting good access to jobs, amenities and services</a:t>
            </a:r>
            <a:endParaRPr lang="en-NZ" sz="1867" dirty="0">
              <a:cs typeface="Calibri"/>
            </a:endParaRPr>
          </a:p>
          <a:p>
            <a:pPr marL="191342" indent="-191342">
              <a:lnSpc>
                <a:spcPts val="2133"/>
              </a:lnSpc>
              <a:spcBef>
                <a:spcPts val="800"/>
              </a:spcBef>
              <a:spcAft>
                <a:spcPts val="1600"/>
              </a:spcAft>
              <a:buClr>
                <a:schemeClr val="tx2"/>
              </a:buClr>
              <a:buFont typeface="Arial" panose="020B0604020202020204" pitchFamily="34" charset="0"/>
              <a:buChar char="•"/>
            </a:pPr>
            <a:r>
              <a:rPr lang="en-NZ" sz="1867" b="1" dirty="0">
                <a:solidFill>
                  <a:schemeClr val="accent6">
                    <a:lumMod val="75000"/>
                  </a:schemeClr>
                </a:solidFill>
              </a:rPr>
              <a:t>Housing access</a:t>
            </a:r>
            <a:r>
              <a:rPr lang="en-NZ" sz="1867" dirty="0"/>
              <a:t> – We provide good quality, affordable housing choices that meet diverse needs</a:t>
            </a:r>
            <a:endParaRPr lang="en-NZ" sz="1867" dirty="0">
              <a:cs typeface="Calibri"/>
            </a:endParaRPr>
          </a:p>
          <a:p>
            <a:pPr marL="191342" indent="-191342">
              <a:lnSpc>
                <a:spcPts val="2133"/>
              </a:lnSpc>
              <a:spcBef>
                <a:spcPts val="800"/>
              </a:spcBef>
              <a:spcAft>
                <a:spcPts val="1600"/>
              </a:spcAft>
              <a:buClr>
                <a:schemeClr val="tx2"/>
              </a:buClr>
              <a:buFont typeface="Arial" panose="020B0604020202020204" pitchFamily="34" charset="0"/>
              <a:buChar char="•"/>
            </a:pPr>
            <a:r>
              <a:rPr lang="en-NZ" sz="1867" b="1" dirty="0">
                <a:solidFill>
                  <a:schemeClr val="accent4">
                    <a:lumMod val="75000"/>
                  </a:schemeClr>
                </a:solidFill>
              </a:rPr>
              <a:t>M</a:t>
            </a:r>
            <a:r>
              <a:rPr lang="en-NZ" sz="1867" b="1" dirty="0">
                <a:solidFill>
                  <a:schemeClr val="accent4">
                    <a:lumMod val="75000"/>
                  </a:schemeClr>
                </a:solidFill>
                <a:ea typeface="+mn-lt"/>
                <a:cs typeface="+mn-lt"/>
              </a:rPr>
              <a:t>ā</a:t>
            </a:r>
            <a:r>
              <a:rPr lang="en-NZ" sz="1867" b="1" dirty="0">
                <a:solidFill>
                  <a:schemeClr val="accent4">
                    <a:lumMod val="75000"/>
                  </a:schemeClr>
                </a:solidFill>
              </a:rPr>
              <a:t>ori interest</a:t>
            </a:r>
            <a:r>
              <a:rPr lang="en-NZ" sz="1867" dirty="0"/>
              <a:t> – Partnering with Māori ensures Māori interests are protected and their needs and aspirations are met and allows Kāinga Ora to fulfil its obligations in respect of Te Tiriti o Waitangi </a:t>
            </a:r>
            <a:endParaRPr lang="en-NZ" sz="1867" dirty="0">
              <a:cs typeface="Calibri"/>
            </a:endParaRPr>
          </a:p>
          <a:p>
            <a:pPr lvl="1">
              <a:lnSpc>
                <a:spcPts val="2000"/>
              </a:lnSpc>
              <a:spcBef>
                <a:spcPts val="800"/>
              </a:spcBef>
              <a:spcAft>
                <a:spcPts val="400"/>
              </a:spcAft>
              <a:buClr>
                <a:schemeClr val="tx2"/>
              </a:buClr>
            </a:pPr>
            <a:endParaRPr lang="en-NZ" sz="1867" dirty="0">
              <a:cs typeface="Calibri"/>
            </a:endParaRPr>
          </a:p>
          <a:p>
            <a:pPr marL="800927" lvl="1" indent="-191342">
              <a:lnSpc>
                <a:spcPts val="2000"/>
              </a:lnSpc>
              <a:spcBef>
                <a:spcPts val="800"/>
              </a:spcBef>
              <a:spcAft>
                <a:spcPts val="400"/>
              </a:spcAft>
              <a:buClr>
                <a:schemeClr val="tx2"/>
              </a:buClr>
              <a:buFont typeface="Arial" panose="020B0604020202020204" pitchFamily="34" charset="0"/>
              <a:buChar char="•"/>
            </a:pPr>
            <a:endParaRPr lang="en-NZ" sz="1867" dirty="0">
              <a:cs typeface="Calibri"/>
            </a:endParaRPr>
          </a:p>
          <a:p>
            <a:pPr marL="800927" lvl="1" indent="-191342">
              <a:lnSpc>
                <a:spcPts val="2000"/>
              </a:lnSpc>
              <a:spcBef>
                <a:spcPts val="800"/>
              </a:spcBef>
              <a:spcAft>
                <a:spcPts val="400"/>
              </a:spcAft>
              <a:buClr>
                <a:schemeClr val="tx2"/>
              </a:buClr>
              <a:buFont typeface="Arial" panose="020B0604020202020204" pitchFamily="34" charset="0"/>
              <a:buChar char="•"/>
            </a:pPr>
            <a:endParaRPr lang="en-NZ" sz="1867" dirty="0">
              <a:cs typeface="Calibri"/>
            </a:endParaRPr>
          </a:p>
          <a:p>
            <a:pPr lvl="1">
              <a:lnSpc>
                <a:spcPts val="2000"/>
              </a:lnSpc>
              <a:spcBef>
                <a:spcPts val="800"/>
              </a:spcBef>
              <a:spcAft>
                <a:spcPts val="400"/>
              </a:spcAft>
              <a:buClr>
                <a:schemeClr val="tx2"/>
              </a:buClr>
            </a:pPr>
            <a:endParaRPr lang="en-NZ" sz="1867" dirty="0">
              <a:cs typeface="Calibri"/>
            </a:endParaRPr>
          </a:p>
        </p:txBody>
      </p:sp>
      <p:sp>
        <p:nvSpPr>
          <p:cNvPr id="4" name="Slide Number Placeholder 1">
            <a:extLst>
              <a:ext uri="{FF2B5EF4-FFF2-40B4-BE49-F238E27FC236}">
                <a16:creationId xmlns:a16="http://schemas.microsoft.com/office/drawing/2014/main" id="{B7C5DBD4-08A4-4B85-9752-7F50E480AC3A}"/>
              </a:ext>
            </a:extLst>
          </p:cNvPr>
          <p:cNvSpPr>
            <a:spLocks noGrp="1"/>
          </p:cNvSpPr>
          <p:nvPr>
            <p:ph type="sldNum" sz="quarter" idx="4"/>
          </p:nvPr>
        </p:nvSpPr>
        <p:spPr>
          <a:xfrm>
            <a:off x="11060600" y="6315711"/>
            <a:ext cx="608584" cy="366183"/>
          </a:xfrm>
        </p:spPr>
        <p:txBody>
          <a:bodyPr/>
          <a:lstStyle/>
          <a:p>
            <a:fld id="{7E53D05E-D2F9-CE4F-9420-58E05F513DCE}" type="slidenum">
              <a:rPr lang="en-US" smtClean="0"/>
              <a:pPr/>
              <a:t>5</a:t>
            </a:fld>
            <a:endParaRPr lang="en-US" dirty="0"/>
          </a:p>
        </p:txBody>
      </p:sp>
      <p:sp>
        <p:nvSpPr>
          <p:cNvPr id="7" name="Rectangle 6">
            <a:extLst>
              <a:ext uri="{FF2B5EF4-FFF2-40B4-BE49-F238E27FC236}">
                <a16:creationId xmlns:a16="http://schemas.microsoft.com/office/drawing/2014/main" id="{131D12D4-BFC7-6C4D-8D3E-A920922E126B}"/>
              </a:ext>
            </a:extLst>
          </p:cNvPr>
          <p:cNvSpPr/>
          <p:nvPr/>
        </p:nvSpPr>
        <p:spPr>
          <a:xfrm>
            <a:off x="719667" y="740833"/>
            <a:ext cx="10806211" cy="923330"/>
          </a:xfrm>
          <a:prstGeom prst="rect">
            <a:avLst/>
          </a:prstGeom>
        </p:spPr>
        <p:txBody>
          <a:bodyPr wrap="square" lIns="0" tIns="0" rIns="0" bIns="0" anchor="t">
            <a:spAutoFit/>
          </a:bodyPr>
          <a:lstStyle/>
          <a:p>
            <a:pPr defTabSz="914377">
              <a:lnSpc>
                <a:spcPts val="2400"/>
              </a:lnSpc>
            </a:pPr>
            <a:r>
              <a:rPr lang="en-NZ" sz="2400" b="1" dirty="0">
                <a:solidFill>
                  <a:schemeClr val="accent1">
                    <a:lumMod val="75000"/>
                  </a:schemeClr>
                </a:solidFill>
              </a:rPr>
              <a:t>Kāinga </a:t>
            </a:r>
            <a:r>
              <a:rPr lang="en-NZ" sz="2400" b="1" dirty="0" err="1">
                <a:solidFill>
                  <a:schemeClr val="accent1">
                    <a:lumMod val="75000"/>
                  </a:schemeClr>
                </a:solidFill>
              </a:rPr>
              <a:t>Ora’s</a:t>
            </a:r>
            <a:r>
              <a:rPr lang="en-NZ" sz="2400" b="1" dirty="0">
                <a:solidFill>
                  <a:schemeClr val="accent1">
                    <a:lumMod val="75000"/>
                  </a:schemeClr>
                </a:solidFill>
              </a:rPr>
              <a:t> six key outcomes</a:t>
            </a:r>
            <a:endParaRPr lang="en-NZ" sz="2667" b="1" dirty="0">
              <a:solidFill>
                <a:schemeClr val="tx2"/>
              </a:solidFill>
            </a:endParaRPr>
          </a:p>
          <a:p>
            <a:pPr defTabSz="914377">
              <a:lnSpc>
                <a:spcPts val="2400"/>
              </a:lnSpc>
            </a:pPr>
            <a:r>
              <a:rPr lang="mi-NZ" sz="1600" dirty="0"/>
              <a:t>The job we’ve been asked to do is broader than just being a social landlord or urban development agency</a:t>
            </a:r>
            <a:endParaRPr lang="en-NZ" sz="1600" dirty="0"/>
          </a:p>
          <a:p>
            <a:pPr defTabSz="914377">
              <a:lnSpc>
                <a:spcPts val="2400"/>
              </a:lnSpc>
            </a:pPr>
            <a:endParaRPr lang="en-US" sz="2133" b="1" dirty="0">
              <a:solidFill>
                <a:schemeClr val="tx2"/>
              </a:solidFill>
            </a:endParaRPr>
          </a:p>
        </p:txBody>
      </p:sp>
      <p:pic>
        <p:nvPicPr>
          <p:cNvPr id="3" name="Picture 4" descr="A close up of a sign&#10;&#10;Description automatically generated">
            <a:extLst>
              <a:ext uri="{FF2B5EF4-FFF2-40B4-BE49-F238E27FC236}">
                <a16:creationId xmlns:a16="http://schemas.microsoft.com/office/drawing/2014/main" id="{EFFCB5F7-BA14-415C-8876-7F31B76A85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7573" y="2914421"/>
            <a:ext cx="852251" cy="834003"/>
          </a:xfrm>
          <a:prstGeom prst="rect">
            <a:avLst/>
          </a:prstGeom>
        </p:spPr>
      </p:pic>
      <p:pic>
        <p:nvPicPr>
          <p:cNvPr id="5" name="Picture 7" descr="Icon&#10;&#10;Description automatically generated">
            <a:extLst>
              <a:ext uri="{FF2B5EF4-FFF2-40B4-BE49-F238E27FC236}">
                <a16:creationId xmlns:a16="http://schemas.microsoft.com/office/drawing/2014/main" id="{1A0ACB37-0D10-45DE-8E12-BBD6534581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8" y="4048045"/>
            <a:ext cx="823545" cy="839321"/>
          </a:xfrm>
          <a:prstGeom prst="rect">
            <a:avLst/>
          </a:prstGeom>
        </p:spPr>
      </p:pic>
      <p:pic>
        <p:nvPicPr>
          <p:cNvPr id="9" name="Picture 9" descr="Icon&#10;&#10;Description automatically generated">
            <a:extLst>
              <a:ext uri="{FF2B5EF4-FFF2-40B4-BE49-F238E27FC236}">
                <a16:creationId xmlns:a16="http://schemas.microsoft.com/office/drawing/2014/main" id="{6476C088-1482-47C2-BDE3-4E63231166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316" y="1665046"/>
            <a:ext cx="896769" cy="731852"/>
          </a:xfrm>
          <a:prstGeom prst="rect">
            <a:avLst/>
          </a:prstGeom>
        </p:spPr>
      </p:pic>
      <p:sp>
        <p:nvSpPr>
          <p:cNvPr id="10" name="TextBox 9">
            <a:extLst>
              <a:ext uri="{FF2B5EF4-FFF2-40B4-BE49-F238E27FC236}">
                <a16:creationId xmlns:a16="http://schemas.microsoft.com/office/drawing/2014/main" id="{8E6B903D-6BB3-9947-B74A-296665821DB9}"/>
              </a:ext>
            </a:extLst>
          </p:cNvPr>
          <p:cNvSpPr txBox="1"/>
          <p:nvPr/>
        </p:nvSpPr>
        <p:spPr>
          <a:xfrm>
            <a:off x="7270813" y="1676818"/>
            <a:ext cx="4316889" cy="4424288"/>
          </a:xfrm>
          <a:prstGeom prst="rect">
            <a:avLst/>
          </a:prstGeom>
          <a:noFill/>
        </p:spPr>
        <p:txBody>
          <a:bodyPr wrap="square" lIns="0" tIns="0" rIns="0" bIns="0" rtlCol="0" anchor="t" anchorCtr="0">
            <a:spAutoFit/>
          </a:bodyPr>
          <a:lstStyle/>
          <a:p>
            <a:pPr marL="191995" indent="-191995">
              <a:lnSpc>
                <a:spcPts val="2133"/>
              </a:lnSpc>
              <a:spcBef>
                <a:spcPts val="800"/>
              </a:spcBef>
              <a:spcAft>
                <a:spcPts val="1600"/>
              </a:spcAft>
              <a:buClr>
                <a:schemeClr val="tx2"/>
              </a:buClr>
              <a:buFont typeface="Arial" panose="020B0604020202020204" pitchFamily="34" charset="0"/>
              <a:buChar char="•"/>
            </a:pPr>
            <a:r>
              <a:rPr lang="en-NZ" sz="1867" b="1" dirty="0">
                <a:solidFill>
                  <a:schemeClr val="accent3"/>
                </a:solidFill>
              </a:rPr>
              <a:t>Public housing customers</a:t>
            </a:r>
            <a:r>
              <a:rPr lang="en-NZ" sz="1867" dirty="0">
                <a:solidFill>
                  <a:schemeClr val="accent3"/>
                </a:solidFill>
              </a:rPr>
              <a:t> </a:t>
            </a:r>
            <a:r>
              <a:rPr lang="en-NZ" sz="1867" dirty="0"/>
              <a:t>– Our public housing customers live well in their homes with dignity, stability, and the greatest degree of independence possible</a:t>
            </a:r>
            <a:endParaRPr lang="en-NZ" sz="1867" dirty="0">
              <a:cs typeface="Calibri"/>
            </a:endParaRPr>
          </a:p>
          <a:p>
            <a:pPr marL="191342" indent="-191342">
              <a:lnSpc>
                <a:spcPts val="2133"/>
              </a:lnSpc>
              <a:spcBef>
                <a:spcPts val="800"/>
              </a:spcBef>
              <a:spcAft>
                <a:spcPts val="1600"/>
              </a:spcAft>
              <a:buClr>
                <a:schemeClr val="tx2"/>
              </a:buClr>
              <a:buFont typeface="Arial" panose="020B0604020202020204" pitchFamily="34" charset="0"/>
              <a:buChar char="•"/>
            </a:pPr>
            <a:r>
              <a:rPr lang="en-NZ" sz="1867" b="1" dirty="0">
                <a:solidFill>
                  <a:schemeClr val="accent2">
                    <a:lumMod val="75000"/>
                  </a:schemeClr>
                </a:solidFill>
              </a:rPr>
              <a:t>Environment</a:t>
            </a:r>
            <a:r>
              <a:rPr lang="en-NZ" sz="1867" dirty="0"/>
              <a:t> – Environmental wellbeing is enhanced and preserved for future generations</a:t>
            </a:r>
            <a:endParaRPr lang="en-NZ" sz="1867" dirty="0">
              <a:cs typeface="Calibri"/>
            </a:endParaRPr>
          </a:p>
          <a:p>
            <a:pPr marL="191342" indent="-191342">
              <a:lnSpc>
                <a:spcPts val="2133"/>
              </a:lnSpc>
              <a:spcBef>
                <a:spcPts val="800"/>
              </a:spcBef>
              <a:spcAft>
                <a:spcPts val="1600"/>
              </a:spcAft>
              <a:buClr>
                <a:schemeClr val="tx2"/>
              </a:buClr>
              <a:buFont typeface="Arial" panose="020B0604020202020204" pitchFamily="34" charset="0"/>
              <a:buChar char="•"/>
            </a:pPr>
            <a:r>
              <a:rPr lang="en-NZ" sz="1867" b="1" dirty="0">
                <a:solidFill>
                  <a:schemeClr val="accent2"/>
                </a:solidFill>
              </a:rPr>
              <a:t>System transformation</a:t>
            </a:r>
            <a:r>
              <a:rPr lang="en-NZ" sz="1867" dirty="0"/>
              <a:t> – System transformation is catalysed and delivered</a:t>
            </a:r>
          </a:p>
          <a:p>
            <a:pPr>
              <a:lnSpc>
                <a:spcPts val="2000"/>
              </a:lnSpc>
              <a:spcBef>
                <a:spcPts val="800"/>
              </a:spcBef>
              <a:spcAft>
                <a:spcPts val="400"/>
              </a:spcAft>
              <a:buClr>
                <a:schemeClr val="tx2"/>
              </a:buClr>
            </a:pPr>
            <a:endParaRPr lang="en-NZ" sz="1867" dirty="0">
              <a:cs typeface="Calibri" panose="020F0502020204030204"/>
            </a:endParaRPr>
          </a:p>
          <a:p>
            <a:pPr marL="800927" lvl="1" indent="-191342">
              <a:lnSpc>
                <a:spcPts val="2000"/>
              </a:lnSpc>
              <a:spcBef>
                <a:spcPts val="800"/>
              </a:spcBef>
              <a:spcAft>
                <a:spcPts val="400"/>
              </a:spcAft>
              <a:buClr>
                <a:schemeClr val="tx2"/>
              </a:buClr>
              <a:buFont typeface="Arial" panose="020B0604020202020204" pitchFamily="34" charset="0"/>
              <a:buChar char="•"/>
            </a:pPr>
            <a:endParaRPr lang="en-NZ" sz="1867" dirty="0">
              <a:cs typeface="Calibri" panose="020F0502020204030204"/>
            </a:endParaRPr>
          </a:p>
          <a:p>
            <a:pPr lvl="1">
              <a:lnSpc>
                <a:spcPts val="2000"/>
              </a:lnSpc>
              <a:spcBef>
                <a:spcPts val="800"/>
              </a:spcBef>
              <a:spcAft>
                <a:spcPts val="400"/>
              </a:spcAft>
              <a:buClr>
                <a:schemeClr val="tx2"/>
              </a:buClr>
            </a:pPr>
            <a:endParaRPr lang="en-NZ" sz="1867" dirty="0">
              <a:cs typeface="Calibri" panose="020F0502020204030204"/>
            </a:endParaRPr>
          </a:p>
        </p:txBody>
      </p:sp>
      <p:pic>
        <p:nvPicPr>
          <p:cNvPr id="11" name="Picture 2" descr="Icon&#10;&#10;Description automatically generated">
            <a:extLst>
              <a:ext uri="{FF2B5EF4-FFF2-40B4-BE49-F238E27FC236}">
                <a16:creationId xmlns:a16="http://schemas.microsoft.com/office/drawing/2014/main" id="{A2A10045-A96A-1F49-B713-8AB7927EED3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59674" y="2997475"/>
            <a:ext cx="795263" cy="750949"/>
          </a:xfrm>
          <a:prstGeom prst="rect">
            <a:avLst/>
          </a:prstGeom>
        </p:spPr>
      </p:pic>
      <p:pic>
        <p:nvPicPr>
          <p:cNvPr id="12" name="Picture 8" descr="Icon&#10;&#10;Description automatically generated">
            <a:extLst>
              <a:ext uri="{FF2B5EF4-FFF2-40B4-BE49-F238E27FC236}">
                <a16:creationId xmlns:a16="http://schemas.microsoft.com/office/drawing/2014/main" id="{129C44EE-37D8-1248-85B0-3F0ADCF4E9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92196" y="1650210"/>
            <a:ext cx="730216" cy="753943"/>
          </a:xfrm>
          <a:prstGeom prst="rect">
            <a:avLst/>
          </a:prstGeom>
        </p:spPr>
      </p:pic>
      <p:pic>
        <p:nvPicPr>
          <p:cNvPr id="13" name="Picture 10" descr="Icon&#10;&#10;Description automatically generated">
            <a:extLst>
              <a:ext uri="{FF2B5EF4-FFF2-40B4-BE49-F238E27FC236}">
                <a16:creationId xmlns:a16="http://schemas.microsoft.com/office/drawing/2014/main" id="{ABC7C165-1C8A-8B49-AE92-4E95F83C9D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37875" y="4079814"/>
            <a:ext cx="838860" cy="839321"/>
          </a:xfrm>
          <a:prstGeom prst="rect">
            <a:avLst/>
          </a:prstGeom>
        </p:spPr>
      </p:pic>
      <p:pic>
        <p:nvPicPr>
          <p:cNvPr id="14" name="Picture 13"/>
          <p:cNvPicPr>
            <a:picLocks noChangeAspect="1"/>
          </p:cNvPicPr>
          <p:nvPr/>
        </p:nvPicPr>
        <p:blipFill>
          <a:blip r:embed="rId9"/>
          <a:stretch>
            <a:fillRect/>
          </a:stretch>
        </p:blipFill>
        <p:spPr>
          <a:xfrm>
            <a:off x="7270813" y="4919135"/>
            <a:ext cx="4255065" cy="1687245"/>
          </a:xfrm>
          <a:prstGeom prst="rect">
            <a:avLst/>
          </a:prstGeom>
        </p:spPr>
      </p:pic>
    </p:spTree>
    <p:extLst>
      <p:ext uri="{BB962C8B-B14F-4D97-AF65-F5344CB8AC3E}">
        <p14:creationId xmlns:p14="http://schemas.microsoft.com/office/powerpoint/2010/main" val="1996687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865B97-5C34-6442-8E7D-F2DAF1EB3952}"/>
              </a:ext>
            </a:extLst>
          </p:cNvPr>
          <p:cNvSpPr>
            <a:spLocks noGrp="1"/>
          </p:cNvSpPr>
          <p:nvPr>
            <p:ph type="sldNum" sz="quarter" idx="12"/>
          </p:nvPr>
        </p:nvSpPr>
        <p:spPr/>
        <p:txBody>
          <a:bodyPr/>
          <a:lstStyle/>
          <a:p>
            <a:fld id="{3ACB98F3-D16C-4C58-8F1B-0EDCE3DB17A2}" type="slidenum">
              <a:rPr lang="en-NZ" smtClean="0"/>
              <a:pPr/>
              <a:t>6</a:t>
            </a:fld>
            <a:endParaRPr lang="en-NZ" dirty="0"/>
          </a:p>
        </p:txBody>
      </p:sp>
      <p:pic>
        <p:nvPicPr>
          <p:cNvPr id="7" name="Picture 6" descr="A picture containing object&#10;&#10;Description automatically generated">
            <a:extLst>
              <a:ext uri="{FF2B5EF4-FFF2-40B4-BE49-F238E27FC236}">
                <a16:creationId xmlns:a16="http://schemas.microsoft.com/office/drawing/2014/main" id="{83D26534-CA6B-426B-8F33-A5AD89CD9A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58927" y="155293"/>
            <a:ext cx="1168400" cy="1172974"/>
          </a:xfrm>
          <a:prstGeom prst="rect">
            <a:avLst/>
          </a:prstGeom>
        </p:spPr>
      </p:pic>
      <p:pic>
        <p:nvPicPr>
          <p:cNvPr id="8" name="Picture 7" descr="A picture containing man&#10;&#10;Description automatically generated">
            <a:extLst>
              <a:ext uri="{FF2B5EF4-FFF2-40B4-BE49-F238E27FC236}">
                <a16:creationId xmlns:a16="http://schemas.microsoft.com/office/drawing/2014/main" id="{BF488AAA-6DA7-4E31-8D0F-416A236B60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6362" y="5012712"/>
            <a:ext cx="618745" cy="626365"/>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6913" y="5760012"/>
            <a:ext cx="855432" cy="880299"/>
          </a:xfrm>
          <a:prstGeom prst="rect">
            <a:avLst/>
          </a:prstGeom>
        </p:spPr>
      </p:pic>
      <p:sp>
        <p:nvSpPr>
          <p:cNvPr id="5" name="Text Placeholder 4"/>
          <p:cNvSpPr>
            <a:spLocks noGrp="1"/>
          </p:cNvSpPr>
          <p:nvPr>
            <p:ph type="body" sz="quarter" idx="13"/>
          </p:nvPr>
        </p:nvSpPr>
        <p:spPr>
          <a:xfrm>
            <a:off x="1204718" y="1216236"/>
            <a:ext cx="1783411" cy="2082621"/>
          </a:xfrm>
          <a:solidFill>
            <a:srgbClr val="EEF1CC"/>
          </a:solidFill>
          <a:ln w="31750">
            <a:solidFill>
              <a:schemeClr val="tx1">
                <a:lumMod val="50000"/>
              </a:schemeClr>
            </a:solidFill>
          </a:ln>
        </p:spPr>
        <p:txBody>
          <a:bodyPr/>
          <a:lstStyle/>
          <a:p>
            <a:endParaRPr lang="en-NZ" dirty="0"/>
          </a:p>
          <a:p>
            <a:endParaRPr lang="en-NZ" dirty="0"/>
          </a:p>
          <a:p>
            <a:pPr algn="ctr"/>
            <a:r>
              <a:rPr lang="en-NZ" b="1" dirty="0">
                <a:solidFill>
                  <a:schemeClr val="accent1"/>
                </a:solidFill>
              </a:rPr>
              <a:t>Supported Housing</a:t>
            </a:r>
          </a:p>
          <a:p>
            <a:endParaRPr lang="en-NZ" dirty="0"/>
          </a:p>
          <a:p>
            <a:r>
              <a:rPr lang="en-NZ" dirty="0"/>
              <a:t> </a:t>
            </a:r>
          </a:p>
        </p:txBody>
      </p:sp>
      <p:sp>
        <p:nvSpPr>
          <p:cNvPr id="10" name="Title 9"/>
          <p:cNvSpPr>
            <a:spLocks noGrp="1"/>
          </p:cNvSpPr>
          <p:nvPr>
            <p:ph type="title"/>
          </p:nvPr>
        </p:nvSpPr>
        <p:spPr>
          <a:xfrm>
            <a:off x="564696" y="256905"/>
            <a:ext cx="5109482" cy="397032"/>
          </a:xfrm>
        </p:spPr>
        <p:txBody>
          <a:bodyPr/>
          <a:lstStyle/>
          <a:p>
            <a:pPr algn="ctr"/>
            <a:r>
              <a:rPr lang="en-NZ" dirty="0"/>
              <a:t>Operating across the housing continuum</a:t>
            </a:r>
          </a:p>
        </p:txBody>
      </p:sp>
      <p:sp>
        <p:nvSpPr>
          <p:cNvPr id="12" name="Picture Placeholder 11"/>
          <p:cNvSpPr>
            <a:spLocks noGrp="1"/>
          </p:cNvSpPr>
          <p:nvPr>
            <p:ph type="pic" sz="quarter" idx="15"/>
          </p:nvPr>
        </p:nvSpPr>
        <p:spPr/>
      </p:sp>
      <p:pic>
        <p:nvPicPr>
          <p:cNvPr id="13" name="Picture Placeholder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747657" y="0"/>
            <a:ext cx="6444343" cy="6858000"/>
          </a:xfrm>
          <a:prstGeom prst="rect">
            <a:avLst/>
          </a:prstGeom>
          <a:solidFill>
            <a:schemeClr val="tx2"/>
          </a:solidFill>
        </p:spPr>
      </p:pic>
      <p:sp>
        <p:nvSpPr>
          <p:cNvPr id="15" name="Text Placeholder 4"/>
          <p:cNvSpPr>
            <a:spLocks noGrp="1"/>
          </p:cNvSpPr>
          <p:nvPr>
            <p:ph type="body" sz="quarter" idx="13"/>
          </p:nvPr>
        </p:nvSpPr>
        <p:spPr>
          <a:xfrm>
            <a:off x="1200302" y="3556455"/>
            <a:ext cx="1783411" cy="1954381"/>
          </a:xfrm>
          <a:solidFill>
            <a:srgbClr val="EEF1CC"/>
          </a:solidFill>
          <a:ln w="31750">
            <a:solidFill>
              <a:schemeClr val="tx1">
                <a:lumMod val="50000"/>
              </a:schemeClr>
            </a:solidFill>
          </a:ln>
        </p:spPr>
        <p:txBody>
          <a:bodyPr/>
          <a:lstStyle/>
          <a:p>
            <a:endParaRPr lang="en-NZ" dirty="0"/>
          </a:p>
          <a:p>
            <a:pPr algn="ctr"/>
            <a:r>
              <a:rPr lang="en-NZ" b="1" dirty="0">
                <a:solidFill>
                  <a:schemeClr val="accent1"/>
                </a:solidFill>
              </a:rPr>
              <a:t>Affordable Housing Supply</a:t>
            </a:r>
          </a:p>
          <a:p>
            <a:endParaRPr lang="en-NZ" dirty="0"/>
          </a:p>
          <a:p>
            <a:r>
              <a:rPr lang="en-NZ" dirty="0"/>
              <a:t> </a:t>
            </a:r>
          </a:p>
        </p:txBody>
      </p:sp>
      <p:sp>
        <p:nvSpPr>
          <p:cNvPr id="16" name="Text Placeholder 4"/>
          <p:cNvSpPr>
            <a:spLocks noGrp="1"/>
          </p:cNvSpPr>
          <p:nvPr>
            <p:ph type="body" sz="quarter" idx="13"/>
          </p:nvPr>
        </p:nvSpPr>
        <p:spPr>
          <a:xfrm>
            <a:off x="3306612" y="3556455"/>
            <a:ext cx="1783411" cy="1954381"/>
          </a:xfrm>
          <a:solidFill>
            <a:srgbClr val="EEF1CC"/>
          </a:solidFill>
          <a:ln w="31750">
            <a:solidFill>
              <a:schemeClr val="tx1">
                <a:lumMod val="50000"/>
              </a:schemeClr>
            </a:solidFill>
          </a:ln>
        </p:spPr>
        <p:txBody>
          <a:bodyPr/>
          <a:lstStyle/>
          <a:p>
            <a:endParaRPr lang="en-NZ" dirty="0"/>
          </a:p>
          <a:p>
            <a:pPr algn="ctr"/>
            <a:r>
              <a:rPr lang="en-NZ" b="1" dirty="0">
                <a:solidFill>
                  <a:schemeClr val="accent1"/>
                </a:solidFill>
              </a:rPr>
              <a:t>Urban Development and Regeneration</a:t>
            </a:r>
          </a:p>
          <a:p>
            <a:endParaRPr lang="en-NZ" dirty="0"/>
          </a:p>
        </p:txBody>
      </p:sp>
      <p:sp>
        <p:nvSpPr>
          <p:cNvPr id="17" name="Text Placeholder 4"/>
          <p:cNvSpPr>
            <a:spLocks noGrp="1"/>
          </p:cNvSpPr>
          <p:nvPr>
            <p:ph type="body" sz="quarter" idx="13"/>
          </p:nvPr>
        </p:nvSpPr>
        <p:spPr>
          <a:xfrm>
            <a:off x="3306612" y="1216235"/>
            <a:ext cx="1783411" cy="2082621"/>
          </a:xfrm>
          <a:solidFill>
            <a:srgbClr val="EEF1CC"/>
          </a:solidFill>
          <a:ln w="31750">
            <a:solidFill>
              <a:schemeClr val="tx1">
                <a:lumMod val="50000"/>
              </a:schemeClr>
            </a:solidFill>
          </a:ln>
        </p:spPr>
        <p:txBody>
          <a:bodyPr/>
          <a:lstStyle/>
          <a:p>
            <a:endParaRPr lang="en-NZ" dirty="0"/>
          </a:p>
          <a:p>
            <a:endParaRPr lang="en-NZ" dirty="0"/>
          </a:p>
          <a:p>
            <a:pPr algn="ctr"/>
            <a:r>
              <a:rPr lang="en-NZ" b="1" dirty="0">
                <a:solidFill>
                  <a:schemeClr val="accent1"/>
                </a:solidFill>
              </a:rPr>
              <a:t>Public </a:t>
            </a:r>
            <a:br>
              <a:rPr lang="en-NZ" b="1" dirty="0">
                <a:solidFill>
                  <a:schemeClr val="accent1"/>
                </a:solidFill>
              </a:rPr>
            </a:br>
            <a:r>
              <a:rPr lang="en-NZ" b="1" dirty="0">
                <a:solidFill>
                  <a:schemeClr val="accent1"/>
                </a:solidFill>
              </a:rPr>
              <a:t>Housing</a:t>
            </a:r>
          </a:p>
          <a:p>
            <a:endParaRPr lang="en-NZ" dirty="0"/>
          </a:p>
          <a:p>
            <a:r>
              <a:rPr lang="en-NZ" dirty="0"/>
              <a:t> </a:t>
            </a:r>
          </a:p>
        </p:txBody>
      </p:sp>
    </p:spTree>
    <p:extLst>
      <p:ext uri="{BB962C8B-B14F-4D97-AF65-F5344CB8AC3E}">
        <p14:creationId xmlns:p14="http://schemas.microsoft.com/office/powerpoint/2010/main" val="414631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Kāinga </a:t>
            </a:r>
            <a:r>
              <a:rPr lang="en-NZ" dirty="0" err="1"/>
              <a:t>Ora’s</a:t>
            </a:r>
            <a:r>
              <a:rPr lang="en-NZ" dirty="0"/>
              <a:t> new structure</a:t>
            </a:r>
          </a:p>
        </p:txBody>
      </p:sp>
      <p:sp>
        <p:nvSpPr>
          <p:cNvPr id="3" name="Text Placeholder 2"/>
          <p:cNvSpPr>
            <a:spLocks noGrp="1"/>
          </p:cNvSpPr>
          <p:nvPr>
            <p:ph type="body" sz="quarter" idx="13"/>
          </p:nvPr>
        </p:nvSpPr>
        <p:spPr>
          <a:xfrm>
            <a:off x="638175" y="2028824"/>
            <a:ext cx="4475001" cy="2072362"/>
          </a:xfrm>
        </p:spPr>
        <p:txBody>
          <a:bodyPr/>
          <a:lstStyle/>
          <a:p>
            <a:pPr marL="285750" indent="-285750">
              <a:buFont typeface="Arial" panose="020B0604020202020204" pitchFamily="34" charset="0"/>
              <a:buChar char="•"/>
            </a:pPr>
            <a:r>
              <a:rPr lang="en-NZ" dirty="0"/>
              <a:t>12 regions, formed into three super-groups - Auckland &amp; Northland, Central, South Island</a:t>
            </a:r>
          </a:p>
          <a:p>
            <a:pPr marL="285750" indent="-285750">
              <a:buFont typeface="Arial" panose="020B0604020202020204" pitchFamily="34" charset="0"/>
              <a:buChar char="•"/>
            </a:pPr>
            <a:r>
              <a:rPr lang="en-NZ" dirty="0"/>
              <a:t>Decentralising to regions - operations, community engagement, investment planning</a:t>
            </a:r>
          </a:p>
          <a:p>
            <a:pPr marL="285750" indent="-285750">
              <a:buFont typeface="Arial" panose="020B0604020202020204" pitchFamily="34" charset="0"/>
              <a:buChar char="•"/>
            </a:pPr>
            <a:r>
              <a:rPr lang="en-NZ" dirty="0"/>
              <a:t>Support from centres of expertise with a nationwide span, including construction, urban development and strategy</a:t>
            </a:r>
          </a:p>
        </p:txBody>
      </p:sp>
      <p:sp>
        <p:nvSpPr>
          <p:cNvPr id="4" name="Text Placeholder 3"/>
          <p:cNvSpPr>
            <a:spLocks noGrp="1"/>
          </p:cNvSpPr>
          <p:nvPr>
            <p:ph type="body" sz="quarter" idx="14"/>
          </p:nvPr>
        </p:nvSpPr>
        <p:spPr/>
        <p:txBody>
          <a:bodyPr/>
          <a:lstStyle/>
          <a:p>
            <a:r>
              <a:rPr lang="en-NZ" dirty="0"/>
              <a:t>Place-based delivery and decision making</a:t>
            </a:r>
          </a:p>
        </p:txBody>
      </p:sp>
      <p:sp>
        <p:nvSpPr>
          <p:cNvPr id="5" name="Picture Placeholder 4"/>
          <p:cNvSpPr>
            <a:spLocks noGrp="1"/>
          </p:cNvSpPr>
          <p:nvPr>
            <p:ph type="pic" sz="quarter" idx="15"/>
          </p:nvPr>
        </p:nvSpPr>
        <p:spPr/>
      </p:sp>
      <p:pic>
        <p:nvPicPr>
          <p:cNvPr id="6" name="Picture Placeholder 4"/>
          <p:cNvPicPr>
            <a:picLocks noChangeAspect="1"/>
          </p:cNvPicPr>
          <p:nvPr/>
        </p:nvPicPr>
        <p:blipFill>
          <a:blip r:embed="rId3">
            <a:extLst>
              <a:ext uri="{28A0092B-C50C-407E-A947-70E740481C1C}">
                <a14:useLocalDpi xmlns:a14="http://schemas.microsoft.com/office/drawing/2010/main" val="0"/>
              </a:ext>
            </a:extLst>
          </a:blip>
          <a:srcRect l="4378" r="4378"/>
          <a:stretch>
            <a:fillRect/>
          </a:stretch>
        </p:blipFill>
        <p:spPr>
          <a:xfrm>
            <a:off x="5548328" y="-57665"/>
            <a:ext cx="6643671" cy="7070123"/>
          </a:xfrm>
          <a:prstGeom prst="rect">
            <a:avLst/>
          </a:prstGeom>
          <a:solidFill>
            <a:schemeClr val="tx2"/>
          </a:solidFill>
        </p:spPr>
      </p:pic>
    </p:spTree>
    <p:extLst>
      <p:ext uri="{BB962C8B-B14F-4D97-AF65-F5344CB8AC3E}">
        <p14:creationId xmlns:p14="http://schemas.microsoft.com/office/powerpoint/2010/main" val="4131771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865B97-5C34-6442-8E7D-F2DAF1EB3952}"/>
              </a:ext>
            </a:extLst>
          </p:cNvPr>
          <p:cNvSpPr>
            <a:spLocks noGrp="1"/>
          </p:cNvSpPr>
          <p:nvPr>
            <p:ph type="sldNum" sz="quarter" idx="12"/>
          </p:nvPr>
        </p:nvSpPr>
        <p:spPr/>
        <p:txBody>
          <a:bodyPr/>
          <a:lstStyle/>
          <a:p>
            <a:fld id="{3ACB98F3-D16C-4C58-8F1B-0EDCE3DB17A2}" type="slidenum">
              <a:rPr lang="en-NZ" smtClean="0"/>
              <a:pPr/>
              <a:t>8</a:t>
            </a:fld>
            <a:endParaRPr lang="en-NZ" dirty="0"/>
          </a:p>
        </p:txBody>
      </p:sp>
      <p:pic>
        <p:nvPicPr>
          <p:cNvPr id="7" name="Picture 6" descr="A picture containing object&#10;&#10;Description automatically generated">
            <a:extLst>
              <a:ext uri="{FF2B5EF4-FFF2-40B4-BE49-F238E27FC236}">
                <a16:creationId xmlns:a16="http://schemas.microsoft.com/office/drawing/2014/main" id="{83D26534-CA6B-426B-8F33-A5AD89CD9A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58927" y="155293"/>
            <a:ext cx="1168400" cy="1172974"/>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86913" y="5760012"/>
            <a:ext cx="855432" cy="880299"/>
          </a:xfrm>
          <a:prstGeom prst="rect">
            <a:avLst/>
          </a:prstGeom>
        </p:spPr>
      </p:pic>
      <p:sp>
        <p:nvSpPr>
          <p:cNvPr id="10" name="Title 9"/>
          <p:cNvSpPr>
            <a:spLocks noGrp="1"/>
          </p:cNvSpPr>
          <p:nvPr>
            <p:ph type="title"/>
          </p:nvPr>
        </p:nvSpPr>
        <p:spPr>
          <a:xfrm>
            <a:off x="806149" y="155293"/>
            <a:ext cx="11020425" cy="397032"/>
          </a:xfrm>
        </p:spPr>
        <p:txBody>
          <a:bodyPr/>
          <a:lstStyle/>
          <a:p>
            <a:pPr algn="ctr"/>
            <a:r>
              <a:rPr lang="en-NZ" dirty="0"/>
              <a:t>Size of the challenge – Waikato example</a:t>
            </a:r>
          </a:p>
        </p:txBody>
      </p:sp>
      <p:sp>
        <p:nvSpPr>
          <p:cNvPr id="2" name="Text Placeholder 1"/>
          <p:cNvSpPr>
            <a:spLocks noGrp="1"/>
          </p:cNvSpPr>
          <p:nvPr>
            <p:ph type="body" sz="quarter" idx="13"/>
          </p:nvPr>
        </p:nvSpPr>
        <p:spPr/>
        <p:txBody>
          <a:bodyPr/>
          <a:lstStyle/>
          <a:p>
            <a:endParaRPr lang="en-NZ"/>
          </a:p>
        </p:txBody>
      </p:sp>
      <p:sp>
        <p:nvSpPr>
          <p:cNvPr id="4" name="Text Placeholder 3"/>
          <p:cNvSpPr>
            <a:spLocks noGrp="1"/>
          </p:cNvSpPr>
          <p:nvPr>
            <p:ph type="body" sz="quarter" idx="13"/>
          </p:nvPr>
        </p:nvSpPr>
        <p:spPr/>
        <p:txBody>
          <a:bodyPr/>
          <a:lstStyle/>
          <a:p>
            <a:endParaRPr lang="en-NZ"/>
          </a:p>
        </p:txBody>
      </p:sp>
      <p:pic>
        <p:nvPicPr>
          <p:cNvPr id="18" name="Picture 17"/>
          <p:cNvPicPr>
            <a:picLocks noChangeAspect="1"/>
          </p:cNvPicPr>
          <p:nvPr/>
        </p:nvPicPr>
        <p:blipFill>
          <a:blip r:embed="rId5"/>
          <a:stretch>
            <a:fillRect/>
          </a:stretch>
        </p:blipFill>
        <p:spPr>
          <a:xfrm>
            <a:off x="410861" y="1274306"/>
            <a:ext cx="5905500" cy="3581400"/>
          </a:xfrm>
          <a:prstGeom prst="rect">
            <a:avLst/>
          </a:prstGeom>
        </p:spPr>
      </p:pic>
      <p:pic>
        <p:nvPicPr>
          <p:cNvPr id="19" name="Picture 18"/>
          <p:cNvPicPr>
            <a:picLocks noChangeAspect="1"/>
          </p:cNvPicPr>
          <p:nvPr/>
        </p:nvPicPr>
        <p:blipFill>
          <a:blip r:embed="rId6"/>
          <a:stretch>
            <a:fillRect/>
          </a:stretch>
        </p:blipFill>
        <p:spPr>
          <a:xfrm>
            <a:off x="6319763" y="1163574"/>
            <a:ext cx="5553075" cy="4486275"/>
          </a:xfrm>
          <a:prstGeom prst="rect">
            <a:avLst/>
          </a:prstGeom>
        </p:spPr>
      </p:pic>
    </p:spTree>
    <p:extLst>
      <p:ext uri="{BB962C8B-B14F-4D97-AF65-F5344CB8AC3E}">
        <p14:creationId xmlns:p14="http://schemas.microsoft.com/office/powerpoint/2010/main" val="2794837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865B97-5C34-6442-8E7D-F2DAF1EB3952}"/>
              </a:ext>
            </a:extLst>
          </p:cNvPr>
          <p:cNvSpPr>
            <a:spLocks noGrp="1"/>
          </p:cNvSpPr>
          <p:nvPr>
            <p:ph type="sldNum" sz="quarter" idx="12"/>
          </p:nvPr>
        </p:nvSpPr>
        <p:spPr/>
        <p:txBody>
          <a:bodyPr/>
          <a:lstStyle/>
          <a:p>
            <a:fld id="{3ACB98F3-D16C-4C58-8F1B-0EDCE3DB17A2}" type="slidenum">
              <a:rPr lang="en-NZ" smtClean="0"/>
              <a:pPr/>
              <a:t>9</a:t>
            </a:fld>
            <a:endParaRPr lang="en-NZ" dirty="0"/>
          </a:p>
        </p:txBody>
      </p:sp>
      <p:pic>
        <p:nvPicPr>
          <p:cNvPr id="7" name="Picture 6" descr="A picture containing object&#10;&#10;Description automatically generated">
            <a:extLst>
              <a:ext uri="{FF2B5EF4-FFF2-40B4-BE49-F238E27FC236}">
                <a16:creationId xmlns:a16="http://schemas.microsoft.com/office/drawing/2014/main" id="{83D26534-CA6B-426B-8F33-A5AD89CD9A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58927" y="155293"/>
            <a:ext cx="1168400" cy="1172974"/>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5C1C3971-56CF-43D6-A6DC-C869FDAA21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86913" y="5760012"/>
            <a:ext cx="855432" cy="880299"/>
          </a:xfrm>
          <a:prstGeom prst="rect">
            <a:avLst/>
          </a:prstGeom>
        </p:spPr>
      </p:pic>
      <p:sp>
        <p:nvSpPr>
          <p:cNvPr id="10" name="Title 9"/>
          <p:cNvSpPr>
            <a:spLocks noGrp="1"/>
          </p:cNvSpPr>
          <p:nvPr>
            <p:ph type="title"/>
          </p:nvPr>
        </p:nvSpPr>
        <p:spPr>
          <a:xfrm>
            <a:off x="638175" y="100676"/>
            <a:ext cx="11020425" cy="397032"/>
          </a:xfrm>
        </p:spPr>
        <p:txBody>
          <a:bodyPr/>
          <a:lstStyle/>
          <a:p>
            <a:pPr algn="ctr"/>
            <a:r>
              <a:rPr lang="en-NZ" dirty="0"/>
              <a:t>Size of the challenge – Waikato example</a:t>
            </a:r>
          </a:p>
        </p:txBody>
      </p:sp>
      <p:pic>
        <p:nvPicPr>
          <p:cNvPr id="11" name="Picture 10"/>
          <p:cNvPicPr>
            <a:picLocks noChangeAspect="1"/>
          </p:cNvPicPr>
          <p:nvPr/>
        </p:nvPicPr>
        <p:blipFill>
          <a:blip r:embed="rId5"/>
          <a:stretch>
            <a:fillRect/>
          </a:stretch>
        </p:blipFill>
        <p:spPr>
          <a:xfrm>
            <a:off x="1256631" y="464022"/>
            <a:ext cx="9848934" cy="6371099"/>
          </a:xfrm>
          <a:prstGeom prst="rect">
            <a:avLst/>
          </a:prstGeom>
        </p:spPr>
      </p:pic>
      <p:sp>
        <p:nvSpPr>
          <p:cNvPr id="5" name="Rectangle 4"/>
          <p:cNvSpPr/>
          <p:nvPr/>
        </p:nvSpPr>
        <p:spPr>
          <a:xfrm>
            <a:off x="1822670" y="652072"/>
            <a:ext cx="2698229" cy="676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11"/>
          <p:cNvSpPr/>
          <p:nvPr/>
        </p:nvSpPr>
        <p:spPr>
          <a:xfrm>
            <a:off x="1902109" y="1340448"/>
            <a:ext cx="3134586" cy="76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485657103"/>
      </p:ext>
    </p:extLst>
  </p:cSld>
  <p:clrMapOvr>
    <a:masterClrMapping/>
  </p:clrMapOvr>
</p:sld>
</file>

<file path=ppt/theme/theme1.xml><?xml version="1.0" encoding="utf-8"?>
<a:theme xmlns:a="http://schemas.openxmlformats.org/drawingml/2006/main" name="Office Theme">
  <a:themeElements>
    <a:clrScheme name="Kainga Ora">
      <a:dk1>
        <a:srgbClr val="3C3C3C"/>
      </a:dk1>
      <a:lt1>
        <a:sysClr val="window" lastClr="FFFFFF"/>
      </a:lt1>
      <a:dk2>
        <a:srgbClr val="898989"/>
      </a:dk2>
      <a:lt2>
        <a:srgbClr val="FFFFFF"/>
      </a:lt2>
      <a:accent1>
        <a:srgbClr val="007749"/>
      </a:accent1>
      <a:accent2>
        <a:srgbClr val="B2C600"/>
      </a:accent2>
      <a:accent3>
        <a:srgbClr val="FF5340"/>
      </a:accent3>
      <a:accent4>
        <a:srgbClr val="FFADBC"/>
      </a:accent4>
      <a:accent5>
        <a:srgbClr val="176896"/>
      </a:accent5>
      <a:accent6>
        <a:srgbClr val="B09267"/>
      </a:accent6>
      <a:hlink>
        <a:srgbClr val="176896"/>
      </a:hlink>
      <a:folHlink>
        <a:srgbClr val="FF534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inga Ora PPT Template Example" id="{F05E9E86-F0B4-45C0-AB83-280AAC5673DF}" vid="{6AAB2B8F-E04E-4913-A8D1-7A14EC2780B2}"/>
    </a:ext>
  </a:extLst>
</a:theme>
</file>

<file path=ppt/theme/theme2.xml><?xml version="1.0" encoding="utf-8"?>
<a:theme xmlns:a="http://schemas.openxmlformats.org/drawingml/2006/main" name="1_Office Theme">
  <a:themeElements>
    <a:clrScheme name="Kainga Ora">
      <a:dk1>
        <a:srgbClr val="3C3C3C"/>
      </a:dk1>
      <a:lt1>
        <a:sysClr val="window" lastClr="FFFFFF"/>
      </a:lt1>
      <a:dk2>
        <a:srgbClr val="898989"/>
      </a:dk2>
      <a:lt2>
        <a:srgbClr val="FFFFFF"/>
      </a:lt2>
      <a:accent1>
        <a:srgbClr val="007749"/>
      </a:accent1>
      <a:accent2>
        <a:srgbClr val="B2C600"/>
      </a:accent2>
      <a:accent3>
        <a:srgbClr val="FF5340"/>
      </a:accent3>
      <a:accent4>
        <a:srgbClr val="FFADBC"/>
      </a:accent4>
      <a:accent5>
        <a:srgbClr val="176896"/>
      </a:accent5>
      <a:accent6>
        <a:srgbClr val="B09267"/>
      </a:accent6>
      <a:hlink>
        <a:srgbClr val="176896"/>
      </a:hlink>
      <a:folHlink>
        <a:srgbClr val="FF534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inga Ora PPT Template" id="{F8D19E26-95A4-4BA4-B16C-A695C152989C}" vid="{FFBAC3FF-E310-4A4A-986F-0A6CB97765D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865D874C357B6268E053D310320A3D7F" version="1.0.0">
  <systemFields>
    <field name="Objective-Id">
      <value order="0">A7975596</value>
    </field>
    <field name="Objective-Title">
      <value order="0">Auckland Northland Master deck March 2021</value>
    </field>
    <field name="Objective-Description">
      <value order="0">presentation deck for Auckland and Northland DCE</value>
    </field>
    <field name="Objective-CreationStamp">
      <value order="0">2021-03-03T07:27:08Z</value>
    </field>
    <field name="Objective-IsApproved">
      <value order="0">false</value>
    </field>
    <field name="Objective-IsPublished">
      <value order="0">false</value>
    </field>
    <field name="Objective-DatePublished">
      <value order="0"/>
    </field>
    <field name="Objective-ModificationStamp">
      <value order="0">2021-04-08T00:48:39Z</value>
    </field>
    <field name="Objective-Owner">
      <value order="0">Iain Butler</value>
    </field>
    <field name="Objective-Path">
      <value order="0">Objective Global Folder:Team Administration:Communication and Stakeholder Relationships:Communications and Stakeholder Relationship - Northern team:Communications:Presentations</value>
    </field>
    <field name="Objective-Parent">
      <value order="0">Presentations</value>
    </field>
    <field name="Objective-State">
      <value order="0">Being Edited</value>
    </field>
    <field name="Objective-VersionId">
      <value order="0">vA9268962</value>
    </field>
    <field name="Objective-Version">
      <value order="0">5.1</value>
    </field>
    <field name="Objective-VersionNumber">
      <value order="0">7</value>
    </field>
    <field name="Objective-VersionComment">
      <value order="0"/>
    </field>
    <field name="Objective-FileNumber">
      <value order="0">qA980661</value>
    </field>
    <field name="Objective-Classification">
      <value order="0">Unclassified</value>
    </field>
    <field name="Objective-Caveats">
      <value order="0"/>
    </field>
  </systemFields>
  <catalogues>
    <catalogue name="Document Type Catalogue" type="type" ori="id:cA84">
      <field name="Objective-Document Type">
        <value order="0"/>
      </field>
      <field name="Objective-Connect Creator">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865D874C357B6268E053D310320A3D7F"/>
  </ds:schemaRefs>
</ds:datastoreItem>
</file>

<file path=docProps/app.xml><?xml version="1.0" encoding="utf-8"?>
<Properties xmlns="http://schemas.openxmlformats.org/officeDocument/2006/extended-properties" xmlns:vt="http://schemas.openxmlformats.org/officeDocument/2006/docPropsVTypes">
  <Template>Kāinga Ora PPT Template Example</Template>
  <TotalTime>7239</TotalTime>
  <Words>2321</Words>
  <Application>Microsoft Office PowerPoint</Application>
  <PresentationFormat>Widescreen</PresentationFormat>
  <Paragraphs>279</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Courier New</vt:lpstr>
      <vt:lpstr>System Font Regular</vt:lpstr>
      <vt:lpstr>Wingdings</vt:lpstr>
      <vt:lpstr>Office Theme</vt:lpstr>
      <vt:lpstr>1_Office Theme</vt:lpstr>
      <vt:lpstr>Understanding the housing challenge, and the role of Kāinga Ora in partnering with communities to respond</vt:lpstr>
      <vt:lpstr>PowerPoint Presentation</vt:lpstr>
      <vt:lpstr>Kāinga Ora – Who are we? </vt:lpstr>
      <vt:lpstr>PowerPoint Presentation</vt:lpstr>
      <vt:lpstr>PowerPoint Presentation</vt:lpstr>
      <vt:lpstr>Operating across the housing continuum</vt:lpstr>
      <vt:lpstr>Kāinga Ora’s new structure</vt:lpstr>
      <vt:lpstr>Size of the challenge – Waikato example</vt:lpstr>
      <vt:lpstr>Size of the challenge – Waikato example</vt:lpstr>
      <vt:lpstr>PowerPoint Presentation</vt:lpstr>
      <vt:lpstr>Working with the construction sector </vt:lpstr>
      <vt:lpstr>Five key aspects relevant to regions</vt:lpstr>
      <vt:lpstr>Economic development and housing Waikato example </vt:lpstr>
      <vt:lpstr>PowerPoint Presentation</vt:lpstr>
    </vt:vector>
  </TitlesOfParts>
  <Company>Kāinga Ora Homes and Communities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Stakeholder presentation</dc:title>
  <dc:creator>Iain Butler</dc:creator>
  <cp:lastModifiedBy>Dave Houston</cp:lastModifiedBy>
  <cp:revision>170</cp:revision>
  <cp:lastPrinted>2021-05-21T00:12:02Z</cp:lastPrinted>
  <dcterms:created xsi:type="dcterms:W3CDTF">2021-02-25T22:24:20Z</dcterms:created>
  <dcterms:modified xsi:type="dcterms:W3CDTF">2021-05-24T00:51:47Z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A7975596</vt:lpwstr>
  </property>
  <property fmtid="{D5CDD505-2E9C-101B-9397-08002B2CF9AE}" pid="4" name="Objective-Title">
    <vt:lpwstr>Auckland Northland Master deck March 2021</vt:lpwstr>
  </property>
  <property fmtid="{D5CDD505-2E9C-101B-9397-08002B2CF9AE}" pid="5" name="Objective-Description">
    <vt:lpwstr>presentation deck for Auckland and Northland DCE</vt:lpwstr>
  </property>
  <property fmtid="{D5CDD505-2E9C-101B-9397-08002B2CF9AE}" pid="6" name="Objective-CreationStamp">
    <vt:filetime>2021-03-03T07:27:50Z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2021-04-08T00:48:39Z</vt:filetime>
  </property>
  <property fmtid="{D5CDD505-2E9C-101B-9397-08002B2CF9AE}" pid="11" name="Objective-Owner">
    <vt:lpwstr>Iain Butler</vt:lpwstr>
  </property>
  <property fmtid="{D5CDD505-2E9C-101B-9397-08002B2CF9AE}" pid="12" name="Objective-Path">
    <vt:lpwstr>Objective Global Folder:Team Administration:Communication and Stakeholder Relationships:Communications and Stakeholder Relationship - Northern team:Communications:Presentations:</vt:lpwstr>
  </property>
  <property fmtid="{D5CDD505-2E9C-101B-9397-08002B2CF9AE}" pid="13" name="Objective-Parent">
    <vt:lpwstr>Presentations</vt:lpwstr>
  </property>
  <property fmtid="{D5CDD505-2E9C-101B-9397-08002B2CF9AE}" pid="14" name="Objective-State">
    <vt:lpwstr>Being Edited</vt:lpwstr>
  </property>
  <property fmtid="{D5CDD505-2E9C-101B-9397-08002B2CF9AE}" pid="15" name="Objective-VersionId">
    <vt:lpwstr>vA9268962</vt:lpwstr>
  </property>
  <property fmtid="{D5CDD505-2E9C-101B-9397-08002B2CF9AE}" pid="16" name="Objective-Version">
    <vt:lpwstr>5.1</vt:lpwstr>
  </property>
  <property fmtid="{D5CDD505-2E9C-101B-9397-08002B2CF9AE}" pid="17" name="Objective-VersionNumber">
    <vt:r8>7</vt:r8>
  </property>
  <property fmtid="{D5CDD505-2E9C-101B-9397-08002B2CF9AE}" pid="18" name="Objective-VersionComment">
    <vt:lpwstr/>
  </property>
  <property fmtid="{D5CDD505-2E9C-101B-9397-08002B2CF9AE}" pid="19" name="Objective-FileNumber">
    <vt:lpwstr>qA980661</vt:lpwstr>
  </property>
  <property fmtid="{D5CDD505-2E9C-101B-9397-08002B2CF9AE}" pid="20" name="Objective-Classification">
    <vt:lpwstr>[Inherited - Unclassified]</vt:lpwstr>
  </property>
  <property fmtid="{D5CDD505-2E9C-101B-9397-08002B2CF9AE}" pid="21" name="Objective-Caveats">
    <vt:lpwstr/>
  </property>
  <property fmtid="{D5CDD505-2E9C-101B-9397-08002B2CF9AE}" pid="22" name="Objective-Document Type">
    <vt:lpwstr/>
  </property>
  <property fmtid="{D5CDD505-2E9C-101B-9397-08002B2CF9AE}" pid="23" name="Objective-Connect Creator">
    <vt:lpwstr/>
  </property>
  <property fmtid="{D5CDD505-2E9C-101B-9397-08002B2CF9AE}" pid="24" name="Objective-Comment">
    <vt:lpwstr>presentation deck for Auckland and Northland DCE</vt:lpwstr>
  </property>
</Properties>
</file>